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stecb-my.sharepoint.com/personal/20770_mail_vstecb_cz/Documents/Se&#353;i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stecb-my.sharepoint.com/personal/20770_mail_vstecb_cz/Documents/Se&#353;i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Doba výroby (s)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FD-4F57-8387-D151F553A6F4}"/>
              </c:ext>
            </c:extLst>
          </c:dPt>
          <c:dPt>
            <c:idx val="1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FD-4F57-8387-D151F553A6F4}"/>
              </c:ext>
            </c:extLst>
          </c:dPt>
          <c:dPt>
            <c:idx val="2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FD-4F57-8387-D151F553A6F4}"/>
              </c:ext>
            </c:extLst>
          </c:dPt>
          <c:dPt>
            <c:idx val="3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FD-4F57-8387-D151F553A6F4}"/>
              </c:ext>
            </c:extLst>
          </c:dPt>
          <c:dPt>
            <c:idx val="4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FD-4F57-8387-D151F553A6F4}"/>
              </c:ext>
            </c:extLst>
          </c:dPt>
          <c:dPt>
            <c:idx val="5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FD-4F57-8387-D151F553A6F4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FD-4F57-8387-D151F553A6F4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6FD-4F57-8387-D151F553A6F4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6FD-4F57-8387-D151F553A6F4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6FD-4F57-8387-D151F553A6F4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6FD-4F57-8387-D151F553A6F4}"/>
              </c:ext>
            </c:extLst>
          </c:dPt>
          <c:dPt>
            <c:idx val="1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6FD-4F57-8387-D151F553A6F4}"/>
              </c:ext>
            </c:extLst>
          </c:dPt>
          <c:dPt>
            <c:idx val="1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6FD-4F57-8387-D151F553A6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List1!$A$2:$A$13</c:f>
              <c:strCache>
                <c:ptCount val="12"/>
                <c:pt idx="0">
                  <c:v>Vstupní sklad</c:v>
                </c:pt>
                <c:pt idx="1">
                  <c:v>Vrtačka</c:v>
                </c:pt>
                <c:pt idx="2">
                  <c:v>Vstupní sklad</c:v>
                </c:pt>
                <c:pt idx="3">
                  <c:v>Soustruh</c:v>
                </c:pt>
                <c:pt idx="4">
                  <c:v>Vstupní sklad</c:v>
                </c:pt>
                <c:pt idx="5">
                  <c:v>Tryskání </c:v>
                </c:pt>
                <c:pt idx="6">
                  <c:v>Zakládání</c:v>
                </c:pt>
                <c:pt idx="7">
                  <c:v>Barvení</c:v>
                </c:pt>
                <c:pt idx="8">
                  <c:v>Oprava barvy</c:v>
                </c:pt>
                <c:pt idx="9">
                  <c:v>Sundání</c:v>
                </c:pt>
                <c:pt idx="10">
                  <c:v>Montáž</c:v>
                </c:pt>
                <c:pt idx="11">
                  <c:v>sklad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50</c:v>
                </c:pt>
                <c:pt idx="4">
                  <c:v>20</c:v>
                </c:pt>
                <c:pt idx="5">
                  <c:v>600</c:v>
                </c:pt>
                <c:pt idx="6">
                  <c:v>20</c:v>
                </c:pt>
                <c:pt idx="7">
                  <c:v>17</c:v>
                </c:pt>
                <c:pt idx="8">
                  <c:v>10</c:v>
                </c:pt>
                <c:pt idx="9">
                  <c:v>5</c:v>
                </c:pt>
                <c:pt idx="10">
                  <c:v>13.1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6FD-4F57-8387-D151F553A6F4}"/>
            </c:ext>
          </c:extLst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List1!$B$17</c:f>
              <c:strCache>
                <c:ptCount val="1"/>
                <c:pt idx="0">
                  <c:v>Doba výroby (s)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5E-474E-9915-7503A88F7F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5E-474E-9915-7503A88F7F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5E-474E-9915-7503A88F7F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5E-474E-9915-7503A88F7F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5E-474E-9915-7503A88F7F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5E-474E-9915-7503A88F7FC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5E-474E-9915-7503A88F7FC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45E-474E-9915-7503A88F7FC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45E-474E-9915-7503A88F7FC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45E-474E-9915-7503A88F7FC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45E-474E-9915-7503A88F7FC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45E-474E-9915-7503A88F7F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List1!$A$18:$A$28</c:f>
              <c:strCache>
                <c:ptCount val="11"/>
                <c:pt idx="0">
                  <c:v>Vstupní sklad</c:v>
                </c:pt>
                <c:pt idx="1">
                  <c:v>Soustruh</c:v>
                </c:pt>
                <c:pt idx="2">
                  <c:v>Vrtačka</c:v>
                </c:pt>
                <c:pt idx="3">
                  <c:v>Vstupní sklad</c:v>
                </c:pt>
                <c:pt idx="4">
                  <c:v>Tryskání </c:v>
                </c:pt>
                <c:pt idx="5">
                  <c:v>Zakládání</c:v>
                </c:pt>
                <c:pt idx="6">
                  <c:v>Barvení</c:v>
                </c:pt>
                <c:pt idx="7">
                  <c:v>Oprava barvy</c:v>
                </c:pt>
                <c:pt idx="8">
                  <c:v>Zakládání</c:v>
                </c:pt>
                <c:pt idx="9">
                  <c:v>Montáž</c:v>
                </c:pt>
                <c:pt idx="10">
                  <c:v>sklad</c:v>
                </c:pt>
              </c:strCache>
            </c:strRef>
          </c:cat>
          <c:val>
            <c:numRef>
              <c:f>List1!$B$18:$B$28</c:f>
              <c:numCache>
                <c:formatCode>General</c:formatCode>
                <c:ptCount val="11"/>
                <c:pt idx="0">
                  <c:v>20</c:v>
                </c:pt>
                <c:pt idx="1">
                  <c:v>50</c:v>
                </c:pt>
                <c:pt idx="2">
                  <c:v>30</c:v>
                </c:pt>
                <c:pt idx="3">
                  <c:v>20</c:v>
                </c:pt>
                <c:pt idx="4">
                  <c:v>600</c:v>
                </c:pt>
                <c:pt idx="5">
                  <c:v>20</c:v>
                </c:pt>
                <c:pt idx="6">
                  <c:v>17</c:v>
                </c:pt>
                <c:pt idx="7">
                  <c:v>10</c:v>
                </c:pt>
                <c:pt idx="8">
                  <c:v>5</c:v>
                </c:pt>
                <c:pt idx="9">
                  <c:v>13.1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45E-474E-9915-7503A88F7FCE}"/>
            </c:ext>
          </c:extLst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1320494983382123"/>
          <c:w val="0.16637281752824376"/>
          <c:h val="0.85115290974867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84519-6644-45E5-874F-2678E6D69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7D0974-6088-485B-925B-2C80F29D0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27DD9-526E-461D-B74E-80974876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F6E357-C9C9-4D48-AC06-987893E0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5270B4-2C93-4D0F-A1A6-A5DE51FA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37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DF733-8827-4787-9413-2C932B1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2372CF-1A62-45FB-8D8D-50CA3BF8F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ED8A90-BF80-41D5-8B44-30A8BE44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E221E6-71D9-4DC1-A367-D3CCAB1C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49E109-6667-43AF-A13A-9C174F26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7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C32E129-C71F-4A20-8BCA-596C10D26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6B1788-07FB-4F59-9C08-C09F8CE6B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ED584E-8EE4-47CC-B88F-67A2E3D7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F93E32-652A-4947-A598-6115C8BC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DDD303-1271-48EF-A76C-36B1B1B6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4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F074E-5832-44EB-BD53-A46FA4AB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CA73B-0F50-4D90-B483-1FAD5E61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67A596-D5F0-4DAF-AED6-738BE8FC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74D2FD-016F-4CAA-89CB-223EB225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012366-1DE1-4D2F-9B05-EB5DD4AE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760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1AE48-9E02-44D5-828C-B1A3D9FC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106805-D2CE-4FF3-9184-B63161E5E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D36CCD-84BE-403E-9F66-2AFCBDAF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D73463-F1F9-4D0E-8AA8-E1E1F1FD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37A949-E2B8-4717-B740-76445AA1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74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BE706-397C-44FC-B084-038AE212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675223-3AF3-40E8-9A3E-F21D5587C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3D604F-D7BE-4F88-BDED-DE30F9571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9E97DD-A0F6-4A88-B4F3-729D2258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25915B-48D9-4CDD-94EF-A8A99F24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35C2D0-B557-4F58-AAE6-7780CD7F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6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5E623-3B99-405F-BC53-879D9338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E83587-AFB7-4AFA-805F-EEEBE3932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38667E-0982-4E78-8D84-B6A60D350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5518A4-49C1-4553-BDD8-6E93BE4E9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13251F-0265-49B6-8628-8C8EE44F1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33C7A2-10D6-4A54-B0C6-563A195A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8CB932-D5F6-45A8-A85C-B18D48F2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B9DA890-F019-46A2-B269-EFA98258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5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AAADA-D5A4-415E-B2F6-8AB0664E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9641EB-4F3D-44E0-A3E7-4162F313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38A685-D73E-4643-8D3F-719C0F32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F8C808-9A09-432A-8E51-19E18938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39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7D4AE4-A5B7-4EF8-BC42-F8753E26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0FBB27-E61F-45F8-8F38-7D453AFF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F4F57F-B94A-4A76-9524-3014AC1D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57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2A17A-404B-4E76-8290-916D26E1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7DEE0-775A-4DA3-AB63-685D39859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6CC581-94C7-4EC6-ABA0-B8832C4C3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A856E2-3AEB-4B80-9A23-B761A7E8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23A425-AD29-4654-AD50-8CA52C09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C1C9FC-13AD-4D66-BA1C-0F1D517F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99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9EC91-FE97-415C-AAB1-E9E9A185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AED4D1-200A-42E1-9883-ACE731B00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DD5600-0A52-4846-93C9-FAA92DE56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E86662-8417-407B-97D7-59573826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231730-A29B-4035-81D9-172B5FD1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9CAE9C-AE8A-4F05-9C7A-2E087412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94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6A9463-4F8A-469C-9C55-CAD2DDA4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023AFA-9FA7-4379-BC3E-4DD04FA2B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DC08E2-23A0-48A7-8ADD-266134CED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B963A-E32B-4377-8555-7E75971AB10A}" type="datetimeFigureOut">
              <a:rPr lang="cs-CZ" smtClean="0"/>
              <a:t>09.06.2021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65BFF2-046F-46F9-A9B5-6FB83F885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179212-CB40-4080-8FD2-60156A32C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D15D-FFB3-4675-9247-752B65F32A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73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3D2E7-9A0E-41CF-8352-59F241F1F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a optimalizace materiálových toků ve zvolené firmě s důrazem na organizaci expedičních skladů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E74527-B650-422B-910C-E08ECC4A7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265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Autor diplomové práce: Bc. Martin Šesták</a:t>
            </a:r>
          </a:p>
          <a:p>
            <a:pPr algn="l"/>
            <a:r>
              <a:rPr lang="cs-CZ" dirty="0"/>
              <a:t>Vedoucí: Ing. Ján Majerník, PhD.</a:t>
            </a:r>
          </a:p>
          <a:p>
            <a:pPr algn="l"/>
            <a:r>
              <a:rPr lang="cs-CZ" dirty="0"/>
              <a:t>Oponent: Ing. Monika Karková, PhD.</a:t>
            </a:r>
          </a:p>
        </p:txBody>
      </p:sp>
      <p:pic>
        <p:nvPicPr>
          <p:cNvPr id="1026" name="Picture 2" descr="Detail školy | GAUDEAMUS">
            <a:extLst>
              <a:ext uri="{FF2B5EF4-FFF2-40B4-BE49-F238E27FC236}">
                <a16:creationId xmlns:a16="http://schemas.microsoft.com/office/drawing/2014/main" id="{54E422BB-7FF8-419C-8E01-5A3528BD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3" y="389586"/>
            <a:ext cx="2691441" cy="61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EE200-9F49-45BB-8476-D8A5E7A7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Expedice do skladu	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F87A02-7081-4273-AC89-78FE81780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4106" y="1704467"/>
            <a:ext cx="3663788" cy="4862094"/>
          </a:xfrm>
        </p:spPr>
      </p:pic>
    </p:spTree>
    <p:extLst>
      <p:ext uri="{BB962C8B-B14F-4D97-AF65-F5344CB8AC3E}">
        <p14:creationId xmlns:p14="http://schemas.microsoft.com/office/powerpoint/2010/main" val="147026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AC936-2927-46A0-BE51-55487CB0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Diskuse výsledků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15269-E4C1-4790-B411-7953B8119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Komunikace se spedicí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Výroba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Komunikační kanál mezi skladem a výrobou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70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B37BE-B682-4426-A5F8-050EEBC0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b="1" dirty="0"/>
              <a:t>Návrhy na opatření – před návrhem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3B0B706-7E1D-41AD-9980-3EEB6252F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8498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42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C23F5-5A5E-4FFB-A045-81FE2837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Návrhy na opatření – po návrhu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A7F3442-6C4F-46C4-A21F-4E2EABBAB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3909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39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2DC87-CA32-4455-A96B-1E77100D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Doplňující 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A47B12-D305-4800-8200-F2FC35DAC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Grafy 1 a 2 (str. 49 a 50) jsou nesrozumitelné. </a:t>
            </a:r>
          </a:p>
          <a:p>
            <a:pPr marL="0" indent="0">
              <a:buNone/>
            </a:pPr>
            <a:r>
              <a:rPr lang="cs-CZ" dirty="0"/>
              <a:t>Chybí legenda. Vysvětlete rozdíl mezi těmito grafy a co jej způsobuje?</a:t>
            </a:r>
          </a:p>
        </p:txBody>
      </p:sp>
    </p:spTree>
    <p:extLst>
      <p:ext uri="{BB962C8B-B14F-4D97-AF65-F5344CB8AC3E}">
        <p14:creationId xmlns:p14="http://schemas.microsoft.com/office/powerpoint/2010/main" val="318270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693DD-4B9A-43E1-A3C0-81055483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3BAE64-3767-4466-B747-4DBBAE9BD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Naplnění cíle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Výsledek práce</a:t>
            </a:r>
          </a:p>
        </p:txBody>
      </p:sp>
    </p:spTree>
    <p:extLst>
      <p:ext uri="{BB962C8B-B14F-4D97-AF65-F5344CB8AC3E}">
        <p14:creationId xmlns:p14="http://schemas.microsoft.com/office/powerpoint/2010/main" val="194148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BBD0F-F53C-40FF-891B-6ABAD8A1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377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75970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ADFE9-976A-40EE-BC4A-AD3EB8D4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CE10C-4833-4815-AF56-7E530C54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práce je analýza materiálových toků v průřezu jednotlivých výrobních operací s dopadem na expediční sklady a jejich organizaci. V expedici analyzovat problémový místa řetězce a navrhnout optimalizační kroky k racionalizaci skladů.</a:t>
            </a:r>
          </a:p>
        </p:txBody>
      </p:sp>
    </p:spTree>
    <p:extLst>
      <p:ext uri="{BB962C8B-B14F-4D97-AF65-F5344CB8AC3E}">
        <p14:creationId xmlns:p14="http://schemas.microsoft.com/office/powerpoint/2010/main" val="257986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FBAA5-561A-4D2D-9E0C-9F8705C5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Výrobky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11AA6-9780-4149-A6E6-A2117EFE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Synoflex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Systém 2000</a:t>
            </a:r>
          </a:p>
        </p:txBody>
      </p:sp>
    </p:spTree>
    <p:extLst>
      <p:ext uri="{BB962C8B-B14F-4D97-AF65-F5344CB8AC3E}">
        <p14:creationId xmlns:p14="http://schemas.microsoft.com/office/powerpoint/2010/main" val="419148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C1A17-0AA5-46DA-B3B2-FBBD81CA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Konstrukce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076F85-A52D-4036-9B49-89A51E365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159" y="1825625"/>
            <a:ext cx="5783682" cy="4351338"/>
          </a:xfrm>
        </p:spPr>
      </p:pic>
    </p:spTree>
    <p:extLst>
      <p:ext uri="{BB962C8B-B14F-4D97-AF65-F5344CB8AC3E}">
        <p14:creationId xmlns:p14="http://schemas.microsoft.com/office/powerpoint/2010/main" val="63831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83EC1-2BBA-4232-9268-63E0B1B9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Materiálový tok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A756B-105C-48AE-B8F1-2C7F94D5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Odlitky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0C85F9-BBF4-46A3-BB52-E318C315D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339" y="2639683"/>
            <a:ext cx="4221321" cy="33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7D7BE-9E9E-4BB8-9D9D-B163A0B7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Obrábění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6EB77-3CA1-418A-89C8-B07AB4075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Soustružení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Frézování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AD30E4-4699-424C-87B6-6F7E7A666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33945"/>
            <a:ext cx="4499120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C6E4B-8ABE-44F5-A4B5-0BC13152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Tryskání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066B47-D66E-4338-8D91-33AB23B6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76" y="1504299"/>
            <a:ext cx="4726092" cy="48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10970-CCE5-4DE7-88D9-E67824FC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Barvení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69B0D-40AE-4BDD-A8EC-B406520F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Ohřev na 200 °C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Barvení v prášku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F71DD2-F296-4CFE-8AAB-939FD0979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57" y="2027178"/>
            <a:ext cx="5584620" cy="3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5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B2D0F-4E26-45BB-9F71-4697A665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Montáž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18FE7A-9F24-4D1B-99EA-1C62DA7EB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Automatická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Manuální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4FF76C-6FA2-4E70-8787-40BBC9EBB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891" y="2006239"/>
            <a:ext cx="6187702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004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4385C08F1DDB468851D1E47676353C" ma:contentTypeVersion="2" ma:contentTypeDescription="Vytvoří nový dokument" ma:contentTypeScope="" ma:versionID="a25e1ba330cbb663f3f6912adc9152ef">
  <xsd:schema xmlns:xsd="http://www.w3.org/2001/XMLSchema" xmlns:xs="http://www.w3.org/2001/XMLSchema" xmlns:p="http://schemas.microsoft.com/office/2006/metadata/properties" xmlns:ns3="b8e2c29d-85e5-486b-9209-8ef0ca12e1bb" targetNamespace="http://schemas.microsoft.com/office/2006/metadata/properties" ma:root="true" ma:fieldsID="c1008fa15be96f4ef5bc4ea93150e842" ns3:_="">
    <xsd:import namespace="b8e2c29d-85e5-486b-9209-8ef0ca12e1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2c29d-85e5-486b-9209-8ef0ca12e1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C12638-51BE-466A-80AA-278DDDEE7F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8BB3BE-4B53-4FB8-94D7-B78D83914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2c29d-85e5-486b-9209-8ef0ca12e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6C243C-D45E-40CB-876E-AB0B0CB8F1C1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b8e2c29d-85e5-486b-9209-8ef0ca12e1bb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171</Words>
  <Application>Microsoft Office PowerPoint</Application>
  <PresentationFormat>Širokoúhlá obrazovka</PresentationFormat>
  <Paragraphs>58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Analýza a optimalizace materiálových toků ve zvolené firmě s důrazem na organizaci expedičních skladů</vt:lpstr>
      <vt:lpstr>Cíl práce</vt:lpstr>
      <vt:lpstr>Výrobky</vt:lpstr>
      <vt:lpstr>Konstrukce</vt:lpstr>
      <vt:lpstr>Materiálový tok </vt:lpstr>
      <vt:lpstr>Obrábění</vt:lpstr>
      <vt:lpstr>Tryskání</vt:lpstr>
      <vt:lpstr>Barvení</vt:lpstr>
      <vt:lpstr>Montáž</vt:lpstr>
      <vt:lpstr>Expedice do skladu </vt:lpstr>
      <vt:lpstr>Diskuse výsledků</vt:lpstr>
      <vt:lpstr>Návrhy na opatření – před návrhem</vt:lpstr>
      <vt:lpstr>Návrhy na opatření – po návrhu</vt:lpstr>
      <vt:lpstr>Doplňující dotazy</vt:lpstr>
      <vt:lpstr>Závěr 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a optimalizace materiálových toků ve zvolené firmě s důrazem na organizaci expedičních skladů</dc:title>
  <dc:creator>Martin Šesták</dc:creator>
  <cp:lastModifiedBy>Martin Šesták</cp:lastModifiedBy>
  <cp:revision>8</cp:revision>
  <dcterms:created xsi:type="dcterms:W3CDTF">2021-06-09T07:57:36Z</dcterms:created>
  <dcterms:modified xsi:type="dcterms:W3CDTF">2021-06-09T19:03:50Z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0x010100DC4385C08F1DDB468851D1E47676353C</vt:lpwstr>
  </property>
</Properties>
</file>