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09.06.2021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Vysoká škola technická a ekonomická v Českých Budějovicích</a:t>
            </a:r>
            <a:br>
              <a:rPr lang="cs-CZ" sz="2000" dirty="0" smtClean="0"/>
            </a:br>
            <a:r>
              <a:rPr lang="cs-CZ" sz="2000" dirty="0" smtClean="0"/>
              <a:t>Ústav technicko-technologický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000" dirty="0" smtClean="0"/>
              <a:t>Možnosti zajištění spolehlivosti dopravního úseku v těžební společnosti</a:t>
            </a:r>
          </a:p>
          <a:p>
            <a:pPr>
              <a:buNone/>
            </a:pPr>
            <a:r>
              <a:rPr lang="cs-CZ" dirty="0" smtClean="0"/>
              <a:t>		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2000" dirty="0" smtClean="0"/>
              <a:t>Autor práce: Bc. Jakub </a:t>
            </a:r>
            <a:r>
              <a:rPr lang="cs-CZ" sz="2000" dirty="0" err="1" smtClean="0"/>
              <a:t>Přinda</a:t>
            </a:r>
            <a:endParaRPr lang="cs-CZ" sz="2000" dirty="0" smtClean="0"/>
          </a:p>
          <a:p>
            <a:pPr algn="ctr">
              <a:buNone/>
            </a:pPr>
            <a:r>
              <a:rPr lang="cs-CZ" sz="2000" dirty="0" smtClean="0"/>
              <a:t>Vedoucí práce: doc. Ing. Ján </a:t>
            </a:r>
            <a:r>
              <a:rPr lang="cs-CZ" sz="2000" dirty="0" err="1" smtClean="0"/>
              <a:t>Ližbetin</a:t>
            </a:r>
            <a:r>
              <a:rPr lang="cs-CZ" sz="2000" dirty="0" smtClean="0"/>
              <a:t>, PhD.</a:t>
            </a:r>
          </a:p>
          <a:p>
            <a:pPr algn="ctr">
              <a:buNone/>
            </a:pPr>
            <a:r>
              <a:rPr lang="cs-CZ" sz="2000" dirty="0" smtClean="0"/>
              <a:t>Oponent práce: </a:t>
            </a:r>
            <a:r>
              <a:rPr lang="cs-CZ" sz="2000" dirty="0" smtClean="0"/>
              <a:t>Ing. Eva </a:t>
            </a:r>
            <a:r>
              <a:rPr lang="cs-CZ" sz="2000" dirty="0" err="1" smtClean="0"/>
              <a:t>Brumerčíková</a:t>
            </a:r>
            <a:r>
              <a:rPr lang="cs-CZ" sz="2000" dirty="0" smtClean="0"/>
              <a:t>, PhD</a:t>
            </a:r>
            <a:r>
              <a:rPr lang="cs-CZ" sz="2000" dirty="0" smtClean="0"/>
              <a:t>.</a:t>
            </a:r>
          </a:p>
        </p:txBody>
      </p:sp>
      <p:pic>
        <p:nvPicPr>
          <p:cNvPr id="1026" name="Picture 2" descr="C:\Users\Veletloust\Desktop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5500702"/>
            <a:ext cx="1285877" cy="1214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Návrh prodeje méně potřebných vozidel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Prodej 2592 vč. návěsu – odhad 400 000 Kč</a:t>
            </a:r>
          </a:p>
          <a:p>
            <a:r>
              <a:rPr lang="cs-CZ" dirty="0" smtClean="0"/>
              <a:t>Prodej 6701 vč. návěsu – odhad 600 000 Kč</a:t>
            </a:r>
          </a:p>
          <a:p>
            <a:r>
              <a:rPr lang="cs-CZ" dirty="0" smtClean="0"/>
              <a:t>Prodej 6374 vč. návěsu – odhad 600 000 Kč</a:t>
            </a:r>
          </a:p>
          <a:p>
            <a:r>
              <a:rPr lang="cs-CZ" dirty="0" smtClean="0"/>
              <a:t>Náklady na propuštění řidiče 6701 – 100 000 Kč</a:t>
            </a:r>
          </a:p>
          <a:p>
            <a:r>
              <a:rPr lang="cs-CZ" dirty="0" smtClean="0"/>
              <a:t>Náklady na propuštění řidiče 6374 – 100 000 Kč</a:t>
            </a:r>
            <a:endParaRPr lang="cs-CZ" dirty="0"/>
          </a:p>
        </p:txBody>
      </p:sp>
      <p:pic>
        <p:nvPicPr>
          <p:cNvPr id="4" name="Picture 2" descr="C:\Users\Veletloust\Desktop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5500702"/>
            <a:ext cx="1285877" cy="1214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Zdůvodnění návrhu prodeje daných vozidel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3482981"/>
          </a:xfrm>
        </p:spPr>
        <p:txBody>
          <a:bodyPr/>
          <a:lstStyle/>
          <a:p>
            <a:r>
              <a:rPr lang="cs-CZ" dirty="0" smtClean="0"/>
              <a:t>Cca 220 pracovních dní v roce</a:t>
            </a:r>
          </a:p>
          <a:p>
            <a:r>
              <a:rPr lang="cs-CZ" dirty="0" smtClean="0"/>
              <a:t>Denní fakturace externího přepravce: </a:t>
            </a:r>
          </a:p>
          <a:p>
            <a:r>
              <a:rPr lang="cs-CZ" dirty="0" smtClean="0"/>
              <a:t>cca 14 000 Kč</a:t>
            </a:r>
          </a:p>
          <a:p>
            <a:r>
              <a:rPr lang="cs-CZ" dirty="0" smtClean="0"/>
              <a:t>Roční fakturace externího přepravce:</a:t>
            </a:r>
          </a:p>
          <a:p>
            <a:r>
              <a:rPr lang="cs-CZ" dirty="0" smtClean="0"/>
              <a:t>220 x 14 000 = 3 080 000 Kč</a:t>
            </a:r>
            <a:endParaRPr lang="cs-CZ" dirty="0"/>
          </a:p>
        </p:txBody>
      </p:sp>
      <p:pic>
        <p:nvPicPr>
          <p:cNvPr id="4" name="Picture 2" descr="C:\Users\Veletloust\Desktop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5500702"/>
            <a:ext cx="1285877" cy="1214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Zdůvodnění návrhu prodeje daných vozidel</a:t>
            </a:r>
            <a:endParaRPr lang="cs-CZ" dirty="0"/>
          </a:p>
        </p:txBody>
      </p:sp>
      <p:pic>
        <p:nvPicPr>
          <p:cNvPr id="4" name="Obrázek 26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666204" y="3377338"/>
            <a:ext cx="7811591" cy="97168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C:\Users\Veletloust\Desktop\Logo_vs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5500702"/>
            <a:ext cx="1285877" cy="1214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zhodnocení</a:t>
            </a:r>
            <a:endParaRPr lang="cs-CZ" dirty="0"/>
          </a:p>
        </p:txBody>
      </p:sp>
      <p:pic>
        <p:nvPicPr>
          <p:cNvPr id="4" name="Obrázek 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009417" y="2877206"/>
            <a:ext cx="5125166" cy="1971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C:\Users\Veletloust\Desktop\Logo_vs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5500702"/>
            <a:ext cx="1285877" cy="1214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2714620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857233"/>
            <a:ext cx="8229600" cy="1643074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Picture 2" descr="C:\Users\Veletloust\Desktop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5500702"/>
            <a:ext cx="1285877" cy="1214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r>
              <a:rPr lang="cs-CZ" dirty="0" smtClean="0"/>
              <a:t>Analýza dopravního úseku</a:t>
            </a:r>
          </a:p>
          <a:p>
            <a:r>
              <a:rPr lang="cs-CZ" dirty="0" smtClean="0"/>
              <a:t>Analýza a optimalizace vozového parku</a:t>
            </a:r>
          </a:p>
          <a:p>
            <a:r>
              <a:rPr lang="cs-CZ" dirty="0" smtClean="0"/>
              <a:t>Provozně ekonomické zhodnocení</a:t>
            </a:r>
          </a:p>
          <a:p>
            <a:r>
              <a:rPr lang="cs-CZ" dirty="0" smtClean="0"/>
              <a:t>Investice</a:t>
            </a:r>
          </a:p>
          <a:p>
            <a:r>
              <a:rPr lang="cs-CZ" dirty="0" smtClean="0"/>
              <a:t>Návrh prodeje méně potřebných prostředků</a:t>
            </a:r>
          </a:p>
        </p:txBody>
      </p:sp>
      <p:pic>
        <p:nvPicPr>
          <p:cNvPr id="4" name="Picture 2" descr="C:\Users\Veletloust\Desktop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5500702"/>
            <a:ext cx="1285877" cy="1214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Metodika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 dopravního střediska</a:t>
            </a:r>
          </a:p>
          <a:p>
            <a:r>
              <a:rPr lang="cs-CZ" dirty="0" smtClean="0"/>
              <a:t>Sběr dat</a:t>
            </a:r>
          </a:p>
          <a:p>
            <a:r>
              <a:rPr lang="cs-CZ" dirty="0" smtClean="0"/>
              <a:t>Komparace</a:t>
            </a:r>
          </a:p>
          <a:p>
            <a:r>
              <a:rPr lang="cs-CZ" dirty="0" smtClean="0"/>
              <a:t>Poptávka</a:t>
            </a:r>
          </a:p>
          <a:p>
            <a:r>
              <a:rPr lang="cs-CZ" dirty="0" smtClean="0"/>
              <a:t>Dedukce</a:t>
            </a:r>
          </a:p>
          <a:p>
            <a:endParaRPr lang="cs-CZ" dirty="0"/>
          </a:p>
        </p:txBody>
      </p:sp>
      <p:pic>
        <p:nvPicPr>
          <p:cNvPr id="4" name="Picture 2" descr="C:\Users\Veletloust\Desktop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5500702"/>
            <a:ext cx="1285877" cy="1214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Vozový park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Přívěsové soupravy s HNJ 6x4 – 19x</a:t>
            </a:r>
          </a:p>
          <a:p>
            <a:r>
              <a:rPr lang="cs-CZ" dirty="0" smtClean="0"/>
              <a:t>Návěsové soupravy s HNJ 6x6 – 5x</a:t>
            </a:r>
          </a:p>
          <a:p>
            <a:r>
              <a:rPr lang="cs-CZ" dirty="0" smtClean="0"/>
              <a:t>Návěsové soupravy 4x2 – 6x</a:t>
            </a:r>
          </a:p>
          <a:p>
            <a:pPr>
              <a:buNone/>
            </a:pPr>
            <a:endParaRPr lang="cs-CZ" dirty="0" smtClean="0"/>
          </a:p>
        </p:txBody>
      </p:sp>
      <p:pic>
        <p:nvPicPr>
          <p:cNvPr id="4" name="Picture 2" descr="C:\Users\Veletloust\Desktop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72" y="5500702"/>
            <a:ext cx="1285877" cy="1214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Rentabilita </a:t>
            </a:r>
            <a:r>
              <a:rPr lang="cs-CZ" dirty="0" err="1" smtClean="0"/>
              <a:t>Scania</a:t>
            </a:r>
            <a:endParaRPr lang="cs-CZ" dirty="0"/>
          </a:p>
        </p:txBody>
      </p:sp>
      <p:pic>
        <p:nvPicPr>
          <p:cNvPr id="4" name="Obrázek 38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29031"/>
            <a:ext cx="8229600" cy="266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C:\Users\Veletloust\Desktop\Logo_vs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5500702"/>
            <a:ext cx="1285877" cy="1214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Rentabilita Volvo</a:t>
            </a:r>
            <a:endParaRPr lang="cs-CZ" dirty="0"/>
          </a:p>
        </p:txBody>
      </p:sp>
      <p:pic>
        <p:nvPicPr>
          <p:cNvPr id="4" name="Obrázek 4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00034" y="1785926"/>
            <a:ext cx="8229600" cy="3595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C:\Users\Veletloust\Desktop\Logo_vs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5500702"/>
            <a:ext cx="1285877" cy="1214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Rentabilita MAN</a:t>
            </a:r>
            <a:endParaRPr lang="cs-CZ" dirty="0"/>
          </a:p>
        </p:txBody>
      </p:sp>
      <p:pic>
        <p:nvPicPr>
          <p:cNvPr id="4" name="Obrázek 3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63583"/>
            <a:ext cx="8229600" cy="599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C:\Users\Veletloust\Desktop\Logo_vs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5500702"/>
            <a:ext cx="1285877" cy="1214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Cenové nabídky jednotlivých dodavatelů</a:t>
            </a:r>
            <a:endParaRPr lang="cs-CZ" dirty="0"/>
          </a:p>
        </p:txBody>
      </p:sp>
      <p:pic>
        <p:nvPicPr>
          <p:cNvPr id="4" name="Obrázek 46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2468175"/>
            <a:ext cx="8229600" cy="279001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C:\Users\Veletloust\Desktop\Logo_vs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5500702"/>
            <a:ext cx="1285877" cy="1214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Návrh konkrétních investic</a:t>
            </a:r>
            <a:endParaRPr lang="cs-CZ" dirty="0"/>
          </a:p>
        </p:txBody>
      </p:sp>
      <p:pic>
        <p:nvPicPr>
          <p:cNvPr id="4" name="Obrázek 47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356" y="1714488"/>
            <a:ext cx="5357850" cy="187197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8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356" y="3929066"/>
            <a:ext cx="5350192" cy="202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C:\Users\Veletloust\Desktop\Logo_vst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5272" y="5500702"/>
            <a:ext cx="1285877" cy="12144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136</Words>
  <PresentationFormat>Předvádění na obrazovce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Vysoká škola technická a ekonomická v Českých Budějovicích Ústav technicko-technologický</vt:lpstr>
      <vt:lpstr>Cíl Práce</vt:lpstr>
      <vt:lpstr>Metodika práce</vt:lpstr>
      <vt:lpstr>Vozový park </vt:lpstr>
      <vt:lpstr>Rentabilita Scania</vt:lpstr>
      <vt:lpstr>Rentabilita Volvo</vt:lpstr>
      <vt:lpstr>Rentabilita MAN</vt:lpstr>
      <vt:lpstr>Cenové nabídky jednotlivých dodavatelů</vt:lpstr>
      <vt:lpstr>Návrh konkrétních investic</vt:lpstr>
      <vt:lpstr>Návrh prodeje méně potřebných vozidel</vt:lpstr>
      <vt:lpstr>Zdůvodnění návrhu prodeje daných vozidel</vt:lpstr>
      <vt:lpstr>Zdůvodnění návrhu prodeje daných vozidel</vt:lpstr>
      <vt:lpstr>Závěrečné zhodnocení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Bc. Jakub Přinda  Možnosti zajištění spolehlivosti dopravního úseku v těžební společnosti  Vedoucí práce: doc. Ing. Ján Ližbetin, PhD.  </dc:title>
  <dc:creator>Veletloust</dc:creator>
  <cp:lastModifiedBy>Veletloust</cp:lastModifiedBy>
  <cp:revision>19</cp:revision>
  <dcterms:created xsi:type="dcterms:W3CDTF">2021-05-27T13:58:03Z</dcterms:created>
  <dcterms:modified xsi:type="dcterms:W3CDTF">2021-06-09T10:14:53Z</dcterms:modified>
</cp:coreProperties>
</file>