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2D1F"/>
    <a:srgbClr val="D34817"/>
    <a:srgbClr val="931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32EF6-461B-4983-BF86-D6FDB93EB6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7200" b="1" dirty="0">
                <a:solidFill>
                  <a:srgbClr val="9B2D1F"/>
                </a:solidFill>
              </a:rPr>
              <a:t>Posouzení logistiky evakuace vybrané budovy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A1B880-4234-418E-849D-DC2CAC3A6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714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Autor práce: Bc. Andrea Hetzerová</a:t>
            </a:r>
          </a:p>
          <a:p>
            <a:r>
              <a:rPr lang="cs-CZ" dirty="0">
                <a:solidFill>
                  <a:schemeClr val="tx1"/>
                </a:solidFill>
              </a:rPr>
              <a:t>Vedoucí práce: doc. Ing. Rudolf Kampf, Ph.D., MBA</a:t>
            </a:r>
          </a:p>
          <a:p>
            <a:pPr algn="l" fontAlgn="ctr"/>
            <a:r>
              <a:rPr lang="cs-CZ" dirty="0">
                <a:solidFill>
                  <a:schemeClr val="tx1"/>
                </a:solidFill>
              </a:rPr>
              <a:t>Oponent práce: Ing. Eva </a:t>
            </a:r>
            <a:r>
              <a:rPr lang="cs-CZ" dirty="0" err="1">
                <a:solidFill>
                  <a:schemeClr val="tx1"/>
                </a:solidFill>
              </a:rPr>
              <a:t>Brumerčíková</a:t>
            </a:r>
            <a:r>
              <a:rPr lang="cs-CZ" dirty="0">
                <a:solidFill>
                  <a:schemeClr val="tx1"/>
                </a:solidFill>
              </a:rPr>
              <a:t>, PhD.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B4CC10-BFC0-4701-A3E7-323F7FC4C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4295341" cy="9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62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03FA5-FF46-4FED-888A-D27FDFCC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Opatření 1 - Rampa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DA479D-E7B5-4FB4-839C-5E4D89F4D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26137"/>
            <a:ext cx="10058400" cy="4023360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minuta a 23 sekund - denní provoz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minuta 58 sekund - noční provoz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E091B7F-B4A5-41A0-BC78-EDE126C93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  <p:pic>
        <p:nvPicPr>
          <p:cNvPr id="12" name="Obrázek 11" descr="Obsah obrázku text, počítač, snímek obrazovky, přenosný počítač&#10;&#10;Popis byl vytvořen automaticky">
            <a:extLst>
              <a:ext uri="{FF2B5EF4-FFF2-40B4-BE49-F238E27FC236}">
                <a16:creationId xmlns:a16="http://schemas.microsoft.com/office/drawing/2014/main" id="{59148AFC-083D-476D-85D3-76EFCEB44F9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14595" r="12893" b="14024"/>
          <a:stretch/>
        </p:blipFill>
        <p:spPr bwMode="auto">
          <a:xfrm>
            <a:off x="2514600" y="3107184"/>
            <a:ext cx="7091039" cy="3207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985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E475D-736E-4AD0-9185-B98BC9D8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Opatření 2 – Evakuační výtah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843FC8-4E15-4653-B7EC-3DE2044A0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minuta a 4 sekundy – denní provoz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45 sekund – noční provoz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CAC9F2-BD21-4288-979A-D23D9D58A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  <p:pic>
        <p:nvPicPr>
          <p:cNvPr id="5" name="Obrázek 4" descr="Obsah obrázku text, počítač, snímek obrazovky, přenosný počítač&#10;&#10;Popis byl vytvořen automaticky">
            <a:extLst>
              <a:ext uri="{FF2B5EF4-FFF2-40B4-BE49-F238E27FC236}">
                <a16:creationId xmlns:a16="http://schemas.microsoft.com/office/drawing/2014/main" id="{F333645C-0182-4120-BF05-E9CF1E13407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18016" r="5708" b="14709"/>
          <a:stretch/>
        </p:blipFill>
        <p:spPr bwMode="auto">
          <a:xfrm>
            <a:off x="2781300" y="3114675"/>
            <a:ext cx="6643687" cy="3209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7195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BB14D-3B03-45B6-8D5D-41A87C77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Zhodnocení opatření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D8FF9E-D34E-443B-A770-69FA9C319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Dle  </a:t>
            </a:r>
            <a:r>
              <a:rPr lang="cs-CZ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ČSN 73 4130 </a:t>
            </a: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povolená délka rampy max 3 metry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</a:t>
            </a:r>
            <a:r>
              <a:rPr lang="cs-CZ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ampa o délce 9 metrů v poměru 1 : 16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Není možné vybudovat</a:t>
            </a:r>
            <a:endParaRPr lang="cs-CZ" sz="24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ECCA66-EAE7-4DE2-BB54-0F6800515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E77336B4-2ECE-4CBA-9AB3-05050275814B}"/>
              </a:ext>
            </a:extLst>
          </p:cNvPr>
          <p:cNvGrpSpPr/>
          <p:nvPr/>
        </p:nvGrpSpPr>
        <p:grpSpPr>
          <a:xfrm>
            <a:off x="5240840" y="3213717"/>
            <a:ext cx="5758538" cy="3109108"/>
            <a:chOff x="0" y="0"/>
            <a:chExt cx="5936615" cy="3192780"/>
          </a:xfrm>
        </p:grpSpPr>
        <p:pic>
          <p:nvPicPr>
            <p:cNvPr id="6" name="Obrázek 5" descr="Obsah obrázku text, snímek obrazovky, počítač, přenosný počítač&#10;&#10;Popis byl vytvořen automaticky">
              <a:extLst>
                <a:ext uri="{FF2B5EF4-FFF2-40B4-BE49-F238E27FC236}">
                  <a16:creationId xmlns:a16="http://schemas.microsoft.com/office/drawing/2014/main" id="{3C39A502-EC98-4729-A35D-03AB1ADA9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7" t="27594" r="16101" b="7412"/>
            <a:stretch/>
          </p:blipFill>
          <p:spPr bwMode="auto">
            <a:xfrm>
              <a:off x="0" y="0"/>
              <a:ext cx="5936615" cy="31927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7" name="Přímá spojnice se šipkou 6">
              <a:extLst>
                <a:ext uri="{FF2B5EF4-FFF2-40B4-BE49-F238E27FC236}">
                  <a16:creationId xmlns:a16="http://schemas.microsoft.com/office/drawing/2014/main" id="{C11EC1FB-3EDC-4359-A496-3A6247B66D50}"/>
                </a:ext>
              </a:extLst>
            </p:cNvPr>
            <p:cNvCxnSpPr/>
            <p:nvPr/>
          </p:nvCxnSpPr>
          <p:spPr>
            <a:xfrm flipH="1">
              <a:off x="4995111" y="1277352"/>
              <a:ext cx="4011" cy="48126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ové pole 199">
              <a:extLst>
                <a:ext uri="{FF2B5EF4-FFF2-40B4-BE49-F238E27FC236}">
                  <a16:creationId xmlns:a16="http://schemas.microsoft.com/office/drawing/2014/main" id="{3C32A2E1-5FD8-4A59-9874-6166C8013C05}"/>
                </a:ext>
              </a:extLst>
            </p:cNvPr>
            <p:cNvSpPr txBox="1"/>
            <p:nvPr/>
          </p:nvSpPr>
          <p:spPr>
            <a:xfrm>
              <a:off x="4999122" y="1293212"/>
              <a:ext cx="705853" cy="29276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cs-CZ" sz="16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1,1 m</a:t>
              </a:r>
              <a:endParaRPr lang="cs-CZ" sz="12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369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FC9F89-E067-4C9B-8338-985DE984C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Zhodnocení opatření 2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68215E-82F5-4043-94F1-0E50BE50B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</a:t>
            </a:r>
            <a:r>
              <a:rPr lang="cs-CZ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ýtah o rozměrech 1200 x 2300 x 2200 mm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</a:t>
            </a:r>
            <a:r>
              <a:rPr lang="cs-CZ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yhláška 398/2009 Sb. o bezbariérovém užívání staveb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cs-CZ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hybějící pracovní síly pro manipulování s klienty</a:t>
            </a:r>
            <a:endParaRPr lang="cs-CZ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002BA2-6C0A-45D0-A17F-29F36B556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21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9D6399-DD3E-49A8-AB06-3B41EC63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Ekonomická náročnost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76D067-79FB-457D-87BB-E80084FE7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</a:t>
            </a:r>
            <a:r>
              <a:rPr lang="cs-CZ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onzultace s firmou Schindler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1.275.000</a:t>
            </a: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kč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F44905-9B2B-4BAD-81A9-CDBB6DEB7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59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009B8-46FD-428E-BC63-91CCAB17C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98895A-9E1F-4B4C-9657-1C1E19CFA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Velký časový rozdíl mezi denním a nočním provozem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Vznikající kongesce a nízký počet zdravotníků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Nemožnost přístavby rampy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Vybudování nového evakuačního výtahu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AC6429-C847-4C19-BDE9-27949AA4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40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9AE15-2D35-48E6-9E5F-6248DF5F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Děkuji za pozornost!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67C46FB-B260-44FE-99F9-90F678030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3747414" cy="8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B9E2CC-6B4C-4EA9-9EAA-69377DC6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Doplňující dotazy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C623BE-1A27-4A81-B7BD-B7164322D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Vedoucího práce: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chemeClr val="tx1"/>
                </a:solidFill>
              </a:rPr>
              <a:t>Budou vaše opatření realizované? 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chemeClr val="tx1"/>
                </a:solidFill>
              </a:rPr>
              <a:t>Jaké další opatření (ke zvýšení bezpečnosti a plynulosti evakuace) lze realizovat?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Oponenta práce: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 err="1">
                <a:solidFill>
                  <a:schemeClr val="tx1"/>
                </a:solidFill>
              </a:rPr>
              <a:t>Vedeli</a:t>
            </a:r>
            <a:r>
              <a:rPr lang="cs-CZ" sz="2000" dirty="0">
                <a:solidFill>
                  <a:schemeClr val="tx1"/>
                </a:solidFill>
              </a:rPr>
              <a:t> by </a:t>
            </a:r>
            <a:r>
              <a:rPr lang="cs-CZ" sz="2000" dirty="0" err="1">
                <a:solidFill>
                  <a:schemeClr val="tx1"/>
                </a:solidFill>
              </a:rPr>
              <a:t>ste</a:t>
            </a:r>
            <a:r>
              <a:rPr lang="cs-CZ" sz="2000" dirty="0">
                <a:solidFill>
                  <a:schemeClr val="tx1"/>
                </a:solidFill>
              </a:rPr>
              <a:t>, prosím, </a:t>
            </a:r>
            <a:r>
              <a:rPr lang="cs-CZ" sz="2000" dirty="0" err="1">
                <a:solidFill>
                  <a:schemeClr val="tx1"/>
                </a:solidFill>
              </a:rPr>
              <a:t>uviesť</a:t>
            </a:r>
            <a:r>
              <a:rPr lang="cs-CZ" sz="2000" dirty="0">
                <a:solidFill>
                  <a:schemeClr val="tx1"/>
                </a:solidFill>
              </a:rPr>
              <a:t> náklady </a:t>
            </a:r>
            <a:r>
              <a:rPr lang="cs-CZ" sz="2000" dirty="0" err="1">
                <a:solidFill>
                  <a:schemeClr val="tx1"/>
                </a:solidFill>
              </a:rPr>
              <a:t>konštrukčné</a:t>
            </a:r>
            <a:r>
              <a:rPr lang="cs-CZ" sz="2000" dirty="0">
                <a:solidFill>
                  <a:schemeClr val="tx1"/>
                </a:solidFill>
              </a:rPr>
              <a:t> a náklady na </a:t>
            </a:r>
            <a:r>
              <a:rPr lang="cs-CZ" sz="2000" dirty="0" err="1">
                <a:solidFill>
                  <a:schemeClr val="tx1"/>
                </a:solidFill>
              </a:rPr>
              <a:t>prevádzku</a:t>
            </a:r>
            <a:r>
              <a:rPr lang="cs-CZ" sz="2000" dirty="0">
                <a:solidFill>
                  <a:schemeClr val="tx1"/>
                </a:solidFill>
              </a:rPr>
              <a:t> nového </a:t>
            </a:r>
            <a:r>
              <a:rPr lang="cs-CZ" sz="2000" dirty="0" err="1">
                <a:solidFill>
                  <a:schemeClr val="tx1"/>
                </a:solidFill>
              </a:rPr>
              <a:t>výťahu</a:t>
            </a:r>
            <a:r>
              <a:rPr lang="cs-CZ" sz="2000" dirty="0">
                <a:solidFill>
                  <a:schemeClr val="tx1"/>
                </a:solidFill>
              </a:rPr>
              <a:t>? 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 err="1">
                <a:solidFill>
                  <a:schemeClr val="tx1"/>
                </a:solidFill>
              </a:rPr>
              <a:t>Rovnako</a:t>
            </a:r>
            <a:r>
              <a:rPr lang="cs-CZ" sz="2000" dirty="0">
                <a:solidFill>
                  <a:schemeClr val="tx1"/>
                </a:solidFill>
              </a:rPr>
              <a:t> aj možnosti DSS </a:t>
            </a:r>
            <a:r>
              <a:rPr lang="cs-CZ" sz="2000" dirty="0" err="1">
                <a:solidFill>
                  <a:schemeClr val="tx1"/>
                </a:solidFill>
              </a:rPr>
              <a:t>získať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finančné</a:t>
            </a:r>
            <a:r>
              <a:rPr lang="cs-CZ" sz="2000" dirty="0">
                <a:solidFill>
                  <a:schemeClr val="tx1"/>
                </a:solidFill>
              </a:rPr>
              <a:t> zdroje na </a:t>
            </a:r>
            <a:r>
              <a:rPr lang="cs-CZ" sz="2000" dirty="0" err="1">
                <a:solidFill>
                  <a:schemeClr val="tx1"/>
                </a:solidFill>
              </a:rPr>
              <a:t>investíciu</a:t>
            </a:r>
            <a:r>
              <a:rPr lang="cs-CZ" sz="20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554749-D7D9-4422-8F06-64A60BE31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18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B20B4-6453-4D1A-B899-EF7955BF9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5FDC92-6AA1-4E07-81AC-20A3FC562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cs-CZ" sz="2400" b="0" i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pomoci softwaru </a:t>
            </a:r>
            <a:r>
              <a:rPr lang="cs-CZ" sz="2400" b="0" i="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Pathfinder</a:t>
            </a:r>
            <a:r>
              <a:rPr lang="cs-CZ" sz="2400" b="0" i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zpracovat simulaci logistického řešení evakuace domova důchodců Sušice. 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i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základě analýzy současného stavu navrhnout opatření za účelem optimalizace evakuačního procesu při mimořádných událostech.</a:t>
            </a:r>
            <a:endParaRPr lang="cs-CZ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DB1CE77-FF02-499A-90BB-0ACA7AB13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1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663D92-1CD1-48DB-A111-443878179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31927"/>
                </a:solidFill>
              </a:rPr>
              <a:t>Motivace a důvody k řešenému problému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2C7315-5FE5-4758-86D8-0D0EE86EC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Zajímavé téma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Použití simulačního programu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55284CA-1F1E-4E57-86C2-822EB05F9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7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7150F-CBE6-4F0B-A7F3-F504C618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Použité 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45F695-1661-4FB5-9011-C5F627F38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Metoda sběru dat: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polostrukturovaný rozhovor,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vnitropodnikových dokumentů.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Metoda modelování a simulace: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 </a:t>
            </a:r>
            <a:r>
              <a:rPr lang="cs-CZ" sz="2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Pathfinder</a:t>
            </a:r>
            <a:r>
              <a:rPr lang="cs-CZ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Thunderhead</a:t>
            </a:r>
            <a:r>
              <a:rPr lang="cs-CZ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Soulad s normou </a:t>
            </a:r>
            <a:r>
              <a:rPr lang="cs-CZ" sz="26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ČSN 73 0802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Soulad s normou </a:t>
            </a:r>
            <a:r>
              <a:rPr lang="cs-CZ" sz="26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ČSN 73 0835</a:t>
            </a:r>
            <a:endParaRPr lang="cs-CZ" sz="2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65D6979-C7AC-4476-8AD5-96752AE1C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06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2CB5D-DD9F-4C94-946F-843DCA374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9B2D1F"/>
                </a:solidFill>
              </a:rPr>
              <a:t>Charakteristika domova důchodců Sušice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AA04C5-13C2-49E8-956A-047968BAA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Dispoziční řešení budovy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Subjekty ohrožené mimořádnou událostí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B8FEA3-0F06-46E6-A55E-B612EB38A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  <p:pic>
        <p:nvPicPr>
          <p:cNvPr id="6" name="Obrázek 5" descr="Obsah obrázku interiér, strop, patro, zeď&#10;&#10;Popis byl vytvořen automaticky">
            <a:extLst>
              <a:ext uri="{FF2B5EF4-FFF2-40B4-BE49-F238E27FC236}">
                <a16:creationId xmlns:a16="http://schemas.microsoft.com/office/drawing/2014/main" id="{03D0B67F-AAEC-42F3-B750-06B8E3BD3CF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0" r="11424" b="7762"/>
          <a:stretch/>
        </p:blipFill>
        <p:spPr bwMode="auto">
          <a:xfrm>
            <a:off x="7477125" y="1874309"/>
            <a:ext cx="3678555" cy="43550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Může jít o obrázek nature a bridge">
            <a:extLst>
              <a:ext uri="{FF2B5EF4-FFF2-40B4-BE49-F238E27FC236}">
                <a16:creationId xmlns:a16="http://schemas.microsoft.com/office/drawing/2014/main" id="{E6BB88B1-F849-4C70-8F1B-6FC30F2A018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3" b="21836"/>
          <a:stretch/>
        </p:blipFill>
        <p:spPr bwMode="auto">
          <a:xfrm>
            <a:off x="1661795" y="3341370"/>
            <a:ext cx="4734560" cy="2887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7344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0DA9F-4CEC-4F72-9000-AF1C8C1F7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31927"/>
                </a:solidFill>
              </a:rPr>
              <a:t>Modelování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E6FC5C-3E46-44FF-9067-76CB0CCC9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Nahrání dat a geometrie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Populace uvnitř objektu: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51 klientů,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28 / 5 zaměstnanců,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/ 0 návštěvníků.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Rychlost populace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Čas evakuace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C647AC-B5EB-4E94-A727-BF811E8C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  <p:pic>
        <p:nvPicPr>
          <p:cNvPr id="6" name="Obrázek 5" descr="Obsah obrázku text, snímek obrazovky, interiér, počítač&#10;&#10;Popis byl vytvořen automaticky">
            <a:extLst>
              <a:ext uri="{FF2B5EF4-FFF2-40B4-BE49-F238E27FC236}">
                <a16:creationId xmlns:a16="http://schemas.microsoft.com/office/drawing/2014/main" id="{249228F3-8974-472E-818C-A4237F364B9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63" b="77130" l="33229" r="87865">
                        <a14:foregroundMark x1="42760" y1="43148" x2="42760" y2="43148"/>
                        <a14:foregroundMark x1="43750" y1="41852" x2="43750" y2="41852"/>
                        <a14:foregroundMark x1="44167" y1="44352" x2="43125" y2="41574"/>
                        <a14:foregroundMark x1="41823" y1="45463" x2="42969" y2="38704"/>
                        <a14:foregroundMark x1="42969" y1="38704" x2="45052" y2="45093"/>
                        <a14:foregroundMark x1="45052" y1="45093" x2="44792" y2="45463"/>
                        <a14:foregroundMark x1="41875" y1="39722" x2="41875" y2="39722"/>
                        <a14:foregroundMark x1="41563" y1="39352" x2="41563" y2="39352"/>
                        <a14:foregroundMark x1="46979" y1="40463" x2="47135" y2="46111"/>
                        <a14:foregroundMark x1="49323" y1="41759" x2="49323" y2="41759"/>
                        <a14:foregroundMark x1="49115" y1="40556" x2="49115" y2="40556"/>
                        <a14:foregroundMark x1="49740" y1="39537" x2="49740" y2="39537"/>
                        <a14:foregroundMark x1="45477" y1="38728" x2="45809" y2="38825"/>
                        <a14:foregroundMark x1="43490" y1="38796" x2="41146" y2="38796"/>
                        <a14:foregroundMark x1="43854" y1="49815" x2="43854" y2="49815"/>
                        <a14:foregroundMark x1="43854" y1="49815" x2="43750" y2="52685"/>
                        <a14:foregroundMark x1="42708" y1="47685" x2="42917" y2="54537"/>
                        <a14:foregroundMark x1="42917" y1="54537" x2="45625" y2="46019"/>
                        <a14:foregroundMark x1="47500" y1="46852" x2="49271" y2="53333"/>
                        <a14:foregroundMark x1="49271" y1="53333" x2="49271" y2="53333"/>
                        <a14:foregroundMark x1="42865" y1="56389" x2="43906" y2="68241"/>
                        <a14:foregroundMark x1="43906" y1="68241" x2="43281" y2="52037"/>
                        <a14:foregroundMark x1="48750" y1="67778" x2="48073" y2="60185"/>
                        <a14:foregroundMark x1="48073" y1="60185" x2="48438" y2="72500"/>
                        <a14:foregroundMark x1="48125" y1="58333" x2="48125" y2="58333"/>
                        <a14:foregroundMark x1="47396" y1="68148" x2="48698" y2="67037"/>
                        <a14:foregroundMark x1="44063" y1="39907" x2="44063" y2="39907"/>
                        <a14:foregroundMark x1="44583" y1="39537" x2="44583" y2="39537"/>
                        <a14:foregroundMark x1="44635" y1="39537" x2="44635" y2="39537"/>
                        <a14:foregroundMark x1="47396" y1="40093" x2="47396" y2="40093"/>
                        <a14:foregroundMark x1="46979" y1="39722" x2="46979" y2="39722"/>
                        <a14:foregroundMark x1="44896" y1="39074" x2="44896" y2="39074"/>
                        <a14:foregroundMark x1="46823" y1="38889" x2="46823" y2="38889"/>
                        <a14:foregroundMark x1="48594" y1="58426" x2="48594" y2="58426"/>
                        <a14:foregroundMark x1="46823" y1="41111" x2="46823" y2="41111"/>
                        <a14:foregroundMark x1="46823" y1="41111" x2="46823" y2="41111"/>
                        <a14:foregroundMark x1="85938" y1="71759" x2="85938" y2="71759"/>
                        <a14:foregroundMark x1="86458" y1="64074" x2="86458" y2="64074"/>
                        <a14:foregroundMark x1="86927" y1="56759" x2="86927" y2="56759"/>
                        <a14:foregroundMark x1="87083" y1="49630" x2="87083" y2="49630"/>
                        <a14:foregroundMark x1="87500" y1="56852" x2="87500" y2="56852"/>
                        <a14:foregroundMark x1="87865" y1="64537" x2="87865" y2="64537"/>
                        <a14:foregroundMark x1="33229" y1="72130" x2="33229" y2="72130"/>
                        <a14:foregroundMark x1="58542" y1="59907" x2="58542" y2="59907"/>
                        <a14:backgroundMark x1="46198" y1="40833" x2="46198" y2="40833"/>
                        <a14:backgroundMark x1="46236" y1="38889" x2="46250" y2="38426"/>
                        <a14:backgroundMark x1="46198" y1="40093" x2="46236" y2="38889"/>
                        <a14:backgroundMark x1="46042" y1="39722" x2="46771" y2="41019"/>
                        <a14:backgroundMark x1="46042" y1="41111" x2="46250" y2="39722"/>
                        <a14:backgroundMark x1="45833" y1="42500" x2="46042" y2="41111"/>
                        <a14:backgroundMark x1="46337" y1="41111" x2="46354" y2="40463"/>
                        <a14:backgroundMark x1="46250" y1="44444" x2="46337" y2="41111"/>
                        <a14:backgroundMark x1="45833" y1="45463" x2="45781" y2="43519"/>
                        <a14:backgroundMark x1="45833" y1="38889" x2="45833" y2="38889"/>
                        <a14:backgroundMark x1="45625" y1="38796" x2="45625" y2="38796"/>
                        <a14:backgroundMark x1="45781" y1="39537" x2="46250" y2="38704"/>
                        <a14:backgroundMark x1="45625" y1="39444" x2="46094" y2="39167"/>
                        <a14:backgroundMark x1="45469" y1="38704" x2="43021" y2="38148"/>
                        <a14:backgroundMark x1="45938" y1="48519" x2="46563" y2="51111"/>
                        <a14:backgroundMark x1="45677" y1="56204" x2="46354" y2="5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68" t="33067" r="8339" b="17902"/>
          <a:stretch/>
        </p:blipFill>
        <p:spPr bwMode="auto">
          <a:xfrm>
            <a:off x="4465469" y="2160269"/>
            <a:ext cx="7326482" cy="3574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3933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B6E180-FD19-4D88-9E8A-51CE18332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Rozdělení seniorů dle možnosti pohybu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F0112E4F-DFD6-4B3B-815C-168AD50EDB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3242080"/>
              </p:ext>
            </p:extLst>
          </p:nvPr>
        </p:nvGraphicFramePr>
        <p:xfrm>
          <a:off x="1229853" y="1817259"/>
          <a:ext cx="9732293" cy="442995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136304">
                  <a:extLst>
                    <a:ext uri="{9D8B030D-6E8A-4147-A177-3AD203B41FA5}">
                      <a16:colId xmlns:a16="http://schemas.microsoft.com/office/drawing/2014/main" val="4174088678"/>
                    </a:ext>
                  </a:extLst>
                </a:gridCol>
                <a:gridCol w="1105594">
                  <a:extLst>
                    <a:ext uri="{9D8B030D-6E8A-4147-A177-3AD203B41FA5}">
                      <a16:colId xmlns:a16="http://schemas.microsoft.com/office/drawing/2014/main" val="3284949489"/>
                    </a:ext>
                  </a:extLst>
                </a:gridCol>
                <a:gridCol w="1243793">
                  <a:extLst>
                    <a:ext uri="{9D8B030D-6E8A-4147-A177-3AD203B41FA5}">
                      <a16:colId xmlns:a16="http://schemas.microsoft.com/office/drawing/2014/main" val="3325760253"/>
                    </a:ext>
                  </a:extLst>
                </a:gridCol>
                <a:gridCol w="1243793">
                  <a:extLst>
                    <a:ext uri="{9D8B030D-6E8A-4147-A177-3AD203B41FA5}">
                      <a16:colId xmlns:a16="http://schemas.microsoft.com/office/drawing/2014/main" val="1880924904"/>
                    </a:ext>
                  </a:extLst>
                </a:gridCol>
                <a:gridCol w="1329783">
                  <a:extLst>
                    <a:ext uri="{9D8B030D-6E8A-4147-A177-3AD203B41FA5}">
                      <a16:colId xmlns:a16="http://schemas.microsoft.com/office/drawing/2014/main" val="2034066669"/>
                    </a:ext>
                  </a:extLst>
                </a:gridCol>
                <a:gridCol w="1329783">
                  <a:extLst>
                    <a:ext uri="{9D8B030D-6E8A-4147-A177-3AD203B41FA5}">
                      <a16:colId xmlns:a16="http://schemas.microsoft.com/office/drawing/2014/main" val="2087782745"/>
                    </a:ext>
                  </a:extLst>
                </a:gridCol>
                <a:gridCol w="1213081">
                  <a:extLst>
                    <a:ext uri="{9D8B030D-6E8A-4147-A177-3AD203B41FA5}">
                      <a16:colId xmlns:a16="http://schemas.microsoft.com/office/drawing/2014/main" val="2537956109"/>
                    </a:ext>
                  </a:extLst>
                </a:gridCol>
                <a:gridCol w="1130162">
                  <a:extLst>
                    <a:ext uri="{9D8B030D-6E8A-4147-A177-3AD203B41FA5}">
                      <a16:colId xmlns:a16="http://schemas.microsoft.com/office/drawing/2014/main" val="1342259613"/>
                    </a:ext>
                  </a:extLst>
                </a:gridCol>
              </a:tblGrid>
              <a:tr h="638540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</a:rPr>
                        <a:t>Samostatně se pohybující klienti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Klienti na invalidním vozíku bez potřeby asistence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Klienti na invalidním vozíku s potřebou asistence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</a:rPr>
                        <a:t>Klienti imobilní s trvalou vazbou na lůžko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</a:rPr>
                        <a:t>Celkem 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399721"/>
                  </a:ext>
                </a:extLst>
              </a:tr>
              <a:tr h="13188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b="1" dirty="0">
                          <a:effectLst/>
                        </a:rPr>
                        <a:t>Bez pomůcky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b="1" dirty="0">
                          <a:effectLst/>
                        </a:rPr>
                        <a:t>S holí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b="1" dirty="0">
                          <a:effectLst/>
                        </a:rPr>
                        <a:t>S chodítkem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351638"/>
                  </a:ext>
                </a:extLst>
              </a:tr>
              <a:tr h="494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Suterén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8727603"/>
                  </a:ext>
                </a:extLst>
              </a:tr>
              <a:tr h="494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1. patro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12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7532273"/>
                  </a:ext>
                </a:extLst>
              </a:tr>
              <a:tr h="494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2. patro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7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17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4785609"/>
                  </a:ext>
                </a:extLst>
              </a:tr>
              <a:tr h="494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3. patro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6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17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7542729"/>
                  </a:ext>
                </a:extLst>
              </a:tr>
              <a:tr h="494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</a:rPr>
                        <a:t>Celkem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18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14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51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0312817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09189DD5-A0A9-4CF6-99F5-C2B426F9D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75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14CDE6-4CCC-4E34-B288-AE4ECD7B2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Simulace evakuace při denním provozu</a:t>
            </a:r>
          </a:p>
        </p:txBody>
      </p:sp>
      <p:pic>
        <p:nvPicPr>
          <p:cNvPr id="6" name="model hotov s lidma, denní provoz">
            <a:hlinkClick r:id="" action="ppaction://media"/>
            <a:extLst>
              <a:ext uri="{FF2B5EF4-FFF2-40B4-BE49-F238E27FC236}">
                <a16:creationId xmlns:a16="http://schemas.microsoft.com/office/drawing/2014/main" id="{1C357BC5-D50F-475D-BA94-8EA66BE1C1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228" y="1759557"/>
            <a:ext cx="8120703" cy="4567782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DDD73E0-6C03-45B8-BF24-88C42C044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0A01A-DCED-4C86-8656-29D807B3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9B2D1F"/>
                </a:solidFill>
              </a:rPr>
              <a:t>Simulace evakuace při nočním provozu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14D48E-FCAB-42DF-A028-0453E64BF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Kongesce u výtahů v první minutě času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Malý počet zaměstnanců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Celkový čas evakuace 15 minut a 7 sekund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E090DE-577B-4C37-8B71-06AB1E1A8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27" y="286603"/>
            <a:ext cx="2531825" cy="5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9205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2101</TotalTime>
  <Words>475</Words>
  <Application>Microsoft Office PowerPoint</Application>
  <PresentationFormat>Širokoúhlá obrazovka</PresentationFormat>
  <Paragraphs>115</Paragraphs>
  <Slides>17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Tahoma</vt:lpstr>
      <vt:lpstr>Times New Roman</vt:lpstr>
      <vt:lpstr>Retrospektiva</vt:lpstr>
      <vt:lpstr>Posouzení logistiky evakuace vybrané budovy</vt:lpstr>
      <vt:lpstr>Cíl práce</vt:lpstr>
      <vt:lpstr>Motivace a důvody k řešenému problému</vt:lpstr>
      <vt:lpstr>Použité metody</vt:lpstr>
      <vt:lpstr>Charakteristika domova důchodců Sušice</vt:lpstr>
      <vt:lpstr>Modelování</vt:lpstr>
      <vt:lpstr>Rozdělení seniorů dle možnosti pohybu</vt:lpstr>
      <vt:lpstr>Simulace evakuace při denním provozu</vt:lpstr>
      <vt:lpstr>Simulace evakuace při nočním provozu</vt:lpstr>
      <vt:lpstr>Opatření 1 - Rampa</vt:lpstr>
      <vt:lpstr>Opatření 2 – Evakuační výtah</vt:lpstr>
      <vt:lpstr>Zhodnocení opatření 1</vt:lpstr>
      <vt:lpstr>Zhodnocení opatření 2</vt:lpstr>
      <vt:lpstr>Ekonomická náročnost</vt:lpstr>
      <vt:lpstr>Závěr</vt:lpstr>
      <vt:lpstr>Děkuji za pozornost!</vt:lpstr>
      <vt:lpstr>Doplňující dotazy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Posouzení logistiky evakuace vybrané budovy</dc:title>
  <dc:creator>Andrea Hetzerová</dc:creator>
  <cp:lastModifiedBy>Andrea Hetzerová</cp:lastModifiedBy>
  <cp:revision>27</cp:revision>
  <dcterms:created xsi:type="dcterms:W3CDTF">2021-05-31T12:43:44Z</dcterms:created>
  <dcterms:modified xsi:type="dcterms:W3CDTF">2021-06-09T13:30:05Z</dcterms:modified>
</cp:coreProperties>
</file>