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2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19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ondracek\Desktop\dp\linky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ondracek\Desktop\dp\linky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ondracek\Desktop\dp\linky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21420136602865E-2"/>
          <c:y val="2.8033927674673994E-2"/>
          <c:w val="0.95523804328975515"/>
          <c:h val="0.81449773465997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List3!$B$9</c:f>
              <c:strCache>
                <c:ptCount val="1"/>
                <c:pt idx="0">
                  <c:v>před</c:v>
                </c:pt>
              </c:strCache>
            </c:strRef>
          </c:tx>
          <c:spPr>
            <a:solidFill>
              <a:schemeClr val="bg2">
                <a:lumMod val="5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  <a:alpha val="8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BCF4-4F48-BA84-4CEE5D8FC7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List3!$A$10:$A$14</c:f>
              <c:numCache>
                <c:formatCode>m/d/yyyy</c:formatCode>
                <c:ptCount val="5"/>
                <c:pt idx="0">
                  <c:v>44025</c:v>
                </c:pt>
                <c:pt idx="1">
                  <c:v>44026</c:v>
                </c:pt>
                <c:pt idx="2">
                  <c:v>44027</c:v>
                </c:pt>
                <c:pt idx="3">
                  <c:v>44028</c:v>
                </c:pt>
                <c:pt idx="4">
                  <c:v>44029</c:v>
                </c:pt>
              </c:numCache>
            </c:numRef>
          </c:cat>
          <c:val>
            <c:numRef>
              <c:f>List3!$B$10:$B$14</c:f>
              <c:numCache>
                <c:formatCode>General</c:formatCode>
                <c:ptCount val="5"/>
                <c:pt idx="0">
                  <c:v>106.5</c:v>
                </c:pt>
                <c:pt idx="1">
                  <c:v>347</c:v>
                </c:pt>
                <c:pt idx="2">
                  <c:v>236.7</c:v>
                </c:pt>
                <c:pt idx="3">
                  <c:v>243</c:v>
                </c:pt>
                <c:pt idx="4">
                  <c:v>123.7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F4-4F48-BA84-4CEE5D8FC753}"/>
            </c:ext>
          </c:extLst>
        </c:ser>
        <c:ser>
          <c:idx val="1"/>
          <c:order val="1"/>
          <c:tx>
            <c:strRef>
              <c:f>List3!$C$9</c:f>
              <c:strCache>
                <c:ptCount val="1"/>
                <c:pt idx="0">
                  <c:v>po</c:v>
                </c:pt>
              </c:strCache>
            </c:strRef>
          </c:tx>
          <c:spPr>
            <a:solidFill>
              <a:srgbClr val="931926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List3!$A$10:$A$14</c:f>
              <c:numCache>
                <c:formatCode>m/d/yyyy</c:formatCode>
                <c:ptCount val="5"/>
                <c:pt idx="0">
                  <c:v>44025</c:v>
                </c:pt>
                <c:pt idx="1">
                  <c:v>44026</c:v>
                </c:pt>
                <c:pt idx="2">
                  <c:v>44027</c:v>
                </c:pt>
                <c:pt idx="3">
                  <c:v>44028</c:v>
                </c:pt>
                <c:pt idx="4">
                  <c:v>44029</c:v>
                </c:pt>
              </c:numCache>
            </c:numRef>
          </c:cat>
          <c:val>
            <c:numRef>
              <c:f>List3!$C$10:$C$14</c:f>
              <c:numCache>
                <c:formatCode>General</c:formatCode>
                <c:ptCount val="5"/>
                <c:pt idx="0">
                  <c:v>97.5</c:v>
                </c:pt>
                <c:pt idx="1">
                  <c:v>197.1</c:v>
                </c:pt>
                <c:pt idx="2">
                  <c:v>209.7</c:v>
                </c:pt>
                <c:pt idx="3">
                  <c:v>199.39999999999998</c:v>
                </c:pt>
                <c:pt idx="4">
                  <c:v>98.6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F4-4F48-BA84-4CEE5D8FC75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28655056"/>
        <c:axId val="428661616"/>
      </c:barChart>
      <c:dateAx>
        <c:axId val="42865505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8661616"/>
        <c:crosses val="autoZero"/>
        <c:auto val="1"/>
        <c:lblOffset val="100"/>
        <c:baseTimeUnit val="days"/>
      </c:dateAx>
      <c:valAx>
        <c:axId val="4286616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km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crossAx val="42865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557974910394263E-2"/>
          <c:y val="2.9850427350427349E-2"/>
          <c:w val="0.95492410394265237"/>
          <c:h val="0.820434401709401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List3!$B$72</c:f>
              <c:strCache>
                <c:ptCount val="1"/>
                <c:pt idx="0">
                  <c:v>před</c:v>
                </c:pt>
              </c:strCache>
            </c:strRef>
          </c:tx>
          <c:spPr>
            <a:solidFill>
              <a:schemeClr val="bg2">
                <a:lumMod val="5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List3!$A$73:$A$77</c:f>
              <c:numCache>
                <c:formatCode>m/d/yyyy</c:formatCode>
                <c:ptCount val="5"/>
                <c:pt idx="0">
                  <c:v>44025</c:v>
                </c:pt>
                <c:pt idx="1">
                  <c:v>44026</c:v>
                </c:pt>
                <c:pt idx="2">
                  <c:v>44027</c:v>
                </c:pt>
                <c:pt idx="3">
                  <c:v>44028</c:v>
                </c:pt>
                <c:pt idx="4">
                  <c:v>44029</c:v>
                </c:pt>
              </c:numCache>
            </c:numRef>
          </c:cat>
          <c:val>
            <c:numRef>
              <c:f>List3!$B$73:$B$77</c:f>
              <c:numCache>
                <c:formatCode>[$-F400]h:mm:ss\ AM/PM</c:formatCode>
                <c:ptCount val="5"/>
                <c:pt idx="0">
                  <c:v>9.3055555555555558E-2</c:v>
                </c:pt>
                <c:pt idx="1">
                  <c:v>0.27638888888888891</c:v>
                </c:pt>
                <c:pt idx="2">
                  <c:v>0.17013888888888887</c:v>
                </c:pt>
                <c:pt idx="3">
                  <c:v>0.16875000000000001</c:v>
                </c:pt>
                <c:pt idx="4">
                  <c:v>0.10486111111111111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3-4636-BFEC-062DCD1B17E1}"/>
            </c:ext>
          </c:extLst>
        </c:ser>
        <c:ser>
          <c:idx val="1"/>
          <c:order val="1"/>
          <c:tx>
            <c:strRef>
              <c:f>List3!$C$72</c:f>
              <c:strCache>
                <c:ptCount val="1"/>
                <c:pt idx="0">
                  <c:v>po</c:v>
                </c:pt>
              </c:strCache>
            </c:strRef>
          </c:tx>
          <c:spPr>
            <a:solidFill>
              <a:srgbClr val="931926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List3!$A$73:$A$77</c:f>
              <c:numCache>
                <c:formatCode>m/d/yyyy</c:formatCode>
                <c:ptCount val="5"/>
                <c:pt idx="0">
                  <c:v>44025</c:v>
                </c:pt>
                <c:pt idx="1">
                  <c:v>44026</c:v>
                </c:pt>
                <c:pt idx="2">
                  <c:v>44027</c:v>
                </c:pt>
                <c:pt idx="3">
                  <c:v>44028</c:v>
                </c:pt>
                <c:pt idx="4">
                  <c:v>44029</c:v>
                </c:pt>
              </c:numCache>
            </c:numRef>
          </c:cat>
          <c:val>
            <c:numRef>
              <c:f>List3!$C$73:$C$77</c:f>
              <c:numCache>
                <c:formatCode>[$-F400]h:mm:ss\ AM/PM</c:formatCode>
                <c:ptCount val="5"/>
                <c:pt idx="0">
                  <c:v>8.4722222222222227E-2</c:v>
                </c:pt>
                <c:pt idx="1">
                  <c:v>0.16458333333333336</c:v>
                </c:pt>
                <c:pt idx="2">
                  <c:v>0.15972222222222221</c:v>
                </c:pt>
                <c:pt idx="3">
                  <c:v>0.15069444444444444</c:v>
                </c:pt>
                <c:pt idx="4">
                  <c:v>8.611111111111111E-2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33-4636-BFEC-062DCD1B17E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25620416"/>
        <c:axId val="425613200"/>
      </c:barChart>
      <c:dateAx>
        <c:axId val="42562041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5613200"/>
        <c:crosses val="autoZero"/>
        <c:auto val="1"/>
        <c:lblOffset val="100"/>
        <c:baseTimeUnit val="days"/>
      </c:dateAx>
      <c:valAx>
        <c:axId val="4256132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hod:min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[$-F400]h:mm:ss\ AM/PM" sourceLinked="1"/>
        <c:majorTickMark val="none"/>
        <c:minorTickMark val="none"/>
        <c:tickLblPos val="nextTo"/>
        <c:crossAx val="42562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List3!$B$34</c:f>
              <c:strCache>
                <c:ptCount val="1"/>
                <c:pt idx="0">
                  <c:v>před</c:v>
                </c:pt>
              </c:strCache>
            </c:strRef>
          </c:tx>
          <c:spPr>
            <a:solidFill>
              <a:schemeClr val="bg2">
                <a:lumMod val="50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List3!$A$35:$A$39</c:f>
              <c:numCache>
                <c:formatCode>m/d/yyyy</c:formatCode>
                <c:ptCount val="5"/>
                <c:pt idx="0">
                  <c:v>44025</c:v>
                </c:pt>
                <c:pt idx="1">
                  <c:v>44026</c:v>
                </c:pt>
                <c:pt idx="2">
                  <c:v>44027</c:v>
                </c:pt>
                <c:pt idx="3">
                  <c:v>44028</c:v>
                </c:pt>
                <c:pt idx="4">
                  <c:v>44029</c:v>
                </c:pt>
              </c:numCache>
            </c:numRef>
          </c:cat>
          <c:val>
            <c:numRef>
              <c:f>List3!$B$35:$B$39</c:f>
              <c:numCache>
                <c:formatCode>General</c:formatCode>
                <c:ptCount val="5"/>
                <c:pt idx="0">
                  <c:v>6262.75</c:v>
                </c:pt>
                <c:pt idx="1">
                  <c:v>7835.5</c:v>
                </c:pt>
                <c:pt idx="2">
                  <c:v>7717.75</c:v>
                </c:pt>
                <c:pt idx="3">
                  <c:v>7385.5</c:v>
                </c:pt>
                <c:pt idx="4">
                  <c:v>6303.75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41-439A-9E49-2BFE5AA0CF24}"/>
            </c:ext>
          </c:extLst>
        </c:ser>
        <c:ser>
          <c:idx val="1"/>
          <c:order val="1"/>
          <c:tx>
            <c:strRef>
              <c:f>List3!$C$34</c:f>
              <c:strCache>
                <c:ptCount val="1"/>
                <c:pt idx="0">
                  <c:v>po</c:v>
                </c:pt>
              </c:strCache>
            </c:strRef>
          </c:tx>
          <c:spPr>
            <a:solidFill>
              <a:srgbClr val="931926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List3!$A$35:$A$39</c:f>
              <c:numCache>
                <c:formatCode>m/d/yyyy</c:formatCode>
                <c:ptCount val="5"/>
                <c:pt idx="0">
                  <c:v>44025</c:v>
                </c:pt>
                <c:pt idx="1">
                  <c:v>44026</c:v>
                </c:pt>
                <c:pt idx="2">
                  <c:v>44027</c:v>
                </c:pt>
                <c:pt idx="3">
                  <c:v>44028</c:v>
                </c:pt>
                <c:pt idx="4">
                  <c:v>44029</c:v>
                </c:pt>
              </c:numCache>
            </c:numRef>
          </c:cat>
          <c:val>
            <c:numRef>
              <c:f>List3!$C$35:$C$39</c:f>
              <c:numCache>
                <c:formatCode>General</c:formatCode>
                <c:ptCount val="5"/>
                <c:pt idx="0">
                  <c:v>6195.25</c:v>
                </c:pt>
                <c:pt idx="1">
                  <c:v>6222.25</c:v>
                </c:pt>
                <c:pt idx="2">
                  <c:v>7515.25</c:v>
                </c:pt>
                <c:pt idx="3">
                  <c:v>7055.5</c:v>
                </c:pt>
                <c:pt idx="4">
                  <c:v>6115.5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41-439A-9E49-2BFE5AA0CF2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28662928"/>
        <c:axId val="428653744"/>
      </c:barChart>
      <c:dateAx>
        <c:axId val="42866292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8653744"/>
        <c:crosses val="autoZero"/>
        <c:auto val="1"/>
        <c:lblOffset val="100"/>
        <c:baseTimeUnit val="days"/>
      </c:dateAx>
      <c:valAx>
        <c:axId val="4286537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Kč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crossAx val="42866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4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07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747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4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16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88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4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09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21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1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7692D-7FE1-4095-9396-8405469555BB}" type="datetimeFigureOut">
              <a:rPr lang="cs-CZ" smtClean="0"/>
              <a:t>08.06.2021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73D43-E11A-471A-844C-4A80EDBFC2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4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087" y="1305018"/>
            <a:ext cx="11114843" cy="2515663"/>
          </a:xfrm>
        </p:spPr>
        <p:txBody>
          <a:bodyPr>
            <a:noAutofit/>
          </a:bodyPr>
          <a:lstStyle/>
          <a:p>
            <a:r>
              <a:rPr lang="cs-CZ" sz="4000" b="0" i="0" dirty="0">
                <a:solidFill>
                  <a:srgbClr val="931926"/>
                </a:solidFill>
                <a:effectLst/>
                <a:latin typeface="Roboto" panose="020B0604020202020204" pitchFamily="2" charset="0"/>
              </a:rPr>
              <a:t>Obhajoba diplomové práce:</a:t>
            </a:r>
            <a:br>
              <a:rPr lang="cs-CZ" sz="4000" b="0" i="0" dirty="0">
                <a:solidFill>
                  <a:srgbClr val="931926"/>
                </a:solidFill>
                <a:effectLst/>
                <a:latin typeface="Roboto" panose="020B0604020202020204" pitchFamily="2" charset="0"/>
              </a:rPr>
            </a:br>
            <a:br>
              <a:rPr lang="cs-CZ" sz="4000" b="0" i="0" dirty="0">
                <a:solidFill>
                  <a:srgbClr val="931926"/>
                </a:solidFill>
                <a:effectLst/>
                <a:latin typeface="Roboto" panose="020B0604020202020204" pitchFamily="2" charset="0"/>
              </a:rPr>
            </a:br>
            <a:r>
              <a:rPr lang="cs-CZ" sz="4000" i="0" dirty="0">
                <a:effectLst/>
                <a:latin typeface="Roboto" panose="020B0604020202020204" pitchFamily="2" charset="0"/>
              </a:rPr>
              <a:t>Problematika distribuce piva ve společnosti DUDÁK – Měšťanský pivovar Strakonice, a.s.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1E350D-E362-43C5-B8E9-34DCAC10A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087" y="5344359"/>
            <a:ext cx="9144000" cy="165576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dirty="0">
                <a:solidFill>
                  <a:srgbClr val="931926"/>
                </a:solidFill>
              </a:rPr>
              <a:t>Autor diplomové práce: </a:t>
            </a:r>
            <a:r>
              <a:rPr lang="cs-CZ" dirty="0"/>
              <a:t>	   Bc. Jan Vondráček</a:t>
            </a:r>
          </a:p>
          <a:p>
            <a:pPr algn="l"/>
            <a:r>
              <a:rPr lang="cs-CZ" dirty="0">
                <a:solidFill>
                  <a:srgbClr val="931926"/>
                </a:solidFill>
              </a:rPr>
              <a:t>Vedoucí diplomové práce: </a:t>
            </a:r>
            <a:r>
              <a:rPr lang="cs-CZ" dirty="0"/>
              <a:t>	   doc. Ing. Rudolf Kampf, Ph.D., MBA</a:t>
            </a:r>
          </a:p>
          <a:p>
            <a:pPr algn="l" fontAlgn="ctr"/>
            <a:r>
              <a:rPr lang="cs-CZ" dirty="0">
                <a:solidFill>
                  <a:srgbClr val="931926"/>
                </a:solidFill>
              </a:rPr>
              <a:t>Oponent diplomové práce:   </a:t>
            </a:r>
            <a:r>
              <a:rPr lang="cs-CZ" dirty="0"/>
              <a:t>doc. Ing. Bibiána Buková, Ph.D.</a:t>
            </a:r>
          </a:p>
          <a:p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87" y="207963"/>
            <a:ext cx="401867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4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Čas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D378DE2-8980-478F-83A2-592E3C076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14030"/>
              </p:ext>
            </p:extLst>
          </p:nvPr>
        </p:nvGraphicFramePr>
        <p:xfrm>
          <a:off x="1635711" y="2480941"/>
          <a:ext cx="9667779" cy="2767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891">
                  <a:extLst>
                    <a:ext uri="{9D8B030D-6E8A-4147-A177-3AD203B41FA5}">
                      <a16:colId xmlns:a16="http://schemas.microsoft.com/office/drawing/2014/main" val="3994012556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2284996780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2494592104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560374755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942020953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657731736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321047298"/>
                    </a:ext>
                  </a:extLst>
                </a:gridCol>
              </a:tblGrid>
              <a:tr h="282236"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Linka 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Linka 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41109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Před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Před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Před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962396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13.07.2020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1:14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1:08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1:00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0:54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2:14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2:02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783070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14.07.2020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4:33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2:26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2:05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1:31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6:38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3:57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123995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15.07.2020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1:40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1:02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2:25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2:48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4:05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074040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16.07.2020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2:27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2:10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1:36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1:27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4:03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3:37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520325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17.07.2020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1:27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1:32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1:04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0:32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2:31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2:04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89207"/>
                  </a:ext>
                </a:extLst>
              </a:tr>
            </a:tbl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428DDBA2-A210-4A9F-A31C-75D9D6AD29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6945332"/>
              </p:ext>
            </p:extLst>
          </p:nvPr>
        </p:nvGraphicFramePr>
        <p:xfrm>
          <a:off x="516000" y="1620032"/>
          <a:ext cx="111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383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Náklady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D378DE2-8980-478F-83A2-592E3C076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14484"/>
              </p:ext>
            </p:extLst>
          </p:nvPr>
        </p:nvGraphicFramePr>
        <p:xfrm>
          <a:off x="1635711" y="2480941"/>
          <a:ext cx="9667779" cy="2767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891">
                  <a:extLst>
                    <a:ext uri="{9D8B030D-6E8A-4147-A177-3AD203B41FA5}">
                      <a16:colId xmlns:a16="http://schemas.microsoft.com/office/drawing/2014/main" val="3994012556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2284996780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2494592104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560374755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942020953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657731736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321047298"/>
                    </a:ext>
                  </a:extLst>
                </a:gridCol>
              </a:tblGrid>
              <a:tr h="282236"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Linka 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Linka 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41109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Před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Před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Před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962396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13.07.2020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3282,75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3335,50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2980,00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2859,75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6262,75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6195,25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783070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14.07.2020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4227,75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2880,75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3607,75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3341,50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7835,50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6222,25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123995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15.07.2020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3648,50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3388,75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4069,25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4126,50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7717,75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7515,25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074040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16.07.2020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3991,00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3832,50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3394,50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3223,00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7385,50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7055,50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520325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17.07.2020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3376,75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3595,75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2927,00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2519,75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6303,75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6115,50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89207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2BD2E06E-033C-4775-B3D3-45D4803740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2618150"/>
              </p:ext>
            </p:extLst>
          </p:nvPr>
        </p:nvGraphicFramePr>
        <p:xfrm>
          <a:off x="516000" y="1472368"/>
          <a:ext cx="111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024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Závěr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  <p:graphicFrame>
        <p:nvGraphicFramePr>
          <p:cNvPr id="7" name="Zástupný obsah 3">
            <a:extLst>
              <a:ext uri="{FF2B5EF4-FFF2-40B4-BE49-F238E27FC236}">
                <a16:creationId xmlns:a16="http://schemas.microsoft.com/office/drawing/2014/main" id="{FFCA9CFB-10AA-437E-97F8-8FB454CEEC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384709"/>
              </p:ext>
            </p:extLst>
          </p:nvPr>
        </p:nvGraphicFramePr>
        <p:xfrm>
          <a:off x="1086559" y="2565200"/>
          <a:ext cx="10018881" cy="14700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1261">
                  <a:extLst>
                    <a:ext uri="{9D8B030D-6E8A-4147-A177-3AD203B41FA5}">
                      <a16:colId xmlns:a16="http://schemas.microsoft.com/office/drawing/2014/main" val="1898143402"/>
                    </a:ext>
                  </a:extLst>
                </a:gridCol>
                <a:gridCol w="1964948">
                  <a:extLst>
                    <a:ext uri="{9D8B030D-6E8A-4147-A177-3AD203B41FA5}">
                      <a16:colId xmlns:a16="http://schemas.microsoft.com/office/drawing/2014/main" val="3873752343"/>
                    </a:ext>
                  </a:extLst>
                </a:gridCol>
                <a:gridCol w="1966336">
                  <a:extLst>
                    <a:ext uri="{9D8B030D-6E8A-4147-A177-3AD203B41FA5}">
                      <a16:colId xmlns:a16="http://schemas.microsoft.com/office/drawing/2014/main" val="3288691949"/>
                    </a:ext>
                  </a:extLst>
                </a:gridCol>
                <a:gridCol w="1966336">
                  <a:extLst>
                    <a:ext uri="{9D8B030D-6E8A-4147-A177-3AD203B41FA5}">
                      <a16:colId xmlns:a16="http://schemas.microsoft.com/office/drawing/2014/main" val="489125148"/>
                    </a:ext>
                  </a:extLst>
                </a:gridCol>
              </a:tblGrid>
              <a:tr h="344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Vzdálenost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Čas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Náklady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284814"/>
                  </a:ext>
                </a:extLst>
              </a:tr>
              <a:tr h="344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Celková úspora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254,6 km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4:01 hod.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2 401,50 Kč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3609698"/>
                  </a:ext>
                </a:extLst>
              </a:tr>
              <a:tr h="3441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Celková procentuální úspora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24,08 %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20,58 %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6,76 %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3538775"/>
                  </a:ext>
                </a:extLst>
              </a:tr>
            </a:tbl>
          </a:graphicData>
        </a:graphic>
      </p:graphicFrame>
      <p:sp>
        <p:nvSpPr>
          <p:cNvPr id="8" name="Podnadpis 2">
            <a:extLst>
              <a:ext uri="{FF2B5EF4-FFF2-40B4-BE49-F238E27FC236}">
                <a16:creationId xmlns:a16="http://schemas.microsoft.com/office/drawing/2014/main" id="{D82B84B5-9D14-4CC3-B865-B80415233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6559" y="4595728"/>
            <a:ext cx="10018881" cy="2359108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577850" algn="l"/>
              </a:tabLst>
            </a:pPr>
            <a:r>
              <a:rPr lang="cs-CZ" dirty="0">
                <a:effectLst/>
                <a:ea typeface="Calibri" panose="020F0502020204030204" pitchFamily="34" charset="0"/>
              </a:rPr>
              <a:t>52 týdnů v roce = 124 878,00 Kč</a:t>
            </a: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577850" algn="l"/>
              </a:tabLst>
            </a:pPr>
            <a:r>
              <a:rPr lang="cs-CZ" dirty="0"/>
              <a:t>Hlavním přínosem práce je prokázání nedostatků v logistice podniku a impulz k automatizaci v oblasti plánování linek. </a:t>
            </a:r>
          </a:p>
        </p:txBody>
      </p:sp>
    </p:spTree>
    <p:extLst>
      <p:ext uri="{BB962C8B-B14F-4D97-AF65-F5344CB8AC3E}">
        <p14:creationId xmlns:p14="http://schemas.microsoft.com/office/powerpoint/2010/main" val="587288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783" y="3044378"/>
            <a:ext cx="10382434" cy="769243"/>
          </a:xfrm>
        </p:spPr>
        <p:txBody>
          <a:bodyPr>
            <a:noAutofit/>
          </a:bodyPr>
          <a:lstStyle/>
          <a:p>
            <a:r>
              <a:rPr lang="cs-CZ" sz="5400" b="1" dirty="0">
                <a:solidFill>
                  <a:srgbClr val="931926"/>
                </a:solidFill>
              </a:rPr>
              <a:t>Děkuji za pozornost.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23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Doplňující otázky oponenta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D82B84B5-9D14-4CC3-B865-B80415233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8384" y="1980347"/>
            <a:ext cx="10018881" cy="380102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1000"/>
              </a:spcAft>
              <a:tabLst>
                <a:tab pos="577850" algn="l"/>
              </a:tabLst>
            </a:pPr>
            <a:r>
              <a:rPr lang="cs-CZ" sz="3000" dirty="0"/>
              <a:t>1. </a:t>
            </a:r>
            <a:r>
              <a:rPr lang="cs-CZ" sz="3000" dirty="0" err="1"/>
              <a:t>Ako</a:t>
            </a:r>
            <a:r>
              <a:rPr lang="cs-CZ" sz="3000" dirty="0"/>
              <a:t> podnik zabezpečuje </a:t>
            </a:r>
            <a:r>
              <a:rPr lang="cs-CZ" sz="3000" dirty="0" err="1"/>
              <a:t>reveznú</a:t>
            </a:r>
            <a:r>
              <a:rPr lang="cs-CZ" sz="3000" dirty="0"/>
              <a:t> logistiku, </a:t>
            </a:r>
            <a:r>
              <a:rPr lang="cs-CZ" sz="3000" dirty="0" err="1"/>
              <a:t>napríklad</a:t>
            </a:r>
            <a:r>
              <a:rPr lang="cs-CZ" sz="3000" dirty="0"/>
              <a:t> samotný </a:t>
            </a:r>
            <a:r>
              <a:rPr lang="cs-CZ" sz="3000" dirty="0" err="1"/>
              <a:t>zvoz</a:t>
            </a:r>
            <a:r>
              <a:rPr lang="cs-CZ" sz="3000" dirty="0"/>
              <a:t> </a:t>
            </a:r>
            <a:r>
              <a:rPr lang="cs-CZ" sz="3000" dirty="0" err="1"/>
              <a:t>prázdnych</a:t>
            </a:r>
            <a:r>
              <a:rPr lang="cs-CZ" sz="3000" dirty="0"/>
              <a:t> </a:t>
            </a:r>
            <a:r>
              <a:rPr lang="cs-CZ" sz="3000" dirty="0" err="1"/>
              <a:t>sudov</a:t>
            </a:r>
            <a:r>
              <a:rPr lang="cs-CZ" sz="3000" dirty="0"/>
              <a:t> od </a:t>
            </a:r>
            <a:r>
              <a:rPr lang="cs-CZ" sz="3000" dirty="0" err="1"/>
              <a:t>odberateľov</a:t>
            </a:r>
            <a:r>
              <a:rPr lang="cs-CZ" sz="3000" dirty="0"/>
              <a:t>? </a:t>
            </a:r>
          </a:p>
          <a:p>
            <a:pPr marL="342900" indent="-342900" algn="just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577850" algn="l"/>
              </a:tabLst>
            </a:pPr>
            <a:endParaRPr lang="cs-CZ" sz="3000" dirty="0"/>
          </a:p>
          <a:p>
            <a:pPr algn="just">
              <a:lnSpc>
                <a:spcPct val="100000"/>
              </a:lnSpc>
              <a:spcAft>
                <a:spcPts val="1000"/>
              </a:spcAft>
              <a:tabLst>
                <a:tab pos="577850" algn="l"/>
              </a:tabLst>
            </a:pPr>
            <a:endParaRPr lang="cs-CZ" sz="3000" dirty="0"/>
          </a:p>
          <a:p>
            <a:pPr algn="just">
              <a:lnSpc>
                <a:spcPct val="100000"/>
              </a:lnSpc>
              <a:spcAft>
                <a:spcPts val="1000"/>
              </a:spcAft>
              <a:tabLst>
                <a:tab pos="577850" algn="l"/>
              </a:tabLst>
            </a:pPr>
            <a:r>
              <a:rPr lang="cs-CZ" sz="3000" dirty="0"/>
              <a:t>2. Plánuje daný podnik s využívaním </a:t>
            </a:r>
            <a:r>
              <a:rPr lang="cs-CZ" sz="3000" dirty="0" err="1"/>
              <a:t>služieb</a:t>
            </a:r>
            <a:r>
              <a:rPr lang="cs-CZ" sz="3000" dirty="0"/>
              <a:t> logistických </a:t>
            </a:r>
            <a:r>
              <a:rPr lang="cs-CZ" sz="3000" dirty="0" err="1"/>
              <a:t>centier</a:t>
            </a:r>
            <a:r>
              <a:rPr lang="cs-CZ" sz="3000" dirty="0"/>
              <a:t>, </a:t>
            </a:r>
            <a:r>
              <a:rPr lang="cs-CZ" sz="3000" dirty="0" err="1"/>
              <a:t>prípadne</a:t>
            </a:r>
            <a:r>
              <a:rPr lang="cs-CZ" sz="3000" dirty="0"/>
              <a:t> s </a:t>
            </a:r>
            <a:r>
              <a:rPr lang="cs-CZ" sz="3000" dirty="0" err="1"/>
              <a:t>vytvorením</a:t>
            </a:r>
            <a:r>
              <a:rPr lang="cs-CZ" sz="3000" dirty="0"/>
              <a:t> </a:t>
            </a:r>
            <a:r>
              <a:rPr lang="cs-CZ" sz="3000" dirty="0" err="1"/>
              <a:t>vlastného</a:t>
            </a:r>
            <a:r>
              <a:rPr lang="cs-CZ" sz="3000" dirty="0"/>
              <a:t> logistického centra? </a:t>
            </a:r>
          </a:p>
        </p:txBody>
      </p:sp>
    </p:spTree>
    <p:extLst>
      <p:ext uri="{BB962C8B-B14F-4D97-AF65-F5344CB8AC3E}">
        <p14:creationId xmlns:p14="http://schemas.microsoft.com/office/powerpoint/2010/main" val="145562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00264"/>
            <a:ext cx="9144000" cy="724854"/>
          </a:xfrm>
        </p:spPr>
        <p:txBody>
          <a:bodyPr>
            <a:noAutofit/>
          </a:bodyPr>
          <a:lstStyle/>
          <a:p>
            <a:r>
              <a:rPr lang="cs-CZ" sz="4400" b="0" i="0" dirty="0">
                <a:solidFill>
                  <a:srgbClr val="931926"/>
                </a:solidFill>
                <a:effectLst/>
                <a:latin typeface="Roboto" panose="020B0604020202020204" pitchFamily="2" charset="0"/>
              </a:rPr>
              <a:t>Cíl práce</a:t>
            </a:r>
            <a:endParaRPr lang="cs-CZ" sz="4400" dirty="0">
              <a:solidFill>
                <a:srgbClr val="931926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1E350D-E362-43C5-B8E9-34DCAC10A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782" y="2077375"/>
            <a:ext cx="10382435" cy="363984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3000" dirty="0"/>
              <a:t>Cílem práce je na základě analýzy stávajícího stavu rozvozu KEG sudů piva ve společnosti DUDÁK – Měšťanský pivovar Strakonice, a.s., zpracovat návrh optimalizačního modelu. Optimalizace bude řešená z hlediska celkových nákladů.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143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DUDÁK – Měšťanský pivovar Strakonice, a.s.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1E350D-E362-43C5-B8E9-34DCAC10A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235" y="2059620"/>
            <a:ext cx="10382435" cy="3639845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1649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89 mil. Kč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84 000 hl</a:t>
            </a:r>
          </a:p>
          <a:p>
            <a:pPr algn="just">
              <a:lnSpc>
                <a:spcPct val="150000"/>
              </a:lnSpc>
            </a:pPr>
            <a:endParaRPr lang="cs-CZ" sz="3000" dirty="0"/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3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DD39E7A-AFDD-48DD-8464-5D47905E2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601" y="1677216"/>
            <a:ext cx="2582663" cy="379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63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Analýza logistického řetězce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  <p:grpSp>
        <p:nvGrpSpPr>
          <p:cNvPr id="127" name="Skupina 126">
            <a:extLst>
              <a:ext uri="{FF2B5EF4-FFF2-40B4-BE49-F238E27FC236}">
                <a16:creationId xmlns:a16="http://schemas.microsoft.com/office/drawing/2014/main" id="{CF2725F1-00A8-40E9-9C3F-5CEB21786AE3}"/>
              </a:ext>
            </a:extLst>
          </p:cNvPr>
          <p:cNvGrpSpPr/>
          <p:nvPr/>
        </p:nvGrpSpPr>
        <p:grpSpPr>
          <a:xfrm>
            <a:off x="284087" y="1472368"/>
            <a:ext cx="11404815" cy="4524315"/>
            <a:chOff x="361057" y="0"/>
            <a:chExt cx="11404815" cy="4524315"/>
          </a:xfrm>
        </p:grpSpPr>
        <p:sp>
          <p:nvSpPr>
            <p:cNvPr id="128" name="TextovéPole 127">
              <a:extLst>
                <a:ext uri="{FF2B5EF4-FFF2-40B4-BE49-F238E27FC236}">
                  <a16:creationId xmlns:a16="http://schemas.microsoft.com/office/drawing/2014/main" id="{89558D7A-EA57-47D6-BB9C-1B729C011E3E}"/>
                </a:ext>
              </a:extLst>
            </p:cNvPr>
            <p:cNvSpPr txBox="1"/>
            <p:nvPr/>
          </p:nvSpPr>
          <p:spPr>
            <a:xfrm>
              <a:off x="5877419" y="0"/>
              <a:ext cx="5888453" cy="4524315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74000">
                  <a:schemeClr val="accent6">
                    <a:lumMod val="60000"/>
                    <a:lumOff val="40000"/>
                  </a:schemeClr>
                </a:gs>
                <a:gs pos="9700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Expedice</a:t>
              </a:r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  <a:p>
              <a:endParaRPr lang="cs-CZ" dirty="0"/>
            </a:p>
          </p:txBody>
        </p:sp>
        <p:grpSp>
          <p:nvGrpSpPr>
            <p:cNvPr id="129" name="Skupina 128">
              <a:extLst>
                <a:ext uri="{FF2B5EF4-FFF2-40B4-BE49-F238E27FC236}">
                  <a16:creationId xmlns:a16="http://schemas.microsoft.com/office/drawing/2014/main" id="{67BA54B4-1F3A-4124-9547-CB2E39983881}"/>
                </a:ext>
              </a:extLst>
            </p:cNvPr>
            <p:cNvGrpSpPr/>
            <p:nvPr/>
          </p:nvGrpSpPr>
          <p:grpSpPr>
            <a:xfrm>
              <a:off x="361057" y="0"/>
              <a:ext cx="11228272" cy="4524315"/>
              <a:chOff x="361057" y="0"/>
              <a:chExt cx="11228272" cy="4524315"/>
            </a:xfrm>
          </p:grpSpPr>
          <p:sp>
            <p:nvSpPr>
              <p:cNvPr id="130" name="TextovéPole 129">
                <a:extLst>
                  <a:ext uri="{FF2B5EF4-FFF2-40B4-BE49-F238E27FC236}">
                    <a16:creationId xmlns:a16="http://schemas.microsoft.com/office/drawing/2014/main" id="{52FFD2BE-A865-4527-89AD-3CB340C4885D}"/>
                  </a:ext>
                </a:extLst>
              </p:cNvPr>
              <p:cNvSpPr txBox="1"/>
              <p:nvPr/>
            </p:nvSpPr>
            <p:spPr>
              <a:xfrm>
                <a:off x="4224939" y="0"/>
                <a:ext cx="1652480" cy="4524315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74000">
                    <a:schemeClr val="accent4">
                      <a:lumMod val="60000"/>
                      <a:lumOff val="40000"/>
                    </a:schemeClr>
                  </a:gs>
                  <a:gs pos="97000">
                    <a:schemeClr val="accent4">
                      <a:lumMod val="60000"/>
                      <a:lumOff val="4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Administrativa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</p:txBody>
          </p:sp>
          <p:sp>
            <p:nvSpPr>
              <p:cNvPr id="131" name="TextovéPole 130">
                <a:extLst>
                  <a:ext uri="{FF2B5EF4-FFF2-40B4-BE49-F238E27FC236}">
                    <a16:creationId xmlns:a16="http://schemas.microsoft.com/office/drawing/2014/main" id="{4822FD5B-F20C-48FE-9C1D-A85CBC500C4E}"/>
                  </a:ext>
                </a:extLst>
              </p:cNvPr>
              <p:cNvSpPr txBox="1"/>
              <p:nvPr/>
            </p:nvSpPr>
            <p:spPr>
              <a:xfrm>
                <a:off x="361057" y="0"/>
                <a:ext cx="3906575" cy="4524315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74000">
                    <a:schemeClr val="accent5">
                      <a:lumMod val="60000"/>
                      <a:lumOff val="40000"/>
                    </a:schemeClr>
                  </a:gs>
                  <a:gs pos="97000">
                    <a:schemeClr val="accent5">
                      <a:lumMod val="60000"/>
                      <a:lumOff val="40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</a:lstStyle>
              <a:p>
                <a:pPr algn="ctr"/>
                <a:r>
                  <a:rPr lang="cs-CZ" dirty="0"/>
                  <a:t>Objednávka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  <a:p>
                <a:endParaRPr lang="cs-CZ" dirty="0"/>
              </a:p>
            </p:txBody>
          </p:sp>
          <p:sp>
            <p:nvSpPr>
              <p:cNvPr id="132" name="TextovéPole 131">
                <a:extLst>
                  <a:ext uri="{FF2B5EF4-FFF2-40B4-BE49-F238E27FC236}">
                    <a16:creationId xmlns:a16="http://schemas.microsoft.com/office/drawing/2014/main" id="{0B865727-329F-47F5-9C99-B95BA25036FB}"/>
                  </a:ext>
                </a:extLst>
              </p:cNvPr>
              <p:cNvSpPr txBox="1"/>
              <p:nvPr/>
            </p:nvSpPr>
            <p:spPr>
              <a:xfrm>
                <a:off x="426129" y="923276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Zákazník</a:t>
                </a:r>
              </a:p>
              <a:p>
                <a:endParaRPr lang="cs-CZ" dirty="0"/>
              </a:p>
            </p:txBody>
          </p:sp>
          <p:sp>
            <p:nvSpPr>
              <p:cNvPr id="133" name="TextovéPole 132">
                <a:extLst>
                  <a:ext uri="{FF2B5EF4-FFF2-40B4-BE49-F238E27FC236}">
                    <a16:creationId xmlns:a16="http://schemas.microsoft.com/office/drawing/2014/main" id="{1F2DBFA5-A12D-4F53-8357-8EB364C345EF}"/>
                  </a:ext>
                </a:extLst>
              </p:cNvPr>
              <p:cNvSpPr txBox="1"/>
              <p:nvPr/>
            </p:nvSpPr>
            <p:spPr>
              <a:xfrm>
                <a:off x="2064059" y="923276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Obchodní zástupce</a:t>
                </a:r>
              </a:p>
            </p:txBody>
          </p:sp>
          <p:sp>
            <p:nvSpPr>
              <p:cNvPr id="134" name="TextovéPole 133">
                <a:extLst>
                  <a:ext uri="{FF2B5EF4-FFF2-40B4-BE49-F238E27FC236}">
                    <a16:creationId xmlns:a16="http://schemas.microsoft.com/office/drawing/2014/main" id="{F2D1CE6B-1C90-4C11-8EF0-6EF3B1B5672D}"/>
                  </a:ext>
                </a:extLst>
              </p:cNvPr>
              <p:cNvSpPr txBox="1"/>
              <p:nvPr/>
            </p:nvSpPr>
            <p:spPr>
              <a:xfrm>
                <a:off x="3701989" y="923276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Kancelář výstavu</a:t>
                </a:r>
              </a:p>
            </p:txBody>
          </p:sp>
          <p:sp>
            <p:nvSpPr>
              <p:cNvPr id="135" name="TextovéPole 134">
                <a:extLst>
                  <a:ext uri="{FF2B5EF4-FFF2-40B4-BE49-F238E27FC236}">
                    <a16:creationId xmlns:a16="http://schemas.microsoft.com/office/drawing/2014/main" id="{0907F4C4-BD48-4A26-8F6F-D480329BAC1E}"/>
                  </a:ext>
                </a:extLst>
              </p:cNvPr>
              <p:cNvSpPr txBox="1"/>
              <p:nvPr/>
            </p:nvSpPr>
            <p:spPr>
              <a:xfrm>
                <a:off x="5246704" y="2090068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Kancelář výstavu</a:t>
                </a:r>
              </a:p>
            </p:txBody>
          </p:sp>
          <p:cxnSp>
            <p:nvCxnSpPr>
              <p:cNvPr id="136" name="Přímá spojnice se šipkou 135">
                <a:extLst>
                  <a:ext uri="{FF2B5EF4-FFF2-40B4-BE49-F238E27FC236}">
                    <a16:creationId xmlns:a16="http://schemas.microsoft.com/office/drawing/2014/main" id="{6884C1D6-96B5-4407-8BCD-23F330A8AF64}"/>
                  </a:ext>
                </a:extLst>
              </p:cNvPr>
              <p:cNvCxnSpPr>
                <a:stCxn id="132" idx="3"/>
                <a:endCxn id="133" idx="1"/>
              </p:cNvCxnSpPr>
              <p:nvPr/>
            </p:nvCxnSpPr>
            <p:spPr>
              <a:xfrm>
                <a:off x="1544715" y="1246442"/>
                <a:ext cx="519344" cy="0"/>
              </a:xfrm>
              <a:prstGeom prst="straightConnector1">
                <a:avLst/>
              </a:prstGeom>
              <a:ln w="31750"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pojnice: zakřivená 136">
                <a:extLst>
                  <a:ext uri="{FF2B5EF4-FFF2-40B4-BE49-F238E27FC236}">
                    <a16:creationId xmlns:a16="http://schemas.microsoft.com/office/drawing/2014/main" id="{288127F7-7978-430B-86F2-E6B646589163}"/>
                  </a:ext>
                </a:extLst>
              </p:cNvPr>
              <p:cNvCxnSpPr>
                <a:stCxn id="132" idx="0"/>
                <a:endCxn id="134" idx="0"/>
              </p:cNvCxnSpPr>
              <p:nvPr/>
            </p:nvCxnSpPr>
            <p:spPr>
              <a:xfrm rot="5400000" flipH="1" flipV="1">
                <a:off x="2623352" y="-714654"/>
                <a:ext cx="12700" cy="3275860"/>
              </a:xfrm>
              <a:prstGeom prst="curvedConnector3">
                <a:avLst>
                  <a:gd name="adj1" fmla="val 1800000"/>
                </a:avLst>
              </a:prstGeom>
              <a:ln w="31750"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římá spojnice se šipkou 137">
                <a:extLst>
                  <a:ext uri="{FF2B5EF4-FFF2-40B4-BE49-F238E27FC236}">
                    <a16:creationId xmlns:a16="http://schemas.microsoft.com/office/drawing/2014/main" id="{C67C296E-EE32-471F-AA5F-E91C154313E1}"/>
                  </a:ext>
                </a:extLst>
              </p:cNvPr>
              <p:cNvCxnSpPr/>
              <p:nvPr/>
            </p:nvCxnSpPr>
            <p:spPr>
              <a:xfrm>
                <a:off x="3182645" y="1255319"/>
                <a:ext cx="519344" cy="0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římá spojnice se šipkou 138">
                <a:extLst>
                  <a:ext uri="{FF2B5EF4-FFF2-40B4-BE49-F238E27FC236}">
                    <a16:creationId xmlns:a16="http://schemas.microsoft.com/office/drawing/2014/main" id="{70171E9C-06A1-4793-A1B4-409DE8E9EA4C}"/>
                  </a:ext>
                </a:extLst>
              </p:cNvPr>
              <p:cNvCxnSpPr>
                <a:stCxn id="134" idx="2"/>
                <a:endCxn id="149" idx="0"/>
              </p:cNvCxnSpPr>
              <p:nvPr/>
            </p:nvCxnSpPr>
            <p:spPr>
              <a:xfrm>
                <a:off x="4261282" y="1569607"/>
                <a:ext cx="0" cy="520461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TextovéPole 139">
                <a:extLst>
                  <a:ext uri="{FF2B5EF4-FFF2-40B4-BE49-F238E27FC236}">
                    <a16:creationId xmlns:a16="http://schemas.microsoft.com/office/drawing/2014/main" id="{DC2CAD4B-E75B-4D41-81F0-A0D30F12034A}"/>
                  </a:ext>
                </a:extLst>
              </p:cNvPr>
              <p:cNvSpPr txBox="1"/>
              <p:nvPr/>
            </p:nvSpPr>
            <p:spPr>
              <a:xfrm>
                <a:off x="6812134" y="2090067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Závozník</a:t>
                </a:r>
              </a:p>
              <a:p>
                <a:endParaRPr lang="cs-CZ" dirty="0"/>
              </a:p>
            </p:txBody>
          </p:sp>
          <p:sp>
            <p:nvSpPr>
              <p:cNvPr id="141" name="TextovéPole 140">
                <a:extLst>
                  <a:ext uri="{FF2B5EF4-FFF2-40B4-BE49-F238E27FC236}">
                    <a16:creationId xmlns:a16="http://schemas.microsoft.com/office/drawing/2014/main" id="{33F1E662-8E41-4304-939D-F7B9F42275B0}"/>
                  </a:ext>
                </a:extLst>
              </p:cNvPr>
              <p:cNvSpPr txBox="1"/>
              <p:nvPr/>
            </p:nvSpPr>
            <p:spPr>
              <a:xfrm>
                <a:off x="6812134" y="3289602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Kancelář výstavu</a:t>
                </a:r>
              </a:p>
            </p:txBody>
          </p:sp>
          <p:cxnSp>
            <p:nvCxnSpPr>
              <p:cNvPr id="142" name="Přímá spojnice se šipkou 141">
                <a:extLst>
                  <a:ext uri="{FF2B5EF4-FFF2-40B4-BE49-F238E27FC236}">
                    <a16:creationId xmlns:a16="http://schemas.microsoft.com/office/drawing/2014/main" id="{76A7D5EC-A4A5-425A-ABBD-B66CC1AB54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20575" y="2413233"/>
                <a:ext cx="426129" cy="0"/>
              </a:xfrm>
              <a:prstGeom prst="straightConnector1">
                <a:avLst/>
              </a:prstGeom>
              <a:ln w="317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Přímá spojnice se šipkou 142">
                <a:extLst>
                  <a:ext uri="{FF2B5EF4-FFF2-40B4-BE49-F238E27FC236}">
                    <a16:creationId xmlns:a16="http://schemas.microsoft.com/office/drawing/2014/main" id="{43451CD9-AB5D-43F1-BC54-6EE736B9D299}"/>
                  </a:ext>
                </a:extLst>
              </p:cNvPr>
              <p:cNvCxnSpPr>
                <a:stCxn id="135" idx="3"/>
                <a:endCxn id="140" idx="1"/>
              </p:cNvCxnSpPr>
              <p:nvPr/>
            </p:nvCxnSpPr>
            <p:spPr>
              <a:xfrm flipV="1">
                <a:off x="6365290" y="2413233"/>
                <a:ext cx="446844" cy="1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Přímá spojnice se šipkou 143">
                <a:extLst>
                  <a:ext uri="{FF2B5EF4-FFF2-40B4-BE49-F238E27FC236}">
                    <a16:creationId xmlns:a16="http://schemas.microsoft.com/office/drawing/2014/main" id="{D8472F87-3EFB-4756-B2AF-A67C7F2BBE2B}"/>
                  </a:ext>
                </a:extLst>
              </p:cNvPr>
              <p:cNvCxnSpPr>
                <a:cxnSpLocks/>
                <a:stCxn id="140" idx="2"/>
                <a:endCxn id="141" idx="0"/>
              </p:cNvCxnSpPr>
              <p:nvPr/>
            </p:nvCxnSpPr>
            <p:spPr>
              <a:xfrm>
                <a:off x="7371427" y="2736398"/>
                <a:ext cx="0" cy="553204"/>
              </a:xfrm>
              <a:prstGeom prst="straightConnector1">
                <a:avLst/>
              </a:prstGeom>
              <a:ln w="317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TextovéPole 144">
                <a:extLst>
                  <a:ext uri="{FF2B5EF4-FFF2-40B4-BE49-F238E27FC236}">
                    <a16:creationId xmlns:a16="http://schemas.microsoft.com/office/drawing/2014/main" id="{F0ABA92A-5FD4-40B0-BF6F-A10565FCAF2C}"/>
                  </a:ext>
                </a:extLst>
              </p:cNvPr>
              <p:cNvSpPr txBox="1"/>
              <p:nvPr/>
            </p:nvSpPr>
            <p:spPr>
              <a:xfrm>
                <a:off x="8490013" y="3289601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Závozník</a:t>
                </a:r>
              </a:p>
              <a:p>
                <a:endParaRPr lang="cs-CZ" dirty="0"/>
              </a:p>
            </p:txBody>
          </p:sp>
          <p:cxnSp>
            <p:nvCxnSpPr>
              <p:cNvPr id="146" name="Přímá spojnice se šipkou 145">
                <a:extLst>
                  <a:ext uri="{FF2B5EF4-FFF2-40B4-BE49-F238E27FC236}">
                    <a16:creationId xmlns:a16="http://schemas.microsoft.com/office/drawing/2014/main" id="{FAC30487-BF7A-4C3F-8E81-8F4BB2B9E99B}"/>
                  </a:ext>
                </a:extLst>
              </p:cNvPr>
              <p:cNvCxnSpPr>
                <a:stCxn id="141" idx="3"/>
                <a:endCxn id="145" idx="1"/>
              </p:cNvCxnSpPr>
              <p:nvPr/>
            </p:nvCxnSpPr>
            <p:spPr>
              <a:xfrm flipV="1">
                <a:off x="7930720" y="3612767"/>
                <a:ext cx="559293" cy="1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TextovéPole 146">
                <a:extLst>
                  <a:ext uri="{FF2B5EF4-FFF2-40B4-BE49-F238E27FC236}">
                    <a16:creationId xmlns:a16="http://schemas.microsoft.com/office/drawing/2014/main" id="{9D1DC24B-FA55-4075-96AF-436EF920836C}"/>
                  </a:ext>
                </a:extLst>
              </p:cNvPr>
              <p:cNvSpPr txBox="1"/>
              <p:nvPr/>
            </p:nvSpPr>
            <p:spPr>
              <a:xfrm>
                <a:off x="10167891" y="3292630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cs-CZ" dirty="0"/>
                  <a:t>Zákazník</a:t>
                </a:r>
              </a:p>
              <a:p>
                <a:endParaRPr lang="cs-CZ" dirty="0"/>
              </a:p>
            </p:txBody>
          </p:sp>
          <p:cxnSp>
            <p:nvCxnSpPr>
              <p:cNvPr id="148" name="Přímá spojnice se šipkou 147">
                <a:extLst>
                  <a:ext uri="{FF2B5EF4-FFF2-40B4-BE49-F238E27FC236}">
                    <a16:creationId xmlns:a16="http://schemas.microsoft.com/office/drawing/2014/main" id="{0470FB2E-F96A-485D-910E-BB64900E404F}"/>
                  </a:ext>
                </a:extLst>
              </p:cNvPr>
              <p:cNvCxnSpPr>
                <a:stCxn id="145" idx="3"/>
                <a:endCxn id="147" idx="1"/>
              </p:cNvCxnSpPr>
              <p:nvPr/>
            </p:nvCxnSpPr>
            <p:spPr>
              <a:xfrm>
                <a:off x="9608599" y="3612767"/>
                <a:ext cx="559292" cy="3029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TextovéPole 148">
                <a:extLst>
                  <a:ext uri="{FF2B5EF4-FFF2-40B4-BE49-F238E27FC236}">
                    <a16:creationId xmlns:a16="http://schemas.microsoft.com/office/drawing/2014/main" id="{13083FC7-9C13-45C3-B151-58612C8896BD}"/>
                  </a:ext>
                </a:extLst>
              </p:cNvPr>
              <p:cNvSpPr txBox="1"/>
              <p:nvPr/>
            </p:nvSpPr>
            <p:spPr>
              <a:xfrm>
                <a:off x="3701989" y="2090068"/>
                <a:ext cx="1118586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 anchor="t" anchorCtr="1">
                <a:spAutoFit/>
              </a:bodyPr>
              <a:lstStyle/>
              <a:p>
                <a:r>
                  <a:rPr lang="cs-CZ" dirty="0"/>
                  <a:t>Vedoucí dopravy</a:t>
                </a:r>
              </a:p>
            </p:txBody>
          </p:sp>
          <p:grpSp>
            <p:nvGrpSpPr>
              <p:cNvPr id="150" name="Skupina 149">
                <a:extLst>
                  <a:ext uri="{FF2B5EF4-FFF2-40B4-BE49-F238E27FC236}">
                    <a16:creationId xmlns:a16="http://schemas.microsoft.com/office/drawing/2014/main" id="{EB123001-D07C-4C5E-8FD6-05DEE46D8FF4}"/>
                  </a:ext>
                </a:extLst>
              </p:cNvPr>
              <p:cNvGrpSpPr/>
              <p:nvPr/>
            </p:nvGrpSpPr>
            <p:grpSpPr>
              <a:xfrm>
                <a:off x="1978464" y="1988372"/>
                <a:ext cx="1642299" cy="1024628"/>
                <a:chOff x="2049733" y="1858948"/>
                <a:chExt cx="1642299" cy="1024628"/>
              </a:xfrm>
              <a:solidFill>
                <a:schemeClr val="accent4">
                  <a:lumMod val="60000"/>
                  <a:lumOff val="40000"/>
                </a:schemeClr>
              </a:solidFill>
            </p:grpSpPr>
            <p:sp>
              <p:nvSpPr>
                <p:cNvPr id="162" name="Řečová bublina: oválný bublinový popisek 161">
                  <a:extLst>
                    <a:ext uri="{FF2B5EF4-FFF2-40B4-BE49-F238E27FC236}">
                      <a16:creationId xmlns:a16="http://schemas.microsoft.com/office/drawing/2014/main" id="{05BFD74B-CBB6-4EC0-88BF-6B399EA74E1F}"/>
                    </a:ext>
                  </a:extLst>
                </p:cNvPr>
                <p:cNvSpPr/>
                <p:nvPr/>
              </p:nvSpPr>
              <p:spPr>
                <a:xfrm rot="11428550">
                  <a:off x="2049733" y="1858948"/>
                  <a:ext cx="1614410" cy="1015751"/>
                </a:xfrm>
                <a:prstGeom prst="wedgeEllipseCallout">
                  <a:avLst>
                    <a:gd name="adj1" fmla="val -45752"/>
                    <a:gd name="adj2" fmla="val 101356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163" name="Řečová bublina: oválný bublinový popisek 162">
                  <a:extLst>
                    <a:ext uri="{FF2B5EF4-FFF2-40B4-BE49-F238E27FC236}">
                      <a16:creationId xmlns:a16="http://schemas.microsoft.com/office/drawing/2014/main" id="{2B6EE840-3F25-4EE5-8521-A82B51165335}"/>
                    </a:ext>
                  </a:extLst>
                </p:cNvPr>
                <p:cNvSpPr/>
                <p:nvPr/>
              </p:nvSpPr>
              <p:spPr>
                <a:xfrm rot="11428550">
                  <a:off x="2077622" y="1867825"/>
                  <a:ext cx="1614410" cy="1015751"/>
                </a:xfrm>
                <a:prstGeom prst="wedgeEllipseCallout">
                  <a:avLst>
                    <a:gd name="adj1" fmla="val 18561"/>
                    <a:gd name="adj2" fmla="val 8754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</p:grpSp>
          <p:sp>
            <p:nvSpPr>
              <p:cNvPr id="151" name="TextovéPole 150">
                <a:extLst>
                  <a:ext uri="{FF2B5EF4-FFF2-40B4-BE49-F238E27FC236}">
                    <a16:creationId xmlns:a16="http://schemas.microsoft.com/office/drawing/2014/main" id="{89146A30-3B7F-463D-8AEB-D397DA2F034F}"/>
                  </a:ext>
                </a:extLst>
              </p:cNvPr>
              <p:cNvSpPr txBox="1"/>
              <p:nvPr/>
            </p:nvSpPr>
            <p:spPr>
              <a:xfrm>
                <a:off x="1914135" y="2126915"/>
                <a:ext cx="177157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dirty="0"/>
                  <a:t>Vytvoření objednávkového lístku</a:t>
                </a:r>
              </a:p>
            </p:txBody>
          </p:sp>
          <p:sp>
            <p:nvSpPr>
              <p:cNvPr id="152" name="Řečová bublina: oválný bublinový popisek 151">
                <a:extLst>
                  <a:ext uri="{FF2B5EF4-FFF2-40B4-BE49-F238E27FC236}">
                    <a16:creationId xmlns:a16="http://schemas.microsoft.com/office/drawing/2014/main" id="{F69B1680-8A4C-49F2-8EC9-CEB0F982786F}"/>
                  </a:ext>
                </a:extLst>
              </p:cNvPr>
              <p:cNvSpPr/>
              <p:nvPr/>
            </p:nvSpPr>
            <p:spPr>
              <a:xfrm rot="11047774">
                <a:off x="2282415" y="3153775"/>
                <a:ext cx="1968924" cy="888263"/>
              </a:xfrm>
              <a:prstGeom prst="wedgeEllipseCallout">
                <a:avLst>
                  <a:gd name="adj1" fmla="val -32813"/>
                  <a:gd name="adj2" fmla="val 95042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3" name="TextovéPole 152">
                <a:extLst>
                  <a:ext uri="{FF2B5EF4-FFF2-40B4-BE49-F238E27FC236}">
                    <a16:creationId xmlns:a16="http://schemas.microsoft.com/office/drawing/2014/main" id="{32E7E338-B6C1-4A00-B045-7C6A217A1DDC}"/>
                  </a:ext>
                </a:extLst>
              </p:cNvPr>
              <p:cNvSpPr txBox="1"/>
              <p:nvPr/>
            </p:nvSpPr>
            <p:spPr>
              <a:xfrm>
                <a:off x="2314344" y="3297522"/>
                <a:ext cx="177157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dirty="0"/>
                  <a:t>Rozdělení a roztřízení objednávkových lístků</a:t>
                </a:r>
              </a:p>
            </p:txBody>
          </p:sp>
          <p:sp>
            <p:nvSpPr>
              <p:cNvPr id="154" name="Řečová bublina: oválný bublinový popisek 153">
                <a:extLst>
                  <a:ext uri="{FF2B5EF4-FFF2-40B4-BE49-F238E27FC236}">
                    <a16:creationId xmlns:a16="http://schemas.microsoft.com/office/drawing/2014/main" id="{D97A0970-4297-43DB-8D36-0A4B0209770D}"/>
                  </a:ext>
                </a:extLst>
              </p:cNvPr>
              <p:cNvSpPr/>
              <p:nvPr/>
            </p:nvSpPr>
            <p:spPr>
              <a:xfrm>
                <a:off x="5451290" y="858183"/>
                <a:ext cx="1485010" cy="799080"/>
              </a:xfrm>
              <a:prstGeom prst="wedgeEllipseCallout">
                <a:avLst>
                  <a:gd name="adj1" fmla="val -31096"/>
                  <a:gd name="adj2" fmla="val 96829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5" name="TextovéPole 154">
                <a:extLst>
                  <a:ext uri="{FF2B5EF4-FFF2-40B4-BE49-F238E27FC236}">
                    <a16:creationId xmlns:a16="http://schemas.microsoft.com/office/drawing/2014/main" id="{1AA06C82-FECB-4053-B6C4-05B5F5015DFB}"/>
                  </a:ext>
                </a:extLst>
              </p:cNvPr>
              <p:cNvSpPr txBox="1"/>
              <p:nvPr/>
            </p:nvSpPr>
            <p:spPr>
              <a:xfrm>
                <a:off x="5392211" y="950608"/>
                <a:ext cx="15654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dirty="0"/>
                  <a:t>Vytvoření nákladních listů</a:t>
                </a:r>
              </a:p>
            </p:txBody>
          </p:sp>
          <p:sp>
            <p:nvSpPr>
              <p:cNvPr id="156" name="Řečová bublina: oválný bublinový popisek 155">
                <a:extLst>
                  <a:ext uri="{FF2B5EF4-FFF2-40B4-BE49-F238E27FC236}">
                    <a16:creationId xmlns:a16="http://schemas.microsoft.com/office/drawing/2014/main" id="{276A7C64-0BA5-4545-AC48-9530044CD66B}"/>
                  </a:ext>
                </a:extLst>
              </p:cNvPr>
              <p:cNvSpPr/>
              <p:nvPr/>
            </p:nvSpPr>
            <p:spPr>
              <a:xfrm>
                <a:off x="7417030" y="858183"/>
                <a:ext cx="1485010" cy="799080"/>
              </a:xfrm>
              <a:prstGeom prst="wedgeEllipseCallout">
                <a:avLst>
                  <a:gd name="adj1" fmla="val -31096"/>
                  <a:gd name="adj2" fmla="val 96829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7" name="TextovéPole 156">
                <a:extLst>
                  <a:ext uri="{FF2B5EF4-FFF2-40B4-BE49-F238E27FC236}">
                    <a16:creationId xmlns:a16="http://schemas.microsoft.com/office/drawing/2014/main" id="{A4DF4425-42A7-4F97-97B3-D4DBE374D13A}"/>
                  </a:ext>
                </a:extLst>
              </p:cNvPr>
              <p:cNvSpPr txBox="1"/>
              <p:nvPr/>
            </p:nvSpPr>
            <p:spPr>
              <a:xfrm>
                <a:off x="7376820" y="874959"/>
                <a:ext cx="156543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dirty="0"/>
                  <a:t>Naložení objednaných KEG sudů</a:t>
                </a:r>
              </a:p>
            </p:txBody>
          </p:sp>
          <p:sp>
            <p:nvSpPr>
              <p:cNvPr id="158" name="Řečová bublina: oválný bublinový popisek 157">
                <a:extLst>
                  <a:ext uri="{FF2B5EF4-FFF2-40B4-BE49-F238E27FC236}">
                    <a16:creationId xmlns:a16="http://schemas.microsoft.com/office/drawing/2014/main" id="{F7C83A87-D5B1-4E80-8C24-D9F1A1B511E6}"/>
                  </a:ext>
                </a:extLst>
              </p:cNvPr>
              <p:cNvSpPr/>
              <p:nvPr/>
            </p:nvSpPr>
            <p:spPr>
              <a:xfrm>
                <a:off x="8003215" y="2057469"/>
                <a:ext cx="1485010" cy="799080"/>
              </a:xfrm>
              <a:prstGeom prst="wedgeEllipseCallout">
                <a:avLst>
                  <a:gd name="adj1" fmla="val -65989"/>
                  <a:gd name="adj2" fmla="val 94286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9" name="TextovéPole 158">
                <a:extLst>
                  <a:ext uri="{FF2B5EF4-FFF2-40B4-BE49-F238E27FC236}">
                    <a16:creationId xmlns:a16="http://schemas.microsoft.com/office/drawing/2014/main" id="{023B9B52-EBB7-4548-9652-8A3FF86B3461}"/>
                  </a:ext>
                </a:extLst>
              </p:cNvPr>
              <p:cNvSpPr txBox="1"/>
              <p:nvPr/>
            </p:nvSpPr>
            <p:spPr>
              <a:xfrm>
                <a:off x="7975077" y="2195399"/>
                <a:ext cx="15654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dirty="0"/>
                  <a:t>Vytvoření dodacích listů</a:t>
                </a:r>
              </a:p>
            </p:txBody>
          </p:sp>
          <p:sp>
            <p:nvSpPr>
              <p:cNvPr id="160" name="Řečová bublina: oválný bublinový popisek 159">
                <a:extLst>
                  <a:ext uri="{FF2B5EF4-FFF2-40B4-BE49-F238E27FC236}">
                    <a16:creationId xmlns:a16="http://schemas.microsoft.com/office/drawing/2014/main" id="{E5282B10-F534-4F40-9913-4D7774AFBE1D}"/>
                  </a:ext>
                </a:extLst>
              </p:cNvPr>
              <p:cNvSpPr/>
              <p:nvPr/>
            </p:nvSpPr>
            <p:spPr>
              <a:xfrm>
                <a:off x="10064109" y="2057469"/>
                <a:ext cx="1485010" cy="799080"/>
              </a:xfrm>
              <a:prstGeom prst="wedgeEllipseCallout">
                <a:avLst>
                  <a:gd name="adj1" fmla="val -4414"/>
                  <a:gd name="adj2" fmla="val 100643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1" name="TextovéPole 160">
                <a:extLst>
                  <a:ext uri="{FF2B5EF4-FFF2-40B4-BE49-F238E27FC236}">
                    <a16:creationId xmlns:a16="http://schemas.microsoft.com/office/drawing/2014/main" id="{6ED63B9F-4CA6-45F9-81EF-9308CFA5A2F8}"/>
                  </a:ext>
                </a:extLst>
              </p:cNvPr>
              <p:cNvSpPr txBox="1"/>
              <p:nvPr/>
            </p:nvSpPr>
            <p:spPr>
              <a:xfrm>
                <a:off x="10023899" y="2119273"/>
                <a:ext cx="15654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1400" dirty="0"/>
                  <a:t>Dodání objednaného zboží</a:t>
                </a:r>
              </a:p>
            </p:txBody>
          </p:sp>
        </p:grpSp>
      </p:grpSp>
      <p:grpSp>
        <p:nvGrpSpPr>
          <p:cNvPr id="164" name="Skupina 163">
            <a:extLst>
              <a:ext uri="{FF2B5EF4-FFF2-40B4-BE49-F238E27FC236}">
                <a16:creationId xmlns:a16="http://schemas.microsoft.com/office/drawing/2014/main" id="{6FD963DD-4BE5-46F0-B5FF-80911572498B}"/>
              </a:ext>
            </a:extLst>
          </p:cNvPr>
          <p:cNvGrpSpPr/>
          <p:nvPr/>
        </p:nvGrpSpPr>
        <p:grpSpPr>
          <a:xfrm>
            <a:off x="986638" y="6191699"/>
            <a:ext cx="11497052" cy="369332"/>
            <a:chOff x="7904283" y="5620046"/>
            <a:chExt cx="11497052" cy="369332"/>
          </a:xfrm>
        </p:grpSpPr>
        <p:sp>
          <p:nvSpPr>
            <p:cNvPr id="165" name="TextovéPole 164">
              <a:extLst>
                <a:ext uri="{FF2B5EF4-FFF2-40B4-BE49-F238E27FC236}">
                  <a16:creationId xmlns:a16="http://schemas.microsoft.com/office/drawing/2014/main" id="{9726FB0B-69F7-434E-9692-1EBB7828A8ED}"/>
                </a:ext>
              </a:extLst>
            </p:cNvPr>
            <p:cNvSpPr txBox="1"/>
            <p:nvPr/>
          </p:nvSpPr>
          <p:spPr>
            <a:xfrm>
              <a:off x="7996520" y="5620046"/>
              <a:ext cx="114048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	Objednávka			Objednávkový lístek			Nákladní list				Dodací list</a:t>
              </a:r>
            </a:p>
          </p:txBody>
        </p:sp>
        <p:cxnSp>
          <p:nvCxnSpPr>
            <p:cNvPr id="166" name="Přímá spojnice se šipkou 165">
              <a:extLst>
                <a:ext uri="{FF2B5EF4-FFF2-40B4-BE49-F238E27FC236}">
                  <a16:creationId xmlns:a16="http://schemas.microsoft.com/office/drawing/2014/main" id="{4EC597C9-22B7-4295-8138-D192156F69FF}"/>
                </a:ext>
              </a:extLst>
            </p:cNvPr>
            <p:cNvCxnSpPr/>
            <p:nvPr/>
          </p:nvCxnSpPr>
          <p:spPr>
            <a:xfrm>
              <a:off x="7904283" y="5810832"/>
              <a:ext cx="519344" cy="0"/>
            </a:xfrm>
            <a:prstGeom prst="straightConnector1">
              <a:avLst/>
            </a:prstGeom>
            <a:ln w="317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římá spojnice se šipkou 166">
              <a:extLst>
                <a:ext uri="{FF2B5EF4-FFF2-40B4-BE49-F238E27FC236}">
                  <a16:creationId xmlns:a16="http://schemas.microsoft.com/office/drawing/2014/main" id="{37D739CC-DC4E-45E6-9B1A-3549A5F353AE}"/>
                </a:ext>
              </a:extLst>
            </p:cNvPr>
            <p:cNvCxnSpPr/>
            <p:nvPr/>
          </p:nvCxnSpPr>
          <p:spPr>
            <a:xfrm>
              <a:off x="10230232" y="5810832"/>
              <a:ext cx="519344" cy="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nice se šipkou 167">
              <a:extLst>
                <a:ext uri="{FF2B5EF4-FFF2-40B4-BE49-F238E27FC236}">
                  <a16:creationId xmlns:a16="http://schemas.microsoft.com/office/drawing/2014/main" id="{1AF5958F-5473-45CF-9A58-DBCC10FD989F}"/>
                </a:ext>
              </a:extLst>
            </p:cNvPr>
            <p:cNvCxnSpPr/>
            <p:nvPr/>
          </p:nvCxnSpPr>
          <p:spPr>
            <a:xfrm>
              <a:off x="13408437" y="5810832"/>
              <a:ext cx="519344" cy="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Přímá spojnice se šipkou 168">
              <a:extLst>
                <a:ext uri="{FF2B5EF4-FFF2-40B4-BE49-F238E27FC236}">
                  <a16:creationId xmlns:a16="http://schemas.microsoft.com/office/drawing/2014/main" id="{2F517D86-B5CA-42C9-A7C4-5D0A949FBA4E}"/>
                </a:ext>
              </a:extLst>
            </p:cNvPr>
            <p:cNvCxnSpPr/>
            <p:nvPr/>
          </p:nvCxnSpPr>
          <p:spPr>
            <a:xfrm>
              <a:off x="16216760" y="5820703"/>
              <a:ext cx="51934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0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Sběr a analýza dat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1E350D-E362-43C5-B8E9-34DCAC10A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235" y="1609077"/>
            <a:ext cx="10382435" cy="3639845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Dodací listy ze sledovaného týdne,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trasy dvou rozvozních linek,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náklady za využití vozidel,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poloha jednotlivých zákazníků,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požadavky jednotlivých zákazníků,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kapacita vozidel,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000" dirty="0"/>
              <a:t>čas potřebný pro obsluhu.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3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57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Návrh matematického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dnadpis 2">
                <a:extLst>
                  <a:ext uri="{FF2B5EF4-FFF2-40B4-BE49-F238E27FC236}">
                    <a16:creationId xmlns:a16="http://schemas.microsoft.com/office/drawing/2014/main" id="{CE1E350D-E362-43C5-B8E9-34DCAC10ACC1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81235" y="1609077"/>
                <a:ext cx="10382435" cy="4978154"/>
              </a:xfrm>
            </p:spPr>
            <p:txBody>
              <a:bodyPr>
                <a:noAutofit/>
              </a:bodyPr>
              <a:lstStyle/>
              <a:p>
                <a:pPr marL="457200" indent="-4572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cs-CZ" sz="160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16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𝑦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𝑢</m:t>
                            </m:r>
                          </m:e>
                        </m:d>
                      </m:e>
                    </m:func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=0</m:t>
                            </m:r>
                          </m:e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≠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eqAr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limLoc m:val="undOvr"/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naryPr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p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naryPr>
                              <m:sub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𝑉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𝑖𝑗</m:t>
                                    </m:r>
                                  </m:sub>
                                </m:sSub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𝑎</m:t>
                                </m:r>
                                <m:sSubSup>
                                  <m:sSubSupPr>
                                    <m:ctrlP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𝑖𝑗</m:t>
                                    </m:r>
                                  </m:sub>
                                  <m:sup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sup>
                                </m:sSubSup>
                              </m:e>
                            </m:nary>
                          </m:e>
                        </m:nary>
                      </m:e>
                    </m:nary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=1</m:t>
                        </m: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𝑉</m:t>
                        </m:r>
                      </m:sup>
                      <m:e>
                        <m:sSub>
                          <m:sSub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𝑤</m:t>
                        </m:r>
                      </m:e>
                    </m:nary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=0</m:t>
                            </m:r>
                          </m:e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≠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eqAr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limLoc m:val="undOvr"/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naryPr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sup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naryPr>
                              <m:sub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𝑉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𝑖𝑗</m:t>
                                    </m:r>
                                  </m:sub>
                                  <m:sup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sup>
                                </m:sSubSup>
                                <m:sSub>
                                  <m:sSubPr>
                                    <m:ctrlP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nary>
                      </m:e>
                    </m:nary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</a:t>
                </a: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16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=0</m:t>
                            </m:r>
                          </m:e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≠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eqAr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limLoc m:val="undOvr"/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naryPr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𝑘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=1</m:t>
                            </m:r>
                          </m:sub>
                          <m:sup>
                            <m:d>
                              <m:dPr>
                                <m:begChr m:val="|"/>
                                <m:endChr m:val="|"/>
                                <m:ctrlP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𝑉</m:t>
                                </m:r>
                              </m:e>
                            </m:d>
                          </m:sup>
                          <m:e>
                            <m:sSubSup>
                              <m:sSubSupPr>
                                <m:ctrlP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𝑖𝑗</m:t>
                                </m:r>
                              </m:sub>
                              <m:sup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𝑘</m:t>
                                </m:r>
                              </m:sup>
                            </m:sSubSup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=1</m:t>
                            </m:r>
                          </m:e>
                        </m:nary>
                      </m:e>
                    </m:nary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		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=0</m:t>
                            </m:r>
                          </m:e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≠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eqAr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𝑖𝑗</m:t>
                            </m:r>
                          </m:sub>
                          <m:sup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p>
                        </m:sSub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=</m:t>
                        </m:r>
                      </m:e>
                    </m:nary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eqArr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=0</m:t>
                            </m:r>
                          </m:e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≠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e>
                        </m:eqAr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𝑗𝑖</m:t>
                            </m:r>
                          </m:sub>
                          <m:sup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p>
                        </m:sSubSup>
                      </m:e>
                    </m:nary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=0,1,…,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16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; 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	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𝑖𝑗</m:t>
                        </m: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𝑘</m:t>
                        </m:r>
                      </m:sup>
                    </m:sSubSup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≤</m:t>
                    </m:r>
                    <m:sSub>
                      <m:sSub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=0,1,…,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; 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;  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=1</m:t>
                        </m: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p>
                        </m:sSub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≤1</m:t>
                        </m:r>
                      </m:e>
                    </m:nary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		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=1</m:t>
                        </m: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p>
                        </m:sSub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≤1</m:t>
                        </m:r>
                      </m:e>
                    </m:nary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,</a:t>
                </a: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=0</m:t>
                        </m: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</m:ctrlPr>
                              </m:naryPr>
                              <m:sub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=0</m:t>
                                </m:r>
                              </m:sub>
                              <m:sup>
                                <m:r>
                                  <a:rPr lang="cs-CZ" sz="16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𝑖𝑗</m:t>
                                    </m:r>
                                  </m:sub>
                                  <m:sup>
                                    <m:r>
                                      <a:rPr lang="cs-CZ" sz="16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𝑘</m:t>
                                    </m:r>
                                  </m:sup>
                                </m:sSubSup>
                              </m:e>
                            </m:nary>
                          </m:e>
                        </m:d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≤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</m:nary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		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𝑢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𝑢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+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∙</m:t>
                    </m:r>
                    <m:sSubSup>
                      <m:sSubSup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𝑖𝑗</m:t>
                        </m: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𝑘</m:t>
                        </m:r>
                      </m:sup>
                    </m:sSubSup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; 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;  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</a:pPr>
                <a:endParaRPr lang="cs-CZ" sz="3000" dirty="0"/>
              </a:p>
            </p:txBody>
          </p:sp>
        </mc:Choice>
        <mc:Fallback xmlns="">
          <p:sp>
            <p:nvSpPr>
              <p:cNvPr id="3" name="Podnadpis 2">
                <a:extLst>
                  <a:ext uri="{FF2B5EF4-FFF2-40B4-BE49-F238E27FC236}">
                    <a16:creationId xmlns:a16="http://schemas.microsoft.com/office/drawing/2014/main" id="{CE1E350D-E362-43C5-B8E9-34DCAC10AC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81235" y="1609077"/>
                <a:ext cx="10382435" cy="4978154"/>
              </a:xfrm>
              <a:blipFill>
                <a:blip r:embed="rId2"/>
                <a:stretch>
                  <a:fillRect l="-2642" t="-69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1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Návrh matematického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dnadpis 2">
                <a:extLst>
                  <a:ext uri="{FF2B5EF4-FFF2-40B4-BE49-F238E27FC236}">
                    <a16:creationId xmlns:a16="http://schemas.microsoft.com/office/drawing/2014/main" id="{CE1E350D-E362-43C5-B8E9-34DCAC10ACC1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81235" y="2644651"/>
                <a:ext cx="10382435" cy="4108142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𝑖𝑗</m:t>
                        </m:r>
                      </m:sub>
                      <m: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𝑘</m:t>
                        </m:r>
                      </m:sup>
                    </m:sSubSup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 </m:t>
                    </m:r>
                    <m:d>
                      <m:dPr>
                        <m:begChr m:val="|"/>
                        <m:endChr m:val="|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=1,2,…, </m:t>
                    </m:r>
                    <m:d>
                      <m:dPr>
                        <m:begChr m:val="|"/>
                        <m:endChr m:val="|"/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			</a:t>
                </a:r>
                <a:endParaRPr lang="cs-C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𝑢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≥0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𝑖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=0,1,…,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,				</a:t>
                </a:r>
              </a:p>
              <a:p>
                <a:pPr algn="just">
                  <a:lnSpc>
                    <a:spcPct val="100000"/>
                  </a:lnSpc>
                  <a:spcAft>
                    <a:spcPts val="1000"/>
                  </a:spcAft>
                  <a:tabLst>
                    <a:tab pos="5778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𝑢</m:t>
                        </m:r>
                      </m:e>
                      <m:sub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≥0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			</a:t>
                </a: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∀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𝑗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=0,1,…,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cs-CZ" sz="16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.	</a:t>
                </a:r>
                <a:r>
                  <a:rPr lang="cs-CZ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</a:rPr>
                  <a:t>			</a:t>
                </a:r>
                <a:endParaRPr lang="cs-CZ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cs-CZ" sz="3000" dirty="0"/>
              </a:p>
            </p:txBody>
          </p:sp>
        </mc:Choice>
        <mc:Fallback xmlns="">
          <p:sp>
            <p:nvSpPr>
              <p:cNvPr id="3" name="Podnadpis 2">
                <a:extLst>
                  <a:ext uri="{FF2B5EF4-FFF2-40B4-BE49-F238E27FC236}">
                    <a16:creationId xmlns:a16="http://schemas.microsoft.com/office/drawing/2014/main" id="{CE1E350D-E362-43C5-B8E9-34DCAC10AC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81235" y="2644651"/>
                <a:ext cx="10382435" cy="410814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3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FB4DE7BE-2202-45F6-A629-7F2C34F1229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2" t="197" r="1716" b="15464"/>
          <a:stretch/>
        </p:blipFill>
        <p:spPr bwMode="auto">
          <a:xfrm>
            <a:off x="1422166" y="469191"/>
            <a:ext cx="9347667" cy="62156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 err="1">
                <a:solidFill>
                  <a:srgbClr val="931926"/>
                </a:solidFill>
              </a:rPr>
              <a:t>Xpress</a:t>
            </a:r>
            <a:r>
              <a:rPr lang="cs-CZ" sz="4400" b="1" dirty="0">
                <a:solidFill>
                  <a:srgbClr val="931926"/>
                </a:solidFill>
              </a:rPr>
              <a:t> - IVE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8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C73B40-A174-4E7E-8726-8B359A0C5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384" y="557968"/>
            <a:ext cx="10382434" cy="769243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931926"/>
                </a:solidFill>
              </a:rPr>
              <a:t>Vzdálenost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5A45C3-DFA8-4951-8FB9-B385BE4C2C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58"/>
          <a:stretch/>
        </p:blipFill>
        <p:spPr>
          <a:xfrm>
            <a:off x="284087" y="207963"/>
            <a:ext cx="994297" cy="914400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D378DE2-8980-478F-83A2-592E3C076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473344"/>
              </p:ext>
            </p:extLst>
          </p:nvPr>
        </p:nvGraphicFramePr>
        <p:xfrm>
          <a:off x="1635711" y="2480941"/>
          <a:ext cx="9667779" cy="2758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891">
                  <a:extLst>
                    <a:ext uri="{9D8B030D-6E8A-4147-A177-3AD203B41FA5}">
                      <a16:colId xmlns:a16="http://schemas.microsoft.com/office/drawing/2014/main" val="3994012556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2284996780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2494592104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560374755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942020953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657731736"/>
                    </a:ext>
                  </a:extLst>
                </a:gridCol>
                <a:gridCol w="1279148">
                  <a:extLst>
                    <a:ext uri="{9D8B030D-6E8A-4147-A177-3AD203B41FA5}">
                      <a16:colId xmlns:a16="http://schemas.microsoft.com/office/drawing/2014/main" val="1321047298"/>
                    </a:ext>
                  </a:extLst>
                </a:gridCol>
              </a:tblGrid>
              <a:tr h="282236"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Linka 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Linka 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319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041109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endParaRPr lang="cs-CZ" sz="2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Před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Před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Před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Po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962396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13.07.2020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61,7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54,8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44,8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42,7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106,5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97,5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783070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14.07.2020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229,5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115,1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117,5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82,0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347,0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197,1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123995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15.07.2020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93,6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53,1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143,1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156,6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236,7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209,7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074040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16.07.2020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155,4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121,8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87,6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77,6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243,0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199,4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520325"/>
                  </a:ext>
                </a:extLst>
              </a:tr>
              <a:tr h="282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17.07.2020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3192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75,7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80,7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48,0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17,9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>
                          <a:effectLst/>
                        </a:rPr>
                        <a:t>123,7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77850" algn="l"/>
                        </a:tabLst>
                      </a:pPr>
                      <a:r>
                        <a:rPr lang="cs-CZ" sz="2400" dirty="0">
                          <a:effectLst/>
                        </a:rPr>
                        <a:t>98,6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89207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B8A0CE65-FB02-4EB2-9E30-2E66DB508B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3959745"/>
              </p:ext>
            </p:extLst>
          </p:nvPr>
        </p:nvGraphicFramePr>
        <p:xfrm>
          <a:off x="516000" y="1677216"/>
          <a:ext cx="111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707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704</Words>
  <Application>Microsoft Office PowerPoint</Application>
  <PresentationFormat>Širokoúhlá obrazovka</PresentationFormat>
  <Paragraphs>252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Roboto</vt:lpstr>
      <vt:lpstr>Times New Roman</vt:lpstr>
      <vt:lpstr>Office Theme</vt:lpstr>
      <vt:lpstr>Obhajoba diplomové práce:  Problematika distribuce piva ve společnosti DUDÁK – Měšťanský pivovar Strakonice, a.s.</vt:lpstr>
      <vt:lpstr>Cíl práce</vt:lpstr>
      <vt:lpstr>DUDÁK – Měšťanský pivovar Strakonice, a.s.</vt:lpstr>
      <vt:lpstr>Analýza logistického řetězce</vt:lpstr>
      <vt:lpstr>Sběr a analýza dat</vt:lpstr>
      <vt:lpstr>Návrh matematického modelu</vt:lpstr>
      <vt:lpstr>Návrh matematického modelu</vt:lpstr>
      <vt:lpstr>Xpress - IVE</vt:lpstr>
      <vt:lpstr>Vzdálenost</vt:lpstr>
      <vt:lpstr>Čas</vt:lpstr>
      <vt:lpstr>Náklady</vt:lpstr>
      <vt:lpstr>Závěr</vt:lpstr>
      <vt:lpstr>Děkuji za pozornost.</vt:lpstr>
      <vt:lpstr>Doplňující otázky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distribuce piva ve společnosti DUDÁK – Měšťanský pivovar Strakonice, a.s.</dc:title>
  <dc:creator>Jan Vondráček</dc:creator>
  <cp:lastModifiedBy>Jan Vondráček</cp:lastModifiedBy>
  <cp:revision>13</cp:revision>
  <dcterms:created xsi:type="dcterms:W3CDTF">2021-06-08T12:19:53Z</dcterms:created>
  <dcterms:modified xsi:type="dcterms:W3CDTF">2021-06-08T19:33:04Z</dcterms:modified>
</cp:coreProperties>
</file>