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7B3535A-8888-4794-9EEB-FEB148F11C6F}">
          <p14:sldIdLst>
            <p14:sldId id="256"/>
            <p14:sldId id="257"/>
            <p14:sldId id="258"/>
            <p14:sldId id="259"/>
            <p14:sldId id="260"/>
            <p14:sldId id="267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</p14:sldIdLst>
        </p14:section>
        <p14:section name="Oddíl bez názvu" id="{9414F4AA-3917-4AF4-91D0-0020FB4A60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BF463-AA50-433C-9A9F-AF63CAF2D8AC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A9EEA-E810-4AD8-8992-37BFDED381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8E27-AF8C-4F95-9700-5D022481D36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DB75-287C-4F02-8B5B-BA2CE7D1B987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43DF-385E-4793-A792-0130406918ED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E21-47C6-48FA-B582-BA3799F47ABA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C665-82EC-44CD-A5E9-687CB98D811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CE60-9131-4FD1-B036-8CF515B5FC7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0AAE-C4B4-4877-9B50-C609615033D1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D46-77BF-4C4B-B70B-36BFC4F1495E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6B38-3DA1-4454-941C-624BFD787603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597C-D66F-49B1-829E-D753995E0DD9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5375-2C6C-4155-A3BA-CDD23062CCB7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695E-0EC8-4079-8C3D-78EEFB85E24C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68C2-7588-4AFA-82C4-3531FCE7BB62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436E-7A1C-42B1-A8AB-EB70589AA0A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F646-A655-487D-BD00-1754DD6E4BCE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35C7-117E-4A45-BF8E-F4D069062336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9A2E-6127-4DE2-BC58-D6D91FB0747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0037" y="266008"/>
            <a:ext cx="11006050" cy="162929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Vysoká škola technická a ekonomická v Českých Budějovicích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Ústav </a:t>
            </a:r>
            <a:r>
              <a:rPr lang="cs-CZ" sz="3600" dirty="0" err="1" smtClean="0"/>
              <a:t>technicko</a:t>
            </a:r>
            <a:r>
              <a:rPr lang="cs-CZ" sz="3600" dirty="0" err="1"/>
              <a:t>-</a:t>
            </a:r>
            <a:r>
              <a:rPr lang="cs-CZ" sz="3600" dirty="0" err="1" smtClean="0"/>
              <a:t>technologický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5796" y="1895303"/>
            <a:ext cx="9594965" cy="4588624"/>
          </a:xfrm>
        </p:spPr>
        <p:txBody>
          <a:bodyPr>
            <a:normAutofit lnSpcReduction="10000"/>
          </a:bodyPr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3200" b="1" dirty="0" smtClean="0">
                <a:solidFill>
                  <a:schemeClr val="accent1"/>
                </a:solidFill>
              </a:rPr>
              <a:t>Návrh </a:t>
            </a:r>
            <a:r>
              <a:rPr lang="cs-CZ" sz="3200" b="1" dirty="0">
                <a:solidFill>
                  <a:schemeClr val="accent1"/>
                </a:solidFill>
              </a:rPr>
              <a:t>pro racionalizaci procesu zásobování </a:t>
            </a:r>
            <a:r>
              <a:rPr lang="cs-CZ" sz="3200" b="1" dirty="0" smtClean="0">
                <a:solidFill>
                  <a:schemeClr val="accent1"/>
                </a:solidFill>
              </a:rPr>
              <a:t>stravovacích </a:t>
            </a:r>
            <a:r>
              <a:rPr lang="cs-CZ" sz="3200" b="1" dirty="0">
                <a:solidFill>
                  <a:schemeClr val="accent1"/>
                </a:solidFill>
              </a:rPr>
              <a:t>zařízení Policie České </a:t>
            </a:r>
            <a:r>
              <a:rPr lang="cs-CZ" sz="3200" b="1" dirty="0" smtClean="0">
                <a:solidFill>
                  <a:schemeClr val="accent1"/>
                </a:solidFill>
              </a:rPr>
              <a:t>republiky</a:t>
            </a:r>
          </a:p>
          <a:p>
            <a:endParaRPr lang="cs-CZ" sz="2400" dirty="0" smtClean="0"/>
          </a:p>
          <a:p>
            <a:r>
              <a:rPr lang="cs-CZ" sz="2200" dirty="0" smtClean="0">
                <a:solidFill>
                  <a:schemeClr val="tx1"/>
                </a:solidFill>
              </a:rPr>
              <a:t>Autor </a:t>
            </a:r>
            <a:r>
              <a:rPr lang="cs-CZ" sz="2200" dirty="0">
                <a:solidFill>
                  <a:schemeClr val="tx1"/>
                </a:solidFill>
              </a:rPr>
              <a:t>práce: </a:t>
            </a:r>
            <a:r>
              <a:rPr lang="cs-CZ" sz="2200" dirty="0" smtClean="0">
                <a:solidFill>
                  <a:schemeClr val="tx1"/>
                </a:solidFill>
              </a:rPr>
              <a:t>Bc. Jan Dvořák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Vedoucí </a:t>
            </a:r>
            <a:r>
              <a:rPr lang="cs-CZ" sz="2200" dirty="0">
                <a:solidFill>
                  <a:schemeClr val="tx1"/>
                </a:solidFill>
              </a:rPr>
              <a:t>práce: Ing. </a:t>
            </a:r>
            <a:r>
              <a:rPr lang="cs-CZ" sz="2200" dirty="0" smtClean="0">
                <a:solidFill>
                  <a:schemeClr val="tx1"/>
                </a:solidFill>
              </a:rPr>
              <a:t>Ondrej Stopka, PhD.</a:t>
            </a:r>
          </a:p>
          <a:p>
            <a:r>
              <a:rPr lang="cs-CZ" sz="2200" dirty="0" smtClean="0">
                <a:solidFill>
                  <a:schemeClr val="tx1"/>
                </a:solidFill>
              </a:rPr>
              <a:t>Oponent </a:t>
            </a:r>
            <a:r>
              <a:rPr lang="cs-CZ" sz="2200" dirty="0">
                <a:solidFill>
                  <a:schemeClr val="tx1"/>
                </a:solidFill>
              </a:rPr>
              <a:t>práce: </a:t>
            </a:r>
            <a:r>
              <a:rPr lang="cs-CZ" sz="2200" dirty="0" smtClean="0">
                <a:solidFill>
                  <a:schemeClr val="tx1"/>
                </a:solidFill>
              </a:rPr>
              <a:t>prof. Ing. Václav </a:t>
            </a:r>
            <a:r>
              <a:rPr lang="cs-CZ" sz="2200" dirty="0" err="1" smtClean="0">
                <a:solidFill>
                  <a:schemeClr val="tx1"/>
                </a:solidFill>
              </a:rPr>
              <a:t>Cempírek</a:t>
            </a:r>
            <a:r>
              <a:rPr lang="cs-CZ" sz="2200" dirty="0" smtClean="0">
                <a:solidFill>
                  <a:schemeClr val="tx1"/>
                </a:solidFill>
              </a:rPr>
              <a:t>, Ph.D.</a:t>
            </a:r>
          </a:p>
          <a:p>
            <a:pPr algn="ctr"/>
            <a:r>
              <a:rPr lang="cs-CZ" sz="2200" b="1" dirty="0">
                <a:solidFill>
                  <a:schemeClr val="accent1"/>
                </a:solidFill>
              </a:rPr>
              <a:t>	</a:t>
            </a:r>
            <a:r>
              <a:rPr lang="cs-CZ" sz="2200" b="1" dirty="0" smtClean="0">
                <a:solidFill>
                  <a:schemeClr val="accent1"/>
                </a:solidFill>
              </a:rPr>
              <a:t>	</a:t>
            </a:r>
          </a:p>
          <a:p>
            <a:pPr algn="ctr"/>
            <a:r>
              <a:rPr lang="cs-CZ" sz="2200" dirty="0" smtClean="0">
                <a:solidFill>
                  <a:schemeClr val="tx1"/>
                </a:solidFill>
              </a:rPr>
              <a:t>České Budějovice, červen 2021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29" y="2072126"/>
            <a:ext cx="7348248" cy="444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432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Aplikace vybraných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197" y="1379913"/>
            <a:ext cx="8915400" cy="426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Hladový algoritmus: </a:t>
            </a:r>
            <a:r>
              <a:rPr lang="cs-CZ" sz="2400" dirty="0" smtClean="0">
                <a:solidFill>
                  <a:schemeClr val="tx1"/>
                </a:solidFill>
              </a:rPr>
              <a:t>sestavení diagramu a nalezení optimálních tras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92D050"/>
                </a:solidFill>
              </a:rPr>
              <a:t>Trasa A 114km/2h 10min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Trasa B  339km/5h 10min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44" y="2188464"/>
            <a:ext cx="6823504" cy="45978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Aplikace vybraných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8429" y="1397558"/>
            <a:ext cx="9526183" cy="433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 smtClean="0">
                <a:solidFill>
                  <a:schemeClr val="accent1"/>
                </a:solidFill>
              </a:rPr>
              <a:t>Vogelova</a:t>
            </a:r>
            <a:r>
              <a:rPr lang="cs-CZ" sz="2400" b="1" dirty="0" smtClean="0">
                <a:solidFill>
                  <a:schemeClr val="accent1"/>
                </a:solidFill>
              </a:rPr>
              <a:t> aproximační metoda: </a:t>
            </a:r>
            <a:r>
              <a:rPr lang="cs-CZ" sz="2400" dirty="0" smtClean="0">
                <a:solidFill>
                  <a:schemeClr val="tx1"/>
                </a:solidFill>
              </a:rPr>
              <a:t>aplikace hodnot získaných hladovým algoritmem a následná optimalizace jednotlivých tras A </a:t>
            </a:r>
            <a:r>
              <a:rPr lang="cs-CZ" sz="2400" dirty="0" err="1" smtClean="0">
                <a:solidFill>
                  <a:schemeClr val="tx1"/>
                </a:solidFill>
              </a:rPr>
              <a:t>a</a:t>
            </a:r>
            <a:r>
              <a:rPr lang="cs-CZ" sz="2400" dirty="0" smtClean="0">
                <a:solidFill>
                  <a:schemeClr val="tx1"/>
                </a:solidFill>
              </a:rPr>
              <a:t> B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Trasa A 105km/1h 6min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Trasa B  336km/4h 51min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Interpretace výsledků</a:t>
            </a:r>
            <a:endParaRPr lang="cs-CZ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23386"/>
              </p:ext>
            </p:extLst>
          </p:nvPr>
        </p:nvGraphicFramePr>
        <p:xfrm>
          <a:off x="2589212" y="1429512"/>
          <a:ext cx="89154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63638227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30494704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530595505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728714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Vzdálenost (km)/měsíc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(21dní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Spotřeba </a:t>
                      </a:r>
                      <a:r>
                        <a:rPr lang="cs-CZ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paliva (l) / měsíc </a:t>
                      </a: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(21dní)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Náklady na PH/měsíc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31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Původní stav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12952,8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1197,41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38077,64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80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Hladový algoritmus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9504,6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823,83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26197,80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328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Optimalizace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9258,9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798,21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25383,08 Kč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147761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89213" y="4645983"/>
            <a:ext cx="8915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Celková úspora ujetých kilometrů </a:t>
            </a:r>
            <a:r>
              <a:rPr lang="cs-CZ" sz="2000" b="1" dirty="0" smtClean="0">
                <a:solidFill>
                  <a:srgbClr val="FF0000"/>
                </a:solidFill>
              </a:rPr>
              <a:t>3693,9 km/ 28,52 %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Celková úspora pohonných hmot </a:t>
            </a:r>
            <a:r>
              <a:rPr lang="cs-CZ" sz="2000" b="1" dirty="0" smtClean="0">
                <a:solidFill>
                  <a:srgbClr val="FF0000"/>
                </a:solidFill>
              </a:rPr>
              <a:t>399,2 lit/ 33,34 %</a:t>
            </a:r>
          </a:p>
          <a:p>
            <a:endParaRPr lang="cs-CZ" sz="2000" b="1" dirty="0" smtClean="0"/>
          </a:p>
          <a:p>
            <a:r>
              <a:rPr lang="cs-CZ" b="1" dirty="0" smtClean="0"/>
              <a:t>Celková finanční úspora za měsíc </a:t>
            </a:r>
            <a:r>
              <a:rPr lang="cs-CZ" b="1" dirty="0" smtClean="0">
                <a:solidFill>
                  <a:srgbClr val="FF0000"/>
                </a:solidFill>
              </a:rPr>
              <a:t>12694,56 Kč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821" y="2619164"/>
            <a:ext cx="7216092" cy="1280890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1"/>
                </a:solidFill>
              </a:rPr>
              <a:t>Děkuji za pozornost</a:t>
            </a:r>
            <a:endParaRPr lang="cs-CZ" sz="5400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Doplňující otázky oponenta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byl Váš návrh přijat managementem PČR?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Motivace a důvody k řešení daného problému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Využitelnost v praxi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Aktuálnost tématu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Dostupnost potřebných informací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Cíl práce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583094" cy="4300451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</a:rPr>
              <a:t>Analýza současného stavu distribučních cest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Aplikace zvolených metod za účelem: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Alokace nové centrální jednotky (lokačně alokační metoda těžiště)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Stanovení optimálního přepravního plánu (hladový algoritmus)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</a:rPr>
              <a:t>Optimalizace nalezené přepravní trasy (</a:t>
            </a:r>
            <a:r>
              <a:rPr lang="cs-CZ" sz="2000" dirty="0" err="1" smtClean="0">
                <a:solidFill>
                  <a:schemeClr val="tx1"/>
                </a:solidFill>
              </a:rPr>
              <a:t>Vogelova</a:t>
            </a:r>
            <a:r>
              <a:rPr lang="cs-CZ" sz="2000" dirty="0" smtClean="0">
                <a:solidFill>
                  <a:schemeClr val="tx1"/>
                </a:solidFill>
              </a:rPr>
              <a:t> aproximační metoda)</a:t>
            </a:r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Metodika práce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12916"/>
            <a:ext cx="8915400" cy="4398306"/>
          </a:xfrm>
        </p:spPr>
        <p:txBody>
          <a:bodyPr/>
          <a:lstStyle/>
          <a:p>
            <a:r>
              <a:rPr lang="cs-CZ" sz="2400" u="sng" dirty="0" smtClean="0">
                <a:solidFill>
                  <a:schemeClr val="tx1"/>
                </a:solidFill>
              </a:rPr>
              <a:t>Metoda sběru dat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Konzultace s odpovědnými pracovníky</a:t>
            </a:r>
            <a:endParaRPr lang="cs-CZ" dirty="0">
              <a:solidFill>
                <a:schemeClr val="tx1"/>
              </a:solidFill>
            </a:endParaRPr>
          </a:p>
          <a:p>
            <a:pPr marL="285750" lvl="1"/>
            <a:r>
              <a:rPr lang="cs-CZ" sz="2400" u="sng" dirty="0" smtClean="0">
                <a:solidFill>
                  <a:schemeClr val="tx1"/>
                </a:solidFill>
              </a:rPr>
              <a:t>Aplikované metody</a:t>
            </a:r>
          </a:p>
          <a:p>
            <a:pPr marL="685800" lvl="2"/>
            <a:r>
              <a:rPr lang="cs-CZ" sz="1800" dirty="0" smtClean="0">
                <a:solidFill>
                  <a:schemeClr val="tx1"/>
                </a:solidFill>
              </a:rPr>
              <a:t>Lokačně alokační metoda </a:t>
            </a:r>
          </a:p>
          <a:p>
            <a:pPr marL="1143000" lvl="3"/>
            <a:r>
              <a:rPr lang="cs-CZ" sz="1600" dirty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etoda těžiště</a:t>
            </a:r>
          </a:p>
          <a:p>
            <a:pPr marL="685800" lvl="2"/>
            <a:r>
              <a:rPr lang="cs-CZ" sz="1800" dirty="0" smtClean="0">
                <a:solidFill>
                  <a:schemeClr val="tx1"/>
                </a:solidFill>
              </a:rPr>
              <a:t>Metody vícekriteriálního hodnocení variant </a:t>
            </a:r>
          </a:p>
          <a:p>
            <a:pPr marL="1143000" lvl="3"/>
            <a:r>
              <a:rPr lang="cs-CZ" sz="1600" dirty="0" err="1" smtClean="0">
                <a:solidFill>
                  <a:schemeClr val="tx1"/>
                </a:solidFill>
              </a:rPr>
              <a:t>Saatyho</a:t>
            </a:r>
            <a:r>
              <a:rPr lang="cs-CZ" sz="1600" dirty="0" smtClean="0">
                <a:solidFill>
                  <a:schemeClr val="tx1"/>
                </a:solidFill>
              </a:rPr>
              <a:t> metoda párového srovnávání</a:t>
            </a:r>
          </a:p>
          <a:p>
            <a:pPr marL="1143000" lvl="3"/>
            <a:r>
              <a:rPr lang="cs-CZ" sz="1600" dirty="0" smtClean="0">
                <a:solidFill>
                  <a:schemeClr val="tx1"/>
                </a:solidFill>
              </a:rPr>
              <a:t>Metoda PRIAM</a:t>
            </a:r>
          </a:p>
          <a:p>
            <a:pPr marL="742950" lvl="4" indent="-285750"/>
            <a:r>
              <a:rPr lang="cs-CZ" sz="1800" dirty="0" smtClean="0">
                <a:solidFill>
                  <a:schemeClr val="tx1"/>
                </a:solidFill>
              </a:rPr>
              <a:t>Jednostupňová dopravní úloha</a:t>
            </a:r>
          </a:p>
          <a:p>
            <a:pPr marL="1200150" lvl="5" indent="-285750"/>
            <a:r>
              <a:rPr lang="cs-CZ" sz="1600" dirty="0" smtClean="0">
                <a:solidFill>
                  <a:schemeClr val="tx1"/>
                </a:solidFill>
              </a:rPr>
              <a:t>Hladový algoritmus</a:t>
            </a:r>
          </a:p>
          <a:p>
            <a:pPr marL="1200150" lvl="5" indent="-285750"/>
            <a:r>
              <a:rPr lang="cs-CZ" sz="1600" dirty="0" err="1" smtClean="0">
                <a:solidFill>
                  <a:schemeClr val="tx1"/>
                </a:solidFill>
              </a:rPr>
              <a:t>Vogelova</a:t>
            </a:r>
            <a:r>
              <a:rPr lang="cs-CZ" sz="1600" dirty="0" smtClean="0">
                <a:solidFill>
                  <a:schemeClr val="tx1"/>
                </a:solidFill>
              </a:rPr>
              <a:t> aproximační metoda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305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Analyzovaná společnost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46415"/>
            <a:ext cx="8915400" cy="520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Organizační složka státu: </a:t>
            </a:r>
            <a:r>
              <a:rPr lang="cs-CZ" sz="2400" dirty="0" smtClean="0">
                <a:solidFill>
                  <a:schemeClr val="tx1"/>
                </a:solidFill>
              </a:rPr>
              <a:t>Krajské </a:t>
            </a:r>
            <a:r>
              <a:rPr lang="cs-CZ" sz="2400" dirty="0">
                <a:solidFill>
                  <a:schemeClr val="tx1"/>
                </a:solidFill>
              </a:rPr>
              <a:t>ředitelství policie České </a:t>
            </a:r>
            <a:r>
              <a:rPr lang="cs-CZ" sz="2400" dirty="0" smtClean="0">
                <a:solidFill>
                  <a:schemeClr val="tx1"/>
                </a:solidFill>
              </a:rPr>
              <a:t>republiky </a:t>
            </a:r>
            <a:r>
              <a:rPr lang="cs-CZ" sz="2400" dirty="0">
                <a:solidFill>
                  <a:schemeClr val="tx1"/>
                </a:solidFill>
              </a:rPr>
              <a:t>Středočeského </a:t>
            </a:r>
            <a:r>
              <a:rPr lang="cs-CZ" sz="2400" dirty="0" smtClean="0">
                <a:solidFill>
                  <a:schemeClr val="tx1"/>
                </a:solidFill>
              </a:rPr>
              <a:t>kraje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Část organizace:  </a:t>
            </a:r>
            <a:r>
              <a:rPr lang="cs-CZ" sz="2400" dirty="0" smtClean="0">
                <a:solidFill>
                  <a:schemeClr val="tx1"/>
                </a:solidFill>
              </a:rPr>
              <a:t>Odbor </a:t>
            </a:r>
            <a:r>
              <a:rPr lang="cs-CZ" sz="2400" dirty="0">
                <a:solidFill>
                  <a:schemeClr val="tx1"/>
                </a:solidFill>
              </a:rPr>
              <a:t>správy majetku – Proviantní </a:t>
            </a:r>
            <a:r>
              <a:rPr lang="cs-CZ" sz="2400" dirty="0" smtClean="0"/>
              <a:t>oddělení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Sídlo: </a:t>
            </a:r>
            <a:r>
              <a:rPr lang="cs-CZ" sz="2400" dirty="0" smtClean="0">
                <a:solidFill>
                  <a:schemeClr val="tx1"/>
                </a:solidFill>
              </a:rPr>
              <a:t>Na </a:t>
            </a:r>
            <a:r>
              <a:rPr lang="cs-CZ" sz="2400" dirty="0" err="1" smtClean="0">
                <a:solidFill>
                  <a:schemeClr val="tx1"/>
                </a:solidFill>
              </a:rPr>
              <a:t>Baních</a:t>
            </a:r>
            <a:r>
              <a:rPr lang="cs-CZ" sz="2400" dirty="0" smtClean="0">
                <a:solidFill>
                  <a:schemeClr val="tx1"/>
                </a:solidFill>
              </a:rPr>
              <a:t> 1535, 156 00 Praha 5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Činnost organizační složky: </a:t>
            </a:r>
            <a:r>
              <a:rPr lang="cs-CZ" sz="2400" dirty="0" smtClean="0">
                <a:solidFill>
                  <a:schemeClr val="tx1"/>
                </a:solidFill>
              </a:rPr>
              <a:t>správa oblastí  </a:t>
            </a:r>
            <a:r>
              <a:rPr lang="cs-CZ" sz="2400" dirty="0">
                <a:solidFill>
                  <a:schemeClr val="tx1"/>
                </a:solidFill>
              </a:rPr>
              <a:t>logistického řetězce </a:t>
            </a:r>
            <a:r>
              <a:rPr lang="cs-CZ" sz="2400" dirty="0" smtClean="0">
                <a:solidFill>
                  <a:schemeClr val="tx1"/>
                </a:solidFill>
              </a:rPr>
              <a:t>výroby, dopravy a distribuce stravovacích jednotek pro zaměstnance složek Policie ČR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Množství analyzovaných vstupů: </a:t>
            </a:r>
            <a:r>
              <a:rPr lang="cs-CZ" sz="2400" dirty="0" smtClean="0">
                <a:solidFill>
                  <a:schemeClr val="tx1"/>
                </a:solidFill>
              </a:rPr>
              <a:t>22 zásobovaných středisek </a:t>
            </a: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Zástupný symbol pro obsah 4" descr="Map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7" y="787782"/>
            <a:ext cx="10208029" cy="5662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8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stávajícího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0" y="1645920"/>
            <a:ext cx="9472612" cy="426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Průměrný počet měsíčních objednávek : </a:t>
            </a:r>
            <a:r>
              <a:rPr lang="cs-CZ" sz="2400" dirty="0" smtClean="0">
                <a:solidFill>
                  <a:schemeClr val="tx1"/>
                </a:solidFill>
              </a:rPr>
              <a:t>10 203ks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Statistiky dopravní služby:</a:t>
            </a:r>
            <a:endParaRPr lang="cs-CZ" sz="2400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24532"/>
              </p:ext>
            </p:extLst>
          </p:nvPr>
        </p:nvGraphicFramePr>
        <p:xfrm>
          <a:off x="2032000" y="3173102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55">
                  <a:extLst>
                    <a:ext uri="{9D8B030D-6E8A-4147-A177-3AD203B41FA5}">
                      <a16:colId xmlns:a16="http://schemas.microsoft.com/office/drawing/2014/main" val="923136481"/>
                    </a:ext>
                  </a:extLst>
                </a:gridCol>
                <a:gridCol w="2712411">
                  <a:extLst>
                    <a:ext uri="{9D8B030D-6E8A-4147-A177-3AD203B41FA5}">
                      <a16:colId xmlns:a16="http://schemas.microsoft.com/office/drawing/2014/main" val="16493424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2151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Trasa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2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Vzdálenost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</a:rPr>
                        <a:t> (km)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295,2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321,6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6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Časová náročnost (h)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h 32 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h 35</a:t>
                      </a:r>
                      <a:r>
                        <a:rPr lang="cs-CZ" baseline="0" dirty="0" smtClean="0"/>
                        <a:t> min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3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Vzdálenost/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</a:rPr>
                        <a:t>měsíc(km)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6199,2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6753,6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2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Spotřeba/měsíc (l)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657,12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540,29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1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Náklady na PH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20 896,52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17 181,22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80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Aplikace vybraných metod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29542"/>
            <a:ext cx="8915400" cy="438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Lokačně – alokační metoda těžiště: </a:t>
            </a:r>
            <a:r>
              <a:rPr lang="cs-CZ" sz="2400" dirty="0" smtClean="0">
                <a:solidFill>
                  <a:schemeClr val="tx1"/>
                </a:solidFill>
              </a:rPr>
              <a:t>výpočet optimálních souřadnic nového centrálního bodu a interpretace vhodných variant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1. OOP Kouřim</a:t>
            </a:r>
            <a:r>
              <a:rPr lang="cs-CZ" sz="2400" dirty="0">
                <a:solidFill>
                  <a:schemeClr val="tx1"/>
                </a:solidFill>
              </a:rPr>
              <a:t>, 2. ÚO PVJ Mnichovice, 3. OOP Říčany, 4. OOP Sadská 5. SPŠ Sadská.</a:t>
            </a:r>
          </a:p>
          <a:p>
            <a:pPr marL="0" indent="0">
              <a:buNone/>
            </a:pPr>
            <a:r>
              <a:rPr lang="cs-CZ" sz="2400" b="1" dirty="0" err="1" smtClean="0">
                <a:solidFill>
                  <a:schemeClr val="accent1"/>
                </a:solidFill>
              </a:rPr>
              <a:t>Saatyho</a:t>
            </a:r>
            <a:r>
              <a:rPr lang="cs-CZ" sz="2400" b="1" dirty="0" smtClean="0">
                <a:solidFill>
                  <a:schemeClr val="accent1"/>
                </a:solidFill>
              </a:rPr>
              <a:t> metoda párového srovnávání:</a:t>
            </a:r>
            <a:r>
              <a:rPr lang="cs-CZ" sz="2400" dirty="0" smtClean="0">
                <a:solidFill>
                  <a:schemeClr val="tx1"/>
                </a:solidFill>
              </a:rPr>
              <a:t> stanovení jednotlivých kritérií, vah a aplikace hodnot do metody PRIAM</a:t>
            </a:r>
            <a:endParaRPr lang="cs-CZ" sz="1800" dirty="0" smtClean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Aplikace vybraných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2757" y="1418703"/>
            <a:ext cx="8915400" cy="5314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Metoda PRIAM: </a:t>
            </a:r>
            <a:r>
              <a:rPr lang="cs-CZ" sz="2400" dirty="0" smtClean="0">
                <a:solidFill>
                  <a:schemeClr val="tx1"/>
                </a:solidFill>
              </a:rPr>
              <a:t>redukce vstupních hodnot zpřísňováním aspiračních úrovní a následný výběr vhodné varianty</a:t>
            </a: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1. aspirační úroveň</a:t>
            </a:r>
            <a:r>
              <a:rPr lang="cs-CZ" sz="2400" b="1" dirty="0" smtClean="0">
                <a:solidFill>
                  <a:schemeClr val="accent1"/>
                </a:solidFill>
              </a:rPr>
              <a:t>	</a:t>
            </a:r>
            <a:r>
              <a:rPr lang="cs-CZ" sz="2400" b="1" dirty="0" smtClean="0">
                <a:solidFill>
                  <a:srgbClr val="FFC000"/>
                </a:solidFill>
              </a:rPr>
              <a:t>2. aspirační úroveň	</a:t>
            </a:r>
            <a:r>
              <a:rPr lang="cs-CZ" sz="2400" b="1" dirty="0" smtClean="0">
                <a:solidFill>
                  <a:srgbClr val="00B050"/>
                </a:solidFill>
              </a:rPr>
              <a:t>3. výběr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044908"/>
              </p:ext>
            </p:extLst>
          </p:nvPr>
        </p:nvGraphicFramePr>
        <p:xfrm>
          <a:off x="2256302" y="2266690"/>
          <a:ext cx="9081855" cy="381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71">
                  <a:extLst>
                    <a:ext uri="{9D8B030D-6E8A-4147-A177-3AD203B41FA5}">
                      <a16:colId xmlns:a16="http://schemas.microsoft.com/office/drawing/2014/main" val="1469295156"/>
                    </a:ext>
                  </a:extLst>
                </a:gridCol>
                <a:gridCol w="1816371">
                  <a:extLst>
                    <a:ext uri="{9D8B030D-6E8A-4147-A177-3AD203B41FA5}">
                      <a16:colId xmlns:a16="http://schemas.microsoft.com/office/drawing/2014/main" val="2110827229"/>
                    </a:ext>
                  </a:extLst>
                </a:gridCol>
                <a:gridCol w="1816371">
                  <a:extLst>
                    <a:ext uri="{9D8B030D-6E8A-4147-A177-3AD203B41FA5}">
                      <a16:colId xmlns:a16="http://schemas.microsoft.com/office/drawing/2014/main" val="1697074257"/>
                    </a:ext>
                  </a:extLst>
                </a:gridCol>
                <a:gridCol w="1816371">
                  <a:extLst>
                    <a:ext uri="{9D8B030D-6E8A-4147-A177-3AD203B41FA5}">
                      <a16:colId xmlns:a16="http://schemas.microsoft.com/office/drawing/2014/main" val="2421460155"/>
                    </a:ext>
                  </a:extLst>
                </a:gridCol>
                <a:gridCol w="1816371">
                  <a:extLst>
                    <a:ext uri="{9D8B030D-6E8A-4147-A177-3AD203B41FA5}">
                      <a16:colId xmlns:a16="http://schemas.microsoft.com/office/drawing/2014/main" val="1065498972"/>
                    </a:ext>
                  </a:extLst>
                </a:gridCol>
              </a:tblGrid>
              <a:tr h="1029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vzdálenost z</a:t>
                      </a:r>
                      <a:r>
                        <a:rPr lang="cs-CZ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rozloha objektu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cs-CZ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objednávek (ks)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napojení na infrastrukturu (km)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78002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OOP Kouřim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883193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ÚO </a:t>
                      </a:r>
                      <a:r>
                        <a:rPr lang="cs-CZ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PVJ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427135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OOP Říčany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02892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OOP Sadská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94344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SPŠ Sadská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3222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36667"/>
                  </a:ext>
                </a:extLst>
              </a:tr>
              <a:tr h="31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Váha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0,480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0,327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0,048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0,126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35524"/>
                  </a:ext>
                </a:extLst>
              </a:tr>
              <a:tr h="488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Aspirační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cs-CZ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13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553</TotalTime>
  <Words>540</Words>
  <Application>Microsoft Office PowerPoint</Application>
  <PresentationFormat>Širokoúhlá obrazovka</PresentationFormat>
  <Paragraphs>170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Stébla</vt:lpstr>
      <vt:lpstr>Vysoká škola technická a ekonomická v Českých Budějovicích  Ústav technicko-technologický</vt:lpstr>
      <vt:lpstr>Motivace a důvody k řešení daného problému</vt:lpstr>
      <vt:lpstr>Cíl práce</vt:lpstr>
      <vt:lpstr>Metodika práce</vt:lpstr>
      <vt:lpstr>Analyzovaná společnost</vt:lpstr>
      <vt:lpstr>Prezentace aplikace PowerPoint</vt:lpstr>
      <vt:lpstr>Analýza stávajícího stavu</vt:lpstr>
      <vt:lpstr>Aplikace vybraných metod</vt:lpstr>
      <vt:lpstr>Aplikace vybraných metod</vt:lpstr>
      <vt:lpstr>Aplikace vybraných metod</vt:lpstr>
      <vt:lpstr>Aplikace vybraných metod</vt:lpstr>
      <vt:lpstr>Interpretace výsledků</vt:lpstr>
      <vt:lpstr>Děkuji za pozornost</vt:lpstr>
      <vt:lpstr>Doplňující otázky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 Ústav technicko-technologický</dc:title>
  <dc:creator>Jan Dvořák</dc:creator>
  <cp:lastModifiedBy>Jan Dvořák</cp:lastModifiedBy>
  <cp:revision>19</cp:revision>
  <dcterms:created xsi:type="dcterms:W3CDTF">2021-06-06T20:18:25Z</dcterms:created>
  <dcterms:modified xsi:type="dcterms:W3CDTF">2021-06-08T19:50:23Z</dcterms:modified>
</cp:coreProperties>
</file>