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2BBD8-3A6E-4D7D-94A1-536A30FC5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CF39DB-DDD9-479D-B24A-ECA80745E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14F14A-B5F5-4A8A-A958-5053F100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CC720C-766E-4952-8E94-F074E09E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BE3883-6B79-4341-94B5-67FBA78C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02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D6F375-3210-4657-B541-807A95A1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A7921A-14FC-44B1-9EDA-C43FC7FEC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7B129A-147A-4EEB-A915-4B8406C2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EB9B2A-C454-449D-88AC-104C738C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A7FDFB-4170-4079-930C-062FDDE6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07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321837-4A86-46CC-B781-02C3F2DBA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2B12F3-9EC4-401C-A586-FEE01B2F4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E40FBD-9E89-4C6F-BFCF-AF8546B9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24B7E0-E712-43B5-86D9-6CAFA5E3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6D7E3A-E29F-4D31-B637-25B1FCEF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006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6C41C-6617-42F4-A8FC-3212E7B6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57E77-44DC-4B85-9FCA-F5DFCF361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ECC17E-669E-41E8-A2F7-4426AAA2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6C21AF-E29A-491F-8296-4F484AEA1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2653B6-80D3-4D61-A278-BA81A9C34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18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12EDE-8B9C-4E54-9A8E-FD809ECB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A862AC-2B9D-453F-9DC7-ED804659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B8C89D-A43B-4581-92B9-8E3FB343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C21AEC-6C9D-432A-AF4B-87DFAAF5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1B5622-4FC6-4ACB-8225-571A523E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89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6E620-1137-4321-B671-5A941635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93C61-1544-4799-9736-EE8D01DC5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2345852-4DC9-471D-9ECF-79249282A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E367F12-CA55-42FA-AF39-05168A0B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0D42B7B-3562-4289-8440-AB569436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39DDB1-AF7C-4EA4-8348-DBEF8793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18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CC42C-4FB8-40D0-9B45-1E3E25318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5E2B8D-D689-4774-9C9D-A1BCA2BE8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17D7E35-C051-4A20-8C4E-3CC94C139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B15267-55AF-43BD-9D1E-65C6E8A99E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38CBACB-0B69-4892-ABA9-CC52DD06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938569D-EC60-49F1-826D-FE4EE132F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999E25-2F6C-4A3A-A19C-E46B295A7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90B163-50E1-4B3D-8942-5CB883EE1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2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BBEB7-551C-4370-BC0E-685812DE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D966D4-D734-4ADF-9F9F-8556D8E2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6A86649-7AC4-486A-BF8B-6324BE84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DFC0CB-8836-4C07-A0A6-20CAA687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4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88F7657-A2E5-4081-86DC-633D972B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2AD2B7-9E3A-418B-9A19-D1F2B4CF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A4688B-9DBD-4821-A52E-37E78684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5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668BB5-3D65-43DB-9A0B-00D3BE83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6315DD-6113-45C4-A3D9-00BFEF10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93C594-7C13-47A8-9807-EFBE2E769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9085CE-3080-4BCA-BE85-5D6E1C3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69D20E-516F-41A3-8CB2-CC81C05E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CC621AF-3801-4CAA-9394-185025A4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86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ADB17-F720-480B-9F38-20BD9D67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7A79F2E-E2B4-4075-9875-0DE03D227F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78CC88-0719-4869-8EF0-A22070FCF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2A25FF-5045-4E6E-AF13-A5A00C88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143A96-1F40-4A01-ABD8-E7D7979A5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B5789F-1B0B-47CA-B144-869824D4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70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ABADFF-24FB-44EB-A87C-3D198A54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67B506-9862-406B-BC63-F5207DCE7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F1884D-F93D-46FE-911A-6BD4CF808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D1B4-24EA-4DD8-BC92-B79D7B0A7A51}" type="datetimeFigureOut">
              <a:rPr lang="cs-CZ" smtClean="0"/>
              <a:t>14.06.2021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8FE353-2CD2-471A-BC91-DB8A21257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88E94F-01F8-4007-9819-965101956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832ED-DA32-4B92-9997-25FA97C483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42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23F5B-7D2A-4E81-AF2F-8967AC68C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051" y="955151"/>
            <a:ext cx="7042825" cy="1290097"/>
          </a:xfrm>
        </p:spPr>
        <p:txBody>
          <a:bodyPr>
            <a:noAutofit/>
          </a:bodyPr>
          <a:lstStyle/>
          <a:p>
            <a:pPr algn="l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FC9418-FF37-4B9D-9624-ABFCE1F0C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536" y="2707093"/>
            <a:ext cx="9798996" cy="2615118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Analýza, kapacitní posouzení a návrh opatření zvyšující bezpečnost dopravy na průsečné křižovatce silnic I/3 a III/1572 ve městě Kaplici </a:t>
            </a:r>
          </a:p>
          <a:p>
            <a:endParaRPr lang="cs-CZ" dirty="0"/>
          </a:p>
        </p:txBody>
      </p:sp>
      <p:pic>
        <p:nvPicPr>
          <p:cNvPr id="4" name="Picture 5" descr="C:\Documents and Settings\Petr Karlíček\Dokumenty\Marketing\Prezentace\logo kopie.jpg">
            <a:extLst>
              <a:ext uri="{FF2B5EF4-FFF2-40B4-BE49-F238E27FC236}">
                <a16:creationId xmlns:a16="http://schemas.microsoft.com/office/drawing/2014/main" id="{80B8EB34-C7A7-4D87-874F-083DD4F38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430" y="640844"/>
            <a:ext cx="1320570" cy="133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1FBF60-012F-4607-99FB-81E3969849E8}"/>
              </a:ext>
            </a:extLst>
          </p:cNvPr>
          <p:cNvSpPr txBox="1"/>
          <p:nvPr/>
        </p:nvSpPr>
        <p:spPr>
          <a:xfrm>
            <a:off x="3046379" y="4565707"/>
            <a:ext cx="609924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Bc. Aleš Císař</a:t>
            </a:r>
          </a:p>
          <a:p>
            <a:pPr algn="ctr"/>
            <a:endParaRPr lang="cs-CZ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Vedoucí práce: Ing. Bc. Jiří Hanzl, Ph.D.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Oponent práce: Ing. Vladislav </a:t>
            </a:r>
            <a:r>
              <a:rPr lang="cs-CZ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Zitrický</a:t>
            </a:r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PhD.</a:t>
            </a:r>
          </a:p>
          <a:p>
            <a:pPr algn="ctr"/>
            <a:endParaRPr lang="cs-CZ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České Budějovice, červen 2021</a:t>
            </a:r>
          </a:p>
        </p:txBody>
      </p:sp>
    </p:spTree>
    <p:extLst>
      <p:ext uri="{BB962C8B-B14F-4D97-AF65-F5344CB8AC3E}">
        <p14:creationId xmlns:p14="http://schemas.microsoft.com/office/powerpoint/2010/main" val="250765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FEC68D-C259-48D5-892F-093E69C26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129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Navržená opatření v oblasti průsečné křižovatky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878FF8B1-CB3E-4473-B8C9-7E89BF0DF66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25624"/>
            <a:ext cx="8839200" cy="462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7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EB4C44-F8BC-4AF1-BBB9-5CCFCFB8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Navržená opatření ze směru Dolní Dvořiště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79ED1FE5-0F82-45FE-8BB0-E394F76D275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1399308"/>
            <a:ext cx="4175414" cy="5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3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D29EA-0F3B-4DA1-B810-6F7B1E27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Cenové zhodnocení návrhů opatření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4C1539E1-BBA8-48C3-8BE9-87C8A13335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619760"/>
              </p:ext>
            </p:extLst>
          </p:nvPr>
        </p:nvGraphicFramePr>
        <p:xfrm>
          <a:off x="1171575" y="1404912"/>
          <a:ext cx="9848849" cy="4794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71716">
                  <a:extLst>
                    <a:ext uri="{9D8B030D-6E8A-4147-A177-3AD203B41FA5}">
                      <a16:colId xmlns:a16="http://schemas.microsoft.com/office/drawing/2014/main" val="181258826"/>
                    </a:ext>
                  </a:extLst>
                </a:gridCol>
                <a:gridCol w="1221227">
                  <a:extLst>
                    <a:ext uri="{9D8B030D-6E8A-4147-A177-3AD203B41FA5}">
                      <a16:colId xmlns:a16="http://schemas.microsoft.com/office/drawing/2014/main" val="3195989749"/>
                    </a:ext>
                  </a:extLst>
                </a:gridCol>
                <a:gridCol w="1774416">
                  <a:extLst>
                    <a:ext uri="{9D8B030D-6E8A-4147-A177-3AD203B41FA5}">
                      <a16:colId xmlns:a16="http://schemas.microsoft.com/office/drawing/2014/main" val="920295260"/>
                    </a:ext>
                  </a:extLst>
                </a:gridCol>
                <a:gridCol w="1481490">
                  <a:extLst>
                    <a:ext uri="{9D8B030D-6E8A-4147-A177-3AD203B41FA5}">
                      <a16:colId xmlns:a16="http://schemas.microsoft.com/office/drawing/2014/main" val="2749606822"/>
                    </a:ext>
                  </a:extLst>
                </a:gridCol>
              </a:tblGrid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Návrh opatření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Množství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Cena bez DPH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Cena s DPH 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0198377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6 včetně montáže a příslušenství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3 500,-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4 235,-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710840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4 + E 3b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4 250,-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5 143,-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8252820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 6b (plast)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7 000,-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8 470,-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7979510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Protismykový pás (</a:t>
                      </a:r>
                      <a:r>
                        <a:rPr lang="cs-CZ" sz="18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Rocbinda</a:t>
                      </a: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738,5 m</a:t>
                      </a:r>
                      <a:r>
                        <a:rPr lang="cs-CZ" sz="1800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615 417,-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744 655,-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3040803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4a + sloupek, výkop, betonáž, objímky, montáž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7 500,-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9 075,-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2526882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 4b + objímky, montáž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3 252,-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3 935,-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8436474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Optická psychologická brzda (akustický efekt)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60 000,-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72 600,-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2070896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Baliseta (Z 11h) s montáží a kotvící patky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16 200,-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19 602,-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5656904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Střední dělicí ostrůvek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6 610,-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8 000,-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335141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výkop a betonáž sloupků</a:t>
                      </a:r>
                      <a:endParaRPr lang="cs-CZ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3 000,-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3 630,-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554518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doprava 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2 000,-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2 420,-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0831286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BBAB3382-AEFA-41DE-9877-919363EDC7DC}"/>
              </a:ext>
            </a:extLst>
          </p:cNvPr>
          <p:cNvSpPr txBox="1">
            <a:spLocks/>
          </p:cNvSpPr>
          <p:nvPr/>
        </p:nvSpPr>
        <p:spPr>
          <a:xfrm>
            <a:off x="838200" y="5714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29C7165-DDC2-436C-8465-21C562FB1F6D}"/>
              </a:ext>
            </a:extLst>
          </p:cNvPr>
          <p:cNvSpPr txBox="1">
            <a:spLocks/>
          </p:cNvSpPr>
          <p:nvPr/>
        </p:nvSpPr>
        <p:spPr>
          <a:xfrm>
            <a:off x="1158587" y="5830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Celkem: </a:t>
            </a:r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881 765 Kč včetně DPH.</a:t>
            </a:r>
            <a:r>
              <a:rPr lang="cs-CZ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496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52A62-C5DD-481F-948E-BC9B09F13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BC7731-20A1-4FD8-8702-FC530A30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zjištěn a porovnán roční průměr intenzit dopravy RPDI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průsečná křižovatka v dané lokalitě kapacitně vyhovuje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 základě dopravní nehodovosti stanoveny návrhy opatření za účelem zvýšení bezpečnosti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stanovení investičního posouzení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62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665628-B48D-4DBC-B077-95627C924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5" y="279544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8146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F9BD32-C331-4822-BCB0-2286E1F18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Odpovědi na otázky vedoucího a oponenta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D8B31C-6E05-46E0-AB3C-0DD8A4193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závěru práce uvádíte investiční posouzení (ocenění) Vámi navržených opatření - jakým způsobem (v případě jejich realizace) budou tyto náklady hrazeny konečnému dodavateli stavby, když část Vámi navržených úprav se nachází na silnici I. třídy a část na silnici III. třídy v odlišném vlastnictví (ŘSD ČR x SÚS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JčK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29054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C553F-A9E7-4AFC-A353-D734DDE53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Bola kapacita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križovatky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dostatočná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aj v roku v 2016,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keď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merania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intenzity dopravy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boli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uskutočnené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počas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prieskumu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vykonaného „Ředitelstvím silnic a dálnic ČR“? 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Neuvažovali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vybudovaním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okružnej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križovatky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keď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úvodnej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časti píšete, že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vznikajú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kongescie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počas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dopravných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špičiek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Aký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priemerný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pobyt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križovatke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vodiča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potrebuje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odbočiť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vľavo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vedľajšej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cesty III/1572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hlavnú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cestu I/3?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52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6B212-DADE-4813-B593-3F7E49D6A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C982D7-7AE8-4B1C-AD32-37F0774F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získání více informací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zjištění, zda průsečná křižovatka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vyhovuje z hlediska bezpečnosti silničního provozu a kapacity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zvýšení bezpečnosti silniční dopravy v dané lokalitě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06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91DB8F-08B0-41BA-B0FC-B56CCA3B3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E86712-1982-4C0B-AE23-D72D29E5D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zjištění intenzity a směrovosti dopravního proudu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posouzení kapacity průsečné křižovatky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navržení příslušných opatření za účelem zvýšení bezpečnosti a plynulosti provozu v dané lokalitě</a:t>
            </a: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investiční posouzení</a:t>
            </a:r>
          </a:p>
        </p:txBody>
      </p:sp>
    </p:spTree>
    <p:extLst>
      <p:ext uri="{BB962C8B-B14F-4D97-AF65-F5344CB8AC3E}">
        <p14:creationId xmlns:p14="http://schemas.microsoft.com/office/powerpoint/2010/main" val="347750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E85BFF-BD49-43C5-A5D6-D3B9BFC7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Rozdělení diplomové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7E4427-5FAC-4F28-8C9A-496D11C29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497"/>
            <a:ext cx="10076234" cy="1831975"/>
          </a:xfrm>
        </p:spPr>
        <p:txBody>
          <a:bodyPr>
            <a:normAutofit/>
          </a:bodyPr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Teoreticko-metodologická část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průsečná křižovatka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bezpečnost dopravy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4D9FFDCD-E5F3-43C6-BF31-B8E6AC445648}"/>
              </a:ext>
            </a:extLst>
          </p:cNvPr>
          <p:cNvSpPr txBox="1">
            <a:spLocks/>
          </p:cNvSpPr>
          <p:nvPr/>
        </p:nvSpPr>
        <p:spPr>
          <a:xfrm>
            <a:off x="838200" y="3279472"/>
            <a:ext cx="10076234" cy="3364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stanovení intenzity dopravy a prognóza intenzit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zjištění kapacity průsečné křižovatky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návrh opatření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investiční posouzení</a:t>
            </a:r>
          </a:p>
        </p:txBody>
      </p:sp>
    </p:spTree>
    <p:extLst>
      <p:ext uri="{BB962C8B-B14F-4D97-AF65-F5344CB8AC3E}">
        <p14:creationId xmlns:p14="http://schemas.microsoft.com/office/powerpoint/2010/main" val="702408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8F61B-131A-4FEC-B497-4D674E33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F990F6-31B7-453E-8624-96107EFD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dopravní průzkum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metody kapacitního a investičního posouzení návrhů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116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19044-504E-4110-9EA5-12074360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Zátěžový diagram intenzit dopravy křižovatky silnic I/3 a III/1572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A9578628-CE7D-4D14-B580-32017BB7645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78" y="1690688"/>
            <a:ext cx="6718852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48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96211-D61B-46EC-89AE-B69D9431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9" y="345670"/>
            <a:ext cx="1138136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Porovnání ročních průměrů denních intenzit dopravy RPDI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AF355F2D-FF6D-418C-AF4F-496C99E26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6005899"/>
              </p:ext>
            </p:extLst>
          </p:nvPr>
        </p:nvGraphicFramePr>
        <p:xfrm>
          <a:off x="1212575" y="1987827"/>
          <a:ext cx="9998764" cy="3816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8847">
                  <a:extLst>
                    <a:ext uri="{9D8B030D-6E8A-4147-A177-3AD203B41FA5}">
                      <a16:colId xmlns:a16="http://schemas.microsoft.com/office/drawing/2014/main" val="3914161059"/>
                    </a:ext>
                  </a:extLst>
                </a:gridCol>
                <a:gridCol w="4999917">
                  <a:extLst>
                    <a:ext uri="{9D8B030D-6E8A-4147-A177-3AD203B41FA5}">
                      <a16:colId xmlns:a16="http://schemas.microsoft.com/office/drawing/2014/main" val="3704681323"/>
                    </a:ext>
                  </a:extLst>
                </a:gridCol>
              </a:tblGrid>
              <a:tr h="1434559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 průměr denních intenzit dopravy RPDI (hlavní tah silnice I/3) stanovené dopravním průzkumem 2. 12. 2020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9067 voz/den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5710169"/>
                  </a:ext>
                </a:extLst>
              </a:tr>
              <a:tr h="1434559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roční průměr denních intenzit dopravy RPDI (hlavní tah silnice I/3) stanovené sčítáním dopravy ŘSD 2016</a:t>
                      </a:r>
                      <a:endParaRPr lang="cs-CZ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11 963 voz/den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2127314"/>
                  </a:ext>
                </a:extLst>
              </a:tr>
              <a:tr h="947507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prognózovaná výhledová hodnota RPDI (hlavní tah silnice I/3) pro rok 2020 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13 451 voz/den</a:t>
                      </a:r>
                      <a:endParaRPr lang="cs-CZ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2184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923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537BE-495C-48F7-A126-E071B85CD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Posouzení úrovně kvality dopravy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93336A2B-E310-44A8-9DB4-1E0B4B82F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849636"/>
              </p:ext>
            </p:extLst>
          </p:nvPr>
        </p:nvGraphicFramePr>
        <p:xfrm>
          <a:off x="1295400" y="2343150"/>
          <a:ext cx="9886950" cy="2895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0594">
                  <a:extLst>
                    <a:ext uri="{9D8B030D-6E8A-4147-A177-3AD203B41FA5}">
                      <a16:colId xmlns:a16="http://schemas.microsoft.com/office/drawing/2014/main" val="3198386191"/>
                    </a:ext>
                  </a:extLst>
                </a:gridCol>
                <a:gridCol w="3296356">
                  <a:extLst>
                    <a:ext uri="{9D8B030D-6E8A-4147-A177-3AD203B41FA5}">
                      <a16:colId xmlns:a16="http://schemas.microsoft.com/office/drawing/2014/main" val="21989429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6350" indent="-6350" algn="just">
                        <a:lnSpc>
                          <a:spcPct val="110000"/>
                        </a:lnSpc>
                        <a:spcAft>
                          <a:spcPts val="25"/>
                        </a:spcAft>
                        <a:tabLst>
                          <a:tab pos="1562100" algn="l"/>
                        </a:tabLst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úroveň kvality dopravy křižovatky na hlavní komunikaci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829667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6350" indent="-6350" algn="l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úroveň kvality dopravy křižovatky na vedlejší komunikaci</a:t>
                      </a:r>
                      <a:endParaRPr lang="cs-CZ" sz="2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350" indent="-6350" algn="ctr">
                        <a:lnSpc>
                          <a:spcPct val="110000"/>
                        </a:lnSpc>
                        <a:spcAft>
                          <a:spcPts val="25"/>
                        </a:spcAft>
                      </a:pPr>
                      <a:r>
                        <a:rPr lang="cs-CZ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3003812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48083EB6-985D-4DC4-B756-24FB3323DC13}"/>
              </a:ext>
            </a:extLst>
          </p:cNvPr>
          <p:cNvSpPr txBox="1">
            <a:spLocks/>
          </p:cNvSpPr>
          <p:nvPr/>
        </p:nvSpPr>
        <p:spPr>
          <a:xfrm>
            <a:off x="285750" y="5380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průsečná křižovatka v dané lokalitě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kapacitně vyhovuje</a:t>
            </a:r>
          </a:p>
        </p:txBody>
      </p:sp>
    </p:spTree>
    <p:extLst>
      <p:ext uri="{BB962C8B-B14F-4D97-AF65-F5344CB8AC3E}">
        <p14:creationId xmlns:p14="http://schemas.microsoft.com/office/powerpoint/2010/main" val="412584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83B27-1A71-4E2E-951D-2485311A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99" y="1939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Navržená opatření ze směru České Budějovice</a:t>
            </a:r>
          </a:p>
        </p:txBody>
      </p:sp>
      <p:pic>
        <p:nvPicPr>
          <p:cNvPr id="4" name="Zástupný obsah 3" descr="Obsah obrázku mapa&#10;&#10;Popis byl vytvořen automaticky">
            <a:extLst>
              <a:ext uri="{FF2B5EF4-FFF2-40B4-BE49-F238E27FC236}">
                <a16:creationId xmlns:a16="http://schemas.microsoft.com/office/drawing/2014/main" id="{EF3BAA36-8DB6-45E2-BDC9-2CF5FAF9A1F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485900"/>
            <a:ext cx="4006332" cy="51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828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628</Words>
  <Application>Microsoft Office PowerPoint</Application>
  <PresentationFormat>Širokoúhlá obrazovka</PresentationFormat>
  <Paragraphs>114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Motiv Office</vt:lpstr>
      <vt:lpstr>VYSOKÁ ŠKOLA TECHNICKÁ A EKONOMICKÁ V ČESKÝCH BUDĚJOVICÍCH Ústav technicko-technologický </vt:lpstr>
      <vt:lpstr>Motivace a důvody k řešení daného problému</vt:lpstr>
      <vt:lpstr>Cíl práce</vt:lpstr>
      <vt:lpstr>Rozdělení diplomové práce</vt:lpstr>
      <vt:lpstr>Použité metody</vt:lpstr>
      <vt:lpstr>Zátěžový diagram intenzit dopravy křižovatky silnic I/3 a III/1572</vt:lpstr>
      <vt:lpstr>Porovnání ročních průměrů denních intenzit dopravy RPDI</vt:lpstr>
      <vt:lpstr>Posouzení úrovně kvality dopravy</vt:lpstr>
      <vt:lpstr>Navržená opatření ze směru České Budějovice</vt:lpstr>
      <vt:lpstr>Navržená opatření v oblasti průsečné křižovatky</vt:lpstr>
      <vt:lpstr>Navržená opatření ze směru Dolní Dvořiště</vt:lpstr>
      <vt:lpstr>Cenové zhodnocení návrhů opatření</vt:lpstr>
      <vt:lpstr>Shrnutí</vt:lpstr>
      <vt:lpstr>Prezentace aplikace PowerPoint</vt:lpstr>
      <vt:lpstr>Odpovědi na otázky vedoucího a oponenta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Aleš Císař</dc:creator>
  <cp:lastModifiedBy>Aleš Císař</cp:lastModifiedBy>
  <cp:revision>36</cp:revision>
  <dcterms:created xsi:type="dcterms:W3CDTF">2021-06-08T16:58:56Z</dcterms:created>
  <dcterms:modified xsi:type="dcterms:W3CDTF">2021-06-14T09:43:43Z</dcterms:modified>
</cp:coreProperties>
</file>