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9" r:id="rId4"/>
    <p:sldId id="260" r:id="rId5"/>
    <p:sldId id="263" r:id="rId6"/>
    <p:sldId id="272" r:id="rId7"/>
    <p:sldId id="271" r:id="rId8"/>
    <p:sldId id="274" r:id="rId9"/>
    <p:sldId id="273" r:id="rId10"/>
    <p:sldId id="267" r:id="rId11"/>
    <p:sldId id="269" r:id="rId1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rbora Valentová" initials="BV" lastIdx="0" clrIdx="0">
    <p:extLst>
      <p:ext uri="{19B8F6BF-5375-455C-9EA6-DF929625EA0E}">
        <p15:presenceInfo xmlns:p15="http://schemas.microsoft.com/office/powerpoint/2012/main" userId="Barbora Valentová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větlý styl 1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Světlý styl 3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9" d="100"/>
          <a:sy n="89" d="100"/>
        </p:scale>
        <p:origin x="46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egfdgdf\Documents\DP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egfdgdf\Documents\DP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egfdgdf\Documents\DP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cap="none" spc="0" baseline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cs-CZ" sz="1400" dirty="0">
                <a:latin typeface="+mj-lt"/>
                <a:cs typeface="Times New Roman" panose="02020603050405020304" pitchFamily="18" charset="0"/>
              </a:rPr>
              <a:t>Porovnání </a:t>
            </a:r>
            <a:r>
              <a:rPr lang="cs-CZ" sz="1400" b="0" dirty="0">
                <a:latin typeface="+mj-lt"/>
                <a:cs typeface="Times New Roman" panose="02020603050405020304" pitchFamily="18" charset="0"/>
              </a:rPr>
              <a:t>parity</a:t>
            </a:r>
            <a:r>
              <a:rPr lang="cs-CZ" sz="1400" dirty="0">
                <a:latin typeface="+mj-lt"/>
                <a:cs typeface="Times New Roman" panose="02020603050405020304" pitchFamily="18" charset="0"/>
              </a:rPr>
              <a:t> kupní síly</a:t>
            </a:r>
          </a:p>
        </c:rich>
      </c:tx>
      <c:layout>
        <c:manualLayout>
          <c:xMode val="edge"/>
          <c:yMode val="edge"/>
          <c:x val="0.3081897826556142"/>
          <c:y val="5.544114990947890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cap="none" spc="0" baseline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11932078880264746"/>
          <c:y val="0.19005270560661935"/>
          <c:w val="0.87136613616198111"/>
          <c:h val="0.529753210903490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List1!$B$148:$B$150</c:f>
              <c:strCache>
                <c:ptCount val="3"/>
                <c:pt idx="0">
                  <c:v>HDP</c:v>
                </c:pt>
                <c:pt idx="1">
                  <c:v>na 1 obyvatele ve standardech</c:v>
                </c:pt>
                <c:pt idx="2">
                  <c:v>kupní síly (PPS)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List1!$A$151:$A$167</c:f>
              <c:strCache>
                <c:ptCount val="17"/>
                <c:pt idx="0">
                  <c:v>Lucembursko</c:v>
                </c:pt>
                <c:pt idx="1">
                  <c:v> Irsko</c:v>
                </c:pt>
                <c:pt idx="2">
                  <c:v>Švýcarsko</c:v>
                </c:pt>
                <c:pt idx="3">
                  <c:v>Norsko</c:v>
                </c:pt>
                <c:pt idx="4">
                  <c:v>Nizozemsko</c:v>
                </c:pt>
                <c:pt idx="5">
                  <c:v>Dánsko</c:v>
                </c:pt>
                <c:pt idx="6">
                  <c:v>Rakousko</c:v>
                </c:pt>
                <c:pt idx="7">
                  <c:v>Island</c:v>
                </c:pt>
                <c:pt idx="8">
                  <c:v>Německo</c:v>
                </c:pt>
                <c:pt idx="9">
                  <c:v>Švédsko</c:v>
                </c:pt>
                <c:pt idx="10">
                  <c:v>Belgie</c:v>
                </c:pt>
                <c:pt idx="11">
                  <c:v>Finsko</c:v>
                </c:pt>
                <c:pt idx="12">
                  <c:v>Spojené království</c:v>
                </c:pt>
                <c:pt idx="13">
                  <c:v>Francie</c:v>
                </c:pt>
                <c:pt idx="14">
                  <c:v>Malta</c:v>
                </c:pt>
                <c:pt idx="15">
                  <c:v>Itálie</c:v>
                </c:pt>
                <c:pt idx="16">
                  <c:v>Česko</c:v>
                </c:pt>
              </c:strCache>
            </c:strRef>
          </c:cat>
          <c:val>
            <c:numRef>
              <c:f>List1!$B$151:$B$167</c:f>
              <c:numCache>
                <c:formatCode>#,##0</c:formatCode>
                <c:ptCount val="17"/>
                <c:pt idx="0">
                  <c:v>80900</c:v>
                </c:pt>
                <c:pt idx="1">
                  <c:v>58790</c:v>
                </c:pt>
                <c:pt idx="2">
                  <c:v>48800</c:v>
                </c:pt>
                <c:pt idx="3">
                  <c:v>45400</c:v>
                </c:pt>
                <c:pt idx="4">
                  <c:v>40010</c:v>
                </c:pt>
                <c:pt idx="5">
                  <c:v>39710</c:v>
                </c:pt>
                <c:pt idx="6">
                  <c:v>39400</c:v>
                </c:pt>
                <c:pt idx="7">
                  <c:v>38900</c:v>
                </c:pt>
                <c:pt idx="8">
                  <c:v>37860</c:v>
                </c:pt>
                <c:pt idx="9">
                  <c:v>36940</c:v>
                </c:pt>
                <c:pt idx="10">
                  <c:v>36320</c:v>
                </c:pt>
                <c:pt idx="11">
                  <c:v>34470</c:v>
                </c:pt>
                <c:pt idx="12">
                  <c:v>32630</c:v>
                </c:pt>
                <c:pt idx="13">
                  <c:v>32010</c:v>
                </c:pt>
                <c:pt idx="14">
                  <c:v>30200</c:v>
                </c:pt>
                <c:pt idx="15">
                  <c:v>29860</c:v>
                </c:pt>
                <c:pt idx="16">
                  <c:v>28320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603653760"/>
        <c:axId val="603650496"/>
      </c:barChart>
      <c:catAx>
        <c:axId val="603653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baseline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pPr>
            <a:endParaRPr lang="cs-CZ"/>
          </a:p>
        </c:txPr>
        <c:crossAx val="603650496"/>
        <c:crosses val="autoZero"/>
        <c:auto val="1"/>
        <c:lblAlgn val="ctr"/>
        <c:lblOffset val="100"/>
        <c:noMultiLvlLbl val="0"/>
      </c:catAx>
      <c:valAx>
        <c:axId val="603650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baseline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pPr>
            <a:endParaRPr lang="cs-CZ"/>
          </a:p>
        </c:txPr>
        <c:crossAx val="603653760"/>
        <c:crosses val="autoZero"/>
        <c:crossBetween val="between"/>
        <c:majorUnit val="15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0" cap="none" spc="0">
          <a:ln w="0"/>
          <a:solidFill>
            <a:schemeClr val="tx1"/>
          </a:solidFill>
          <a:effectLst>
            <a:outerShdw blurRad="38100" dist="19050" dir="2700000" algn="tl" rotWithShape="0">
              <a:schemeClr val="dk1">
                <a:alpha val="40000"/>
              </a:schemeClr>
            </a:outerShdw>
          </a:effectLst>
        </a:defRPr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800" b="1" dirty="0"/>
              <a:t>Časová</a:t>
            </a:r>
            <a:r>
              <a:rPr lang="cs-CZ" sz="1800" b="1" baseline="0" dirty="0"/>
              <a:t> osa </a:t>
            </a:r>
            <a:r>
              <a:rPr lang="cs-CZ" sz="1800" b="1" baseline="0" dirty="0" smtClean="0"/>
              <a:t>expanze (9 měsíců)</a:t>
            </a:r>
            <a:endParaRPr lang="cs-CZ" sz="1800" b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stacked"/>
        <c:varyColors val="0"/>
        <c:ser>
          <c:idx val="0"/>
          <c:order val="0"/>
          <c:tx>
            <c:strRef>
              <c:f>List1!$A$206</c:f>
              <c:strCache>
                <c:ptCount val="1"/>
                <c:pt idx="0">
                  <c:v>Zajištění kapacit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List1!$B$205</c:f>
              <c:strCache>
                <c:ptCount val="1"/>
                <c:pt idx="0">
                  <c:v>Měsíce</c:v>
                </c:pt>
              </c:strCache>
            </c:strRef>
          </c:cat>
          <c:val>
            <c:numRef>
              <c:f>List1!$B$206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</c:ser>
        <c:ser>
          <c:idx val="1"/>
          <c:order val="1"/>
          <c:tx>
            <c:strRef>
              <c:f>List1!$A$207</c:f>
              <c:strCache>
                <c:ptCount val="1"/>
                <c:pt idx="0">
                  <c:v>Firemní identita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List1!$B$205</c:f>
              <c:strCache>
                <c:ptCount val="1"/>
                <c:pt idx="0">
                  <c:v>Měsíce</c:v>
                </c:pt>
              </c:strCache>
            </c:strRef>
          </c:cat>
          <c:val>
            <c:numRef>
              <c:f>List1!$B$207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2"/>
          <c:order val="2"/>
          <c:tx>
            <c:strRef>
              <c:f>List1!$A$208</c:f>
              <c:strCache>
                <c:ptCount val="1"/>
                <c:pt idx="0">
                  <c:v>E-shop a marketing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List1!$B$205</c:f>
              <c:strCache>
                <c:ptCount val="1"/>
                <c:pt idx="0">
                  <c:v>Měsíce</c:v>
                </c:pt>
              </c:strCache>
            </c:strRef>
          </c:cat>
          <c:val>
            <c:numRef>
              <c:f>List1!$B$208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</c:ser>
        <c:ser>
          <c:idx val="3"/>
          <c:order val="3"/>
          <c:tx>
            <c:strRef>
              <c:f>List1!$A$209</c:f>
              <c:strCache>
                <c:ptCount val="1"/>
                <c:pt idx="0">
                  <c:v>Zajištění dopravy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List1!$B$205</c:f>
              <c:strCache>
                <c:ptCount val="1"/>
                <c:pt idx="0">
                  <c:v>Měsíce</c:v>
                </c:pt>
              </c:strCache>
            </c:strRef>
          </c:cat>
          <c:val>
            <c:numRef>
              <c:f>List1!$B$209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4"/>
          <c:order val="4"/>
          <c:tx>
            <c:strRef>
              <c:f>List1!$A$210</c:f>
              <c:strCache>
                <c:ptCount val="1"/>
                <c:pt idx="0">
                  <c:v>Kontrola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cat>
            <c:strRef>
              <c:f>List1!$B$205</c:f>
              <c:strCache>
                <c:ptCount val="1"/>
                <c:pt idx="0">
                  <c:v>Měsíce</c:v>
                </c:pt>
              </c:strCache>
            </c:strRef>
          </c:cat>
          <c:val>
            <c:numRef>
              <c:f>List1!$B$210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5"/>
          <c:order val="5"/>
          <c:tx>
            <c:strRef>
              <c:f>List1!$A$211</c:f>
              <c:strCache>
                <c:ptCount val="1"/>
                <c:pt idx="0">
                  <c:v>Uvedení na trh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cat>
            <c:strRef>
              <c:f>List1!$B$205</c:f>
              <c:strCache>
                <c:ptCount val="1"/>
                <c:pt idx="0">
                  <c:v>Měsíce</c:v>
                </c:pt>
              </c:strCache>
            </c:strRef>
          </c:cat>
          <c:val>
            <c:numRef>
              <c:f>List1!$B$211</c:f>
              <c:numCache>
                <c:formatCode>General</c:formatCode>
                <c:ptCount val="1"/>
                <c:pt idx="0">
                  <c:v>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03651584"/>
        <c:axId val="603652128"/>
        <c:axId val="0"/>
      </c:bar3DChart>
      <c:catAx>
        <c:axId val="6036515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03652128"/>
        <c:crosses val="autoZero"/>
        <c:auto val="1"/>
        <c:lblAlgn val="ctr"/>
        <c:lblOffset val="100"/>
        <c:noMultiLvlLbl val="0"/>
      </c:catAx>
      <c:valAx>
        <c:axId val="603652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03651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7575721455059547E-2"/>
          <c:y val="0.8227095959042714"/>
          <c:w val="0.9724242785449404"/>
          <c:h val="0.156158388065347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b="1" dirty="0"/>
              <a:t>Předpokládaná finanční náročnost expanze</a:t>
            </a:r>
          </a:p>
        </c:rich>
      </c:tx>
      <c:layout>
        <c:manualLayout>
          <c:xMode val="edge"/>
          <c:yMode val="edge"/>
          <c:x val="0.30040029826386455"/>
          <c:y val="2.661786724338712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1.0708661417322834E-2"/>
                  <c:y val="1.7447065056543107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6470552230388111E-2"/>
                  <c:y val="2.258313998453209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5.3676478946517024E-2"/>
                  <c:y val="-8.066024809543818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3.7359472209227591E-2"/>
                  <c:y val="1.33456345799002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List1!$A$230:$A$235</c:f>
              <c:strCache>
                <c:ptCount val="6"/>
                <c:pt idx="0">
                  <c:v>Zajištění kapacit</c:v>
                </c:pt>
                <c:pt idx="1">
                  <c:v>Firemní identita</c:v>
                </c:pt>
                <c:pt idx="2">
                  <c:v>E-shop a marketing</c:v>
                </c:pt>
                <c:pt idx="3">
                  <c:v>Zajištění dopravy</c:v>
                </c:pt>
                <c:pt idx="4">
                  <c:v>Kontrola</c:v>
                </c:pt>
                <c:pt idx="5">
                  <c:v>Uvedení na trh</c:v>
                </c:pt>
              </c:strCache>
            </c:strRef>
          </c:cat>
          <c:val>
            <c:numRef>
              <c:f>List1!$B$230:$B$235</c:f>
              <c:numCache>
                <c:formatCode>_-* #\ ##0\ [$Kč-405]_-;\-* #\ ##0\ [$Kč-405]_-;_-* "-"??\ [$Kč-405]_-;_-@_-</c:formatCode>
                <c:ptCount val="6"/>
                <c:pt idx="0">
                  <c:v>10000</c:v>
                </c:pt>
                <c:pt idx="1">
                  <c:v>15000</c:v>
                </c:pt>
                <c:pt idx="2">
                  <c:v>35000</c:v>
                </c:pt>
                <c:pt idx="3">
                  <c:v>3000</c:v>
                </c:pt>
                <c:pt idx="4">
                  <c:v>3000</c:v>
                </c:pt>
                <c:pt idx="5">
                  <c:v>10000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9D72F7-4ADD-4249-AB38-CC4122C034D8}" type="doc">
      <dgm:prSet loTypeId="urn:microsoft.com/office/officeart/2005/8/layout/chevron1" loCatId="process" qsTypeId="urn:microsoft.com/office/officeart/2005/8/quickstyle/simple1" qsCatId="simple" csTypeId="urn:microsoft.com/office/officeart/2005/8/colors/colorful5" csCatId="colorful" phldr="1"/>
      <dgm:spPr/>
    </dgm:pt>
    <dgm:pt modelId="{512A5EC5-A3F4-4CAF-8863-78F20FD3C2A9}">
      <dgm:prSet phldrT="[Text]"/>
      <dgm:spPr/>
      <dgm:t>
        <a:bodyPr/>
        <a:lstStyle/>
        <a:p>
          <a:r>
            <a:rPr lang="cs-CZ" dirty="0"/>
            <a:t>Zajištění kapacit</a:t>
          </a:r>
        </a:p>
      </dgm:t>
    </dgm:pt>
    <dgm:pt modelId="{57CF7C6A-F933-47D1-B45A-55003CE96A9A}" type="parTrans" cxnId="{4FA08152-4486-44C3-A6CD-839C2166FC94}">
      <dgm:prSet/>
      <dgm:spPr/>
      <dgm:t>
        <a:bodyPr/>
        <a:lstStyle/>
        <a:p>
          <a:endParaRPr lang="cs-CZ"/>
        </a:p>
      </dgm:t>
    </dgm:pt>
    <dgm:pt modelId="{62C587AC-EB08-481C-B944-FB14CC07E533}" type="sibTrans" cxnId="{4FA08152-4486-44C3-A6CD-839C2166FC94}">
      <dgm:prSet/>
      <dgm:spPr/>
      <dgm:t>
        <a:bodyPr/>
        <a:lstStyle/>
        <a:p>
          <a:endParaRPr lang="cs-CZ"/>
        </a:p>
      </dgm:t>
    </dgm:pt>
    <dgm:pt modelId="{A581E220-36CA-43E5-B07D-21C5402DA7F3}">
      <dgm:prSet phldrT="[Text]"/>
      <dgm:spPr/>
      <dgm:t>
        <a:bodyPr/>
        <a:lstStyle/>
        <a:p>
          <a:r>
            <a:rPr lang="cs-CZ"/>
            <a:t>Firemní identita</a:t>
          </a:r>
        </a:p>
      </dgm:t>
    </dgm:pt>
    <dgm:pt modelId="{6CFB6393-2C71-44DA-9980-3A52E96697D8}" type="parTrans" cxnId="{30529BE9-9685-4D74-A7C2-0EBD5207FB96}">
      <dgm:prSet/>
      <dgm:spPr/>
      <dgm:t>
        <a:bodyPr/>
        <a:lstStyle/>
        <a:p>
          <a:endParaRPr lang="cs-CZ"/>
        </a:p>
      </dgm:t>
    </dgm:pt>
    <dgm:pt modelId="{3918D246-71E9-487F-B350-AC7C494A2D44}" type="sibTrans" cxnId="{30529BE9-9685-4D74-A7C2-0EBD5207FB96}">
      <dgm:prSet/>
      <dgm:spPr/>
      <dgm:t>
        <a:bodyPr/>
        <a:lstStyle/>
        <a:p>
          <a:endParaRPr lang="cs-CZ"/>
        </a:p>
      </dgm:t>
    </dgm:pt>
    <dgm:pt modelId="{3B330D2D-CCC1-4537-94AA-D9384991FF2B}">
      <dgm:prSet phldrT="[Text]"/>
      <dgm:spPr/>
      <dgm:t>
        <a:bodyPr/>
        <a:lstStyle/>
        <a:p>
          <a:r>
            <a:rPr lang="cs-CZ"/>
            <a:t>E-shop a marketing</a:t>
          </a:r>
        </a:p>
      </dgm:t>
    </dgm:pt>
    <dgm:pt modelId="{353F2B23-6E2E-4A80-951A-02A58451DEB5}" type="parTrans" cxnId="{63AF6194-8075-492B-AF6A-60EF6109FFFD}">
      <dgm:prSet/>
      <dgm:spPr/>
      <dgm:t>
        <a:bodyPr/>
        <a:lstStyle/>
        <a:p>
          <a:endParaRPr lang="cs-CZ"/>
        </a:p>
      </dgm:t>
    </dgm:pt>
    <dgm:pt modelId="{21E377D9-06B1-4A6E-9646-92215FD30BA7}" type="sibTrans" cxnId="{63AF6194-8075-492B-AF6A-60EF6109FFFD}">
      <dgm:prSet/>
      <dgm:spPr/>
      <dgm:t>
        <a:bodyPr/>
        <a:lstStyle/>
        <a:p>
          <a:endParaRPr lang="cs-CZ"/>
        </a:p>
      </dgm:t>
    </dgm:pt>
    <dgm:pt modelId="{A5D8DB21-8555-4907-AA62-83FA797FAB5D}">
      <dgm:prSet/>
      <dgm:spPr/>
      <dgm:t>
        <a:bodyPr/>
        <a:lstStyle/>
        <a:p>
          <a:r>
            <a:rPr lang="cs-CZ"/>
            <a:t>Doprava</a:t>
          </a:r>
        </a:p>
      </dgm:t>
    </dgm:pt>
    <dgm:pt modelId="{55538124-130A-4CFA-A23C-8374D49CD926}" type="parTrans" cxnId="{FDB28C3B-6FB9-403E-8B25-3E226438B83D}">
      <dgm:prSet/>
      <dgm:spPr/>
      <dgm:t>
        <a:bodyPr/>
        <a:lstStyle/>
        <a:p>
          <a:endParaRPr lang="cs-CZ"/>
        </a:p>
      </dgm:t>
    </dgm:pt>
    <dgm:pt modelId="{14603256-EE05-4380-BBA6-DBA2CEAFC22C}" type="sibTrans" cxnId="{FDB28C3B-6FB9-403E-8B25-3E226438B83D}">
      <dgm:prSet/>
      <dgm:spPr/>
      <dgm:t>
        <a:bodyPr/>
        <a:lstStyle/>
        <a:p>
          <a:endParaRPr lang="cs-CZ"/>
        </a:p>
      </dgm:t>
    </dgm:pt>
    <dgm:pt modelId="{EAE6AF60-EE96-44CB-A27E-EA84191A9D70}">
      <dgm:prSet/>
      <dgm:spPr/>
      <dgm:t>
        <a:bodyPr/>
        <a:lstStyle/>
        <a:p>
          <a:r>
            <a:rPr lang="cs-CZ"/>
            <a:t>Kontola</a:t>
          </a:r>
        </a:p>
      </dgm:t>
    </dgm:pt>
    <dgm:pt modelId="{39BCC7C4-728C-473E-AA5F-9E982E539C65}" type="parTrans" cxnId="{EAF02977-B5FE-4DF3-BA03-DD96777D91AF}">
      <dgm:prSet/>
      <dgm:spPr/>
      <dgm:t>
        <a:bodyPr/>
        <a:lstStyle/>
        <a:p>
          <a:endParaRPr lang="cs-CZ"/>
        </a:p>
      </dgm:t>
    </dgm:pt>
    <dgm:pt modelId="{88F7C1A3-FD72-45FD-94FF-357CEF2A0E19}" type="sibTrans" cxnId="{EAF02977-B5FE-4DF3-BA03-DD96777D91AF}">
      <dgm:prSet/>
      <dgm:spPr/>
      <dgm:t>
        <a:bodyPr/>
        <a:lstStyle/>
        <a:p>
          <a:endParaRPr lang="cs-CZ"/>
        </a:p>
      </dgm:t>
    </dgm:pt>
    <dgm:pt modelId="{1D7C82BD-E8F9-4908-A915-861DE4A4B6C5}">
      <dgm:prSet/>
      <dgm:spPr/>
      <dgm:t>
        <a:bodyPr/>
        <a:lstStyle/>
        <a:p>
          <a:r>
            <a:rPr lang="cs-CZ" dirty="0"/>
            <a:t>Uvedení na trh</a:t>
          </a:r>
        </a:p>
      </dgm:t>
    </dgm:pt>
    <dgm:pt modelId="{CBD32AB0-A5C5-468F-8198-982B286384E6}" type="parTrans" cxnId="{6B9D1FBF-4C17-44CA-9C3E-DC05D35415A0}">
      <dgm:prSet/>
      <dgm:spPr/>
      <dgm:t>
        <a:bodyPr/>
        <a:lstStyle/>
        <a:p>
          <a:endParaRPr lang="cs-CZ"/>
        </a:p>
      </dgm:t>
    </dgm:pt>
    <dgm:pt modelId="{18738DD7-785F-4628-B1F2-9E9AF8A66C1D}" type="sibTrans" cxnId="{6B9D1FBF-4C17-44CA-9C3E-DC05D35415A0}">
      <dgm:prSet/>
      <dgm:spPr/>
      <dgm:t>
        <a:bodyPr/>
        <a:lstStyle/>
        <a:p>
          <a:endParaRPr lang="cs-CZ"/>
        </a:p>
      </dgm:t>
    </dgm:pt>
    <dgm:pt modelId="{57B62CC2-B8ED-47BC-BB27-0336C8820E10}" type="pres">
      <dgm:prSet presAssocID="{A89D72F7-4ADD-4249-AB38-CC4122C034D8}" presName="Name0" presStyleCnt="0">
        <dgm:presLayoutVars>
          <dgm:dir/>
          <dgm:animLvl val="lvl"/>
          <dgm:resizeHandles val="exact"/>
        </dgm:presLayoutVars>
      </dgm:prSet>
      <dgm:spPr/>
    </dgm:pt>
    <dgm:pt modelId="{CE6751E5-626B-45A9-AE59-62655AB873B3}" type="pres">
      <dgm:prSet presAssocID="{512A5EC5-A3F4-4CAF-8863-78F20FD3C2A9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CF84FE2-E91A-4451-A219-444354AD7D2B}" type="pres">
      <dgm:prSet presAssocID="{62C587AC-EB08-481C-B944-FB14CC07E533}" presName="parTxOnlySpace" presStyleCnt="0"/>
      <dgm:spPr/>
    </dgm:pt>
    <dgm:pt modelId="{FE5FB03E-D059-447E-9E3D-6D852FB599AA}" type="pres">
      <dgm:prSet presAssocID="{A581E220-36CA-43E5-B07D-21C5402DA7F3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8990D2E-3DFB-4146-8D8F-0C0BB547F3D6}" type="pres">
      <dgm:prSet presAssocID="{3918D246-71E9-487F-B350-AC7C494A2D44}" presName="parTxOnlySpace" presStyleCnt="0"/>
      <dgm:spPr/>
    </dgm:pt>
    <dgm:pt modelId="{D59FC178-C104-46AE-A255-DD643DBF2BFD}" type="pres">
      <dgm:prSet presAssocID="{3B330D2D-CCC1-4537-94AA-D9384991FF2B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7E292E1-6FA0-4649-9C0D-7FCCF035B085}" type="pres">
      <dgm:prSet presAssocID="{21E377D9-06B1-4A6E-9646-92215FD30BA7}" presName="parTxOnlySpace" presStyleCnt="0"/>
      <dgm:spPr/>
    </dgm:pt>
    <dgm:pt modelId="{2C32581E-F092-4E16-A431-A2655AA6D1BF}" type="pres">
      <dgm:prSet presAssocID="{A5D8DB21-8555-4907-AA62-83FA797FAB5D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5B826C7-5675-4186-818D-644CAA91A200}" type="pres">
      <dgm:prSet presAssocID="{14603256-EE05-4380-BBA6-DBA2CEAFC22C}" presName="parTxOnlySpace" presStyleCnt="0"/>
      <dgm:spPr/>
    </dgm:pt>
    <dgm:pt modelId="{48E45354-8D2C-4788-A218-4AED3C2F2E7A}" type="pres">
      <dgm:prSet presAssocID="{EAE6AF60-EE96-44CB-A27E-EA84191A9D70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7667F8C-1F7F-4C08-AD9E-C60366761F69}" type="pres">
      <dgm:prSet presAssocID="{88F7C1A3-FD72-45FD-94FF-357CEF2A0E19}" presName="parTxOnlySpace" presStyleCnt="0"/>
      <dgm:spPr/>
    </dgm:pt>
    <dgm:pt modelId="{237AF79C-C7CD-41ED-8452-F153AC0AB191}" type="pres">
      <dgm:prSet presAssocID="{1D7C82BD-E8F9-4908-A915-861DE4A4B6C5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503E28AB-756D-42B7-9F27-25D7687964E0}" type="presOf" srcId="{1D7C82BD-E8F9-4908-A915-861DE4A4B6C5}" destId="{237AF79C-C7CD-41ED-8452-F153AC0AB191}" srcOrd="0" destOrd="0" presId="urn:microsoft.com/office/officeart/2005/8/layout/chevron1"/>
    <dgm:cxn modelId="{4FA08152-4486-44C3-A6CD-839C2166FC94}" srcId="{A89D72F7-4ADD-4249-AB38-CC4122C034D8}" destId="{512A5EC5-A3F4-4CAF-8863-78F20FD3C2A9}" srcOrd="0" destOrd="0" parTransId="{57CF7C6A-F933-47D1-B45A-55003CE96A9A}" sibTransId="{62C587AC-EB08-481C-B944-FB14CC07E533}"/>
    <dgm:cxn modelId="{A445B419-DB58-4D1C-A9E5-50660FAB0749}" type="presOf" srcId="{A89D72F7-4ADD-4249-AB38-CC4122C034D8}" destId="{57B62CC2-B8ED-47BC-BB27-0336C8820E10}" srcOrd="0" destOrd="0" presId="urn:microsoft.com/office/officeart/2005/8/layout/chevron1"/>
    <dgm:cxn modelId="{72B518F3-1728-4DCF-99B6-9AAE950A86DE}" type="presOf" srcId="{512A5EC5-A3F4-4CAF-8863-78F20FD3C2A9}" destId="{CE6751E5-626B-45A9-AE59-62655AB873B3}" srcOrd="0" destOrd="0" presId="urn:microsoft.com/office/officeart/2005/8/layout/chevron1"/>
    <dgm:cxn modelId="{755FBA25-B044-4F17-B1AA-894A38EF6A33}" type="presOf" srcId="{A581E220-36CA-43E5-B07D-21C5402DA7F3}" destId="{FE5FB03E-D059-447E-9E3D-6D852FB599AA}" srcOrd="0" destOrd="0" presId="urn:microsoft.com/office/officeart/2005/8/layout/chevron1"/>
    <dgm:cxn modelId="{FDB28C3B-6FB9-403E-8B25-3E226438B83D}" srcId="{A89D72F7-4ADD-4249-AB38-CC4122C034D8}" destId="{A5D8DB21-8555-4907-AA62-83FA797FAB5D}" srcOrd="3" destOrd="0" parTransId="{55538124-130A-4CFA-A23C-8374D49CD926}" sibTransId="{14603256-EE05-4380-BBA6-DBA2CEAFC22C}"/>
    <dgm:cxn modelId="{7ABB1722-AAA9-4A5F-A004-AD1DF02887A5}" type="presOf" srcId="{3B330D2D-CCC1-4537-94AA-D9384991FF2B}" destId="{D59FC178-C104-46AE-A255-DD643DBF2BFD}" srcOrd="0" destOrd="0" presId="urn:microsoft.com/office/officeart/2005/8/layout/chevron1"/>
    <dgm:cxn modelId="{2A06F306-48BE-4ED0-96E1-BE98DD4091F4}" type="presOf" srcId="{A5D8DB21-8555-4907-AA62-83FA797FAB5D}" destId="{2C32581E-F092-4E16-A431-A2655AA6D1BF}" srcOrd="0" destOrd="0" presId="urn:microsoft.com/office/officeart/2005/8/layout/chevron1"/>
    <dgm:cxn modelId="{EAF02977-B5FE-4DF3-BA03-DD96777D91AF}" srcId="{A89D72F7-4ADD-4249-AB38-CC4122C034D8}" destId="{EAE6AF60-EE96-44CB-A27E-EA84191A9D70}" srcOrd="4" destOrd="0" parTransId="{39BCC7C4-728C-473E-AA5F-9E982E539C65}" sibTransId="{88F7C1A3-FD72-45FD-94FF-357CEF2A0E19}"/>
    <dgm:cxn modelId="{6B9D1FBF-4C17-44CA-9C3E-DC05D35415A0}" srcId="{A89D72F7-4ADD-4249-AB38-CC4122C034D8}" destId="{1D7C82BD-E8F9-4908-A915-861DE4A4B6C5}" srcOrd="5" destOrd="0" parTransId="{CBD32AB0-A5C5-468F-8198-982B286384E6}" sibTransId="{18738DD7-785F-4628-B1F2-9E9AF8A66C1D}"/>
    <dgm:cxn modelId="{63AF6194-8075-492B-AF6A-60EF6109FFFD}" srcId="{A89D72F7-4ADD-4249-AB38-CC4122C034D8}" destId="{3B330D2D-CCC1-4537-94AA-D9384991FF2B}" srcOrd="2" destOrd="0" parTransId="{353F2B23-6E2E-4A80-951A-02A58451DEB5}" sibTransId="{21E377D9-06B1-4A6E-9646-92215FD30BA7}"/>
    <dgm:cxn modelId="{30529BE9-9685-4D74-A7C2-0EBD5207FB96}" srcId="{A89D72F7-4ADD-4249-AB38-CC4122C034D8}" destId="{A581E220-36CA-43E5-B07D-21C5402DA7F3}" srcOrd="1" destOrd="0" parTransId="{6CFB6393-2C71-44DA-9980-3A52E96697D8}" sibTransId="{3918D246-71E9-487F-B350-AC7C494A2D44}"/>
    <dgm:cxn modelId="{8B099049-20A5-405D-AD20-211F2120992E}" type="presOf" srcId="{EAE6AF60-EE96-44CB-A27E-EA84191A9D70}" destId="{48E45354-8D2C-4788-A218-4AED3C2F2E7A}" srcOrd="0" destOrd="0" presId="urn:microsoft.com/office/officeart/2005/8/layout/chevron1"/>
    <dgm:cxn modelId="{1026B1A8-928E-4835-A47A-AE61EE7B6885}" type="presParOf" srcId="{57B62CC2-B8ED-47BC-BB27-0336C8820E10}" destId="{CE6751E5-626B-45A9-AE59-62655AB873B3}" srcOrd="0" destOrd="0" presId="urn:microsoft.com/office/officeart/2005/8/layout/chevron1"/>
    <dgm:cxn modelId="{83576036-468F-4AFB-A90F-7F25B3ACE92E}" type="presParOf" srcId="{57B62CC2-B8ED-47BC-BB27-0336C8820E10}" destId="{4CF84FE2-E91A-4451-A219-444354AD7D2B}" srcOrd="1" destOrd="0" presId="urn:microsoft.com/office/officeart/2005/8/layout/chevron1"/>
    <dgm:cxn modelId="{F13A7297-A791-4BB7-A8BD-988DFB2EA309}" type="presParOf" srcId="{57B62CC2-B8ED-47BC-BB27-0336C8820E10}" destId="{FE5FB03E-D059-447E-9E3D-6D852FB599AA}" srcOrd="2" destOrd="0" presId="urn:microsoft.com/office/officeart/2005/8/layout/chevron1"/>
    <dgm:cxn modelId="{F9E64617-CC12-43D1-84F3-0C79C2F78595}" type="presParOf" srcId="{57B62CC2-B8ED-47BC-BB27-0336C8820E10}" destId="{28990D2E-3DFB-4146-8D8F-0C0BB547F3D6}" srcOrd="3" destOrd="0" presId="urn:microsoft.com/office/officeart/2005/8/layout/chevron1"/>
    <dgm:cxn modelId="{483ECFDD-8FCD-4164-8AE9-7FBDD227BAFE}" type="presParOf" srcId="{57B62CC2-B8ED-47BC-BB27-0336C8820E10}" destId="{D59FC178-C104-46AE-A255-DD643DBF2BFD}" srcOrd="4" destOrd="0" presId="urn:microsoft.com/office/officeart/2005/8/layout/chevron1"/>
    <dgm:cxn modelId="{6FA68BA1-2A1C-4DF4-B1E5-ACDBDAED36CB}" type="presParOf" srcId="{57B62CC2-B8ED-47BC-BB27-0336C8820E10}" destId="{F7E292E1-6FA0-4649-9C0D-7FCCF035B085}" srcOrd="5" destOrd="0" presId="urn:microsoft.com/office/officeart/2005/8/layout/chevron1"/>
    <dgm:cxn modelId="{85B44F14-5A35-4070-8D6D-CADE27E95F6A}" type="presParOf" srcId="{57B62CC2-B8ED-47BC-BB27-0336C8820E10}" destId="{2C32581E-F092-4E16-A431-A2655AA6D1BF}" srcOrd="6" destOrd="0" presId="urn:microsoft.com/office/officeart/2005/8/layout/chevron1"/>
    <dgm:cxn modelId="{83E0337F-E926-427B-911D-37EE2465B6EF}" type="presParOf" srcId="{57B62CC2-B8ED-47BC-BB27-0336C8820E10}" destId="{95B826C7-5675-4186-818D-644CAA91A200}" srcOrd="7" destOrd="0" presId="urn:microsoft.com/office/officeart/2005/8/layout/chevron1"/>
    <dgm:cxn modelId="{451C32F6-F0A8-4943-8724-8CF416424402}" type="presParOf" srcId="{57B62CC2-B8ED-47BC-BB27-0336C8820E10}" destId="{48E45354-8D2C-4788-A218-4AED3C2F2E7A}" srcOrd="8" destOrd="0" presId="urn:microsoft.com/office/officeart/2005/8/layout/chevron1"/>
    <dgm:cxn modelId="{73320B38-8BA4-4338-A5C7-8C4E50D60D6C}" type="presParOf" srcId="{57B62CC2-B8ED-47BC-BB27-0336C8820E10}" destId="{A7667F8C-1F7F-4C08-AD9E-C60366761F69}" srcOrd="9" destOrd="0" presId="urn:microsoft.com/office/officeart/2005/8/layout/chevron1"/>
    <dgm:cxn modelId="{A155F22B-510D-44C9-95FB-5CF69B588080}" type="presParOf" srcId="{57B62CC2-B8ED-47BC-BB27-0336C8820E10}" destId="{237AF79C-C7CD-41ED-8452-F153AC0AB191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6751E5-626B-45A9-AE59-62655AB873B3}">
      <dsp:nvSpPr>
        <dsp:cNvPr id="0" name=""/>
        <dsp:cNvSpPr/>
      </dsp:nvSpPr>
      <dsp:spPr>
        <a:xfrm>
          <a:off x="4212" y="108262"/>
          <a:ext cx="1567017" cy="626806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/>
            <a:t>Zajištění kapacit</a:t>
          </a:r>
        </a:p>
      </dsp:txBody>
      <dsp:txXfrm>
        <a:off x="317615" y="108262"/>
        <a:ext cx="940211" cy="626806"/>
      </dsp:txXfrm>
    </dsp:sp>
    <dsp:sp modelId="{FE5FB03E-D059-447E-9E3D-6D852FB599AA}">
      <dsp:nvSpPr>
        <dsp:cNvPr id="0" name=""/>
        <dsp:cNvSpPr/>
      </dsp:nvSpPr>
      <dsp:spPr>
        <a:xfrm>
          <a:off x="1414528" y="108262"/>
          <a:ext cx="1567017" cy="626806"/>
        </a:xfrm>
        <a:prstGeom prst="chevron">
          <a:avLst/>
        </a:prstGeom>
        <a:solidFill>
          <a:schemeClr val="accent5">
            <a:hueOff val="-4264624"/>
            <a:satOff val="2424"/>
            <a:lumOff val="-200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/>
            <a:t>Firemní identita</a:t>
          </a:r>
        </a:p>
      </dsp:txBody>
      <dsp:txXfrm>
        <a:off x="1727931" y="108262"/>
        <a:ext cx="940211" cy="626806"/>
      </dsp:txXfrm>
    </dsp:sp>
    <dsp:sp modelId="{D59FC178-C104-46AE-A255-DD643DBF2BFD}">
      <dsp:nvSpPr>
        <dsp:cNvPr id="0" name=""/>
        <dsp:cNvSpPr/>
      </dsp:nvSpPr>
      <dsp:spPr>
        <a:xfrm>
          <a:off x="2824843" y="108262"/>
          <a:ext cx="1567017" cy="626806"/>
        </a:xfrm>
        <a:prstGeom prst="chevron">
          <a:avLst/>
        </a:prstGeom>
        <a:solidFill>
          <a:schemeClr val="accent5">
            <a:hueOff val="-8529249"/>
            <a:satOff val="4848"/>
            <a:lumOff val="-400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/>
            <a:t>E-shop a marketing</a:t>
          </a:r>
        </a:p>
      </dsp:txBody>
      <dsp:txXfrm>
        <a:off x="3138246" y="108262"/>
        <a:ext cx="940211" cy="626806"/>
      </dsp:txXfrm>
    </dsp:sp>
    <dsp:sp modelId="{2C32581E-F092-4E16-A431-A2655AA6D1BF}">
      <dsp:nvSpPr>
        <dsp:cNvPr id="0" name=""/>
        <dsp:cNvSpPr/>
      </dsp:nvSpPr>
      <dsp:spPr>
        <a:xfrm>
          <a:off x="4235159" y="108262"/>
          <a:ext cx="1567017" cy="626806"/>
        </a:xfrm>
        <a:prstGeom prst="chevron">
          <a:avLst/>
        </a:prstGeom>
        <a:solidFill>
          <a:schemeClr val="accent5">
            <a:hueOff val="-12793873"/>
            <a:satOff val="7271"/>
            <a:lumOff val="-600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/>
            <a:t>Doprava</a:t>
          </a:r>
        </a:p>
      </dsp:txBody>
      <dsp:txXfrm>
        <a:off x="4548562" y="108262"/>
        <a:ext cx="940211" cy="626806"/>
      </dsp:txXfrm>
    </dsp:sp>
    <dsp:sp modelId="{48E45354-8D2C-4788-A218-4AED3C2F2E7A}">
      <dsp:nvSpPr>
        <dsp:cNvPr id="0" name=""/>
        <dsp:cNvSpPr/>
      </dsp:nvSpPr>
      <dsp:spPr>
        <a:xfrm>
          <a:off x="5645475" y="108262"/>
          <a:ext cx="1567017" cy="626806"/>
        </a:xfrm>
        <a:prstGeom prst="chevron">
          <a:avLst/>
        </a:prstGeom>
        <a:solidFill>
          <a:schemeClr val="accent5">
            <a:hueOff val="-17058497"/>
            <a:satOff val="9695"/>
            <a:lumOff val="-800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/>
            <a:t>Kontola</a:t>
          </a:r>
        </a:p>
      </dsp:txBody>
      <dsp:txXfrm>
        <a:off x="5958878" y="108262"/>
        <a:ext cx="940211" cy="626806"/>
      </dsp:txXfrm>
    </dsp:sp>
    <dsp:sp modelId="{237AF79C-C7CD-41ED-8452-F153AC0AB191}">
      <dsp:nvSpPr>
        <dsp:cNvPr id="0" name=""/>
        <dsp:cNvSpPr/>
      </dsp:nvSpPr>
      <dsp:spPr>
        <a:xfrm>
          <a:off x="7055791" y="108262"/>
          <a:ext cx="1567017" cy="626806"/>
        </a:xfrm>
        <a:prstGeom prst="chevron">
          <a:avLst/>
        </a:prstGeom>
        <a:solidFill>
          <a:schemeClr val="accent5">
            <a:hueOff val="-21323121"/>
            <a:satOff val="12119"/>
            <a:lumOff val="-1000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/>
            <a:t>Uvedení na trh</a:t>
          </a:r>
        </a:p>
      </dsp:txBody>
      <dsp:txXfrm>
        <a:off x="7369194" y="108262"/>
        <a:ext cx="940211" cy="6268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9FC6E-5549-4091-A717-15D8E2BA185D}" type="datetimeFigureOut">
              <a:rPr lang="cs-CZ" smtClean="0"/>
              <a:t>08.06.2021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C3EE4-5BE0-4A26-BC3F-EECC205EC233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103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9FC6E-5549-4091-A717-15D8E2BA185D}" type="datetimeFigureOut">
              <a:rPr lang="cs-CZ" smtClean="0"/>
              <a:t>08.06.2021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C3EE4-5BE0-4A26-BC3F-EECC205EC2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258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9FC6E-5549-4091-A717-15D8E2BA185D}" type="datetimeFigureOut">
              <a:rPr lang="cs-CZ" smtClean="0"/>
              <a:t>08.06.2021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C3EE4-5BE0-4A26-BC3F-EECC205EC2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2490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9FC6E-5549-4091-A717-15D8E2BA185D}" type="datetimeFigureOut">
              <a:rPr lang="cs-CZ" smtClean="0"/>
              <a:t>08.06.2021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C3EE4-5BE0-4A26-BC3F-EECC205EC2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7223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9FC6E-5549-4091-A717-15D8E2BA185D}" type="datetimeFigureOut">
              <a:rPr lang="cs-CZ" smtClean="0"/>
              <a:t>08.06.2021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C3EE4-5BE0-4A26-BC3F-EECC205EC233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5838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9FC6E-5549-4091-A717-15D8E2BA185D}" type="datetimeFigureOut">
              <a:rPr lang="cs-CZ" smtClean="0"/>
              <a:t>08.06.2021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C3EE4-5BE0-4A26-BC3F-EECC205EC2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3109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9FC6E-5549-4091-A717-15D8E2BA185D}" type="datetimeFigureOut">
              <a:rPr lang="cs-CZ" smtClean="0"/>
              <a:t>08.06.2021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C3EE4-5BE0-4A26-BC3F-EECC205EC2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8565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9FC6E-5549-4091-A717-15D8E2BA185D}" type="datetimeFigureOut">
              <a:rPr lang="cs-CZ" smtClean="0"/>
              <a:t>08.06.2021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C3EE4-5BE0-4A26-BC3F-EECC205EC2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7398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9FC6E-5549-4091-A717-15D8E2BA185D}" type="datetimeFigureOut">
              <a:rPr lang="cs-CZ" smtClean="0"/>
              <a:t>08.06.2021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C3EE4-5BE0-4A26-BC3F-EECC205EC2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6547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419FC6E-5549-4091-A717-15D8E2BA185D}" type="datetimeFigureOut">
              <a:rPr lang="cs-CZ" smtClean="0"/>
              <a:t>08.06.2021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B0C3EE4-5BE0-4A26-BC3F-EECC205EC2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0526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9FC6E-5549-4091-A717-15D8E2BA185D}" type="datetimeFigureOut">
              <a:rPr lang="cs-CZ" smtClean="0"/>
              <a:t>08.06.2021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C3EE4-5BE0-4A26-BC3F-EECC205EC2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0927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419FC6E-5549-4091-A717-15D8E2BA185D}" type="datetimeFigureOut">
              <a:rPr lang="cs-CZ" smtClean="0"/>
              <a:t>08.06.2021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B0C3EE4-5BE0-4A26-BC3F-EECC205EC233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2283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auta.cz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hyperlink" Target="http://www.drevnikdesign.cz/" TargetMode="External"/><Relationship Id="rId9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09623" y="1854680"/>
            <a:ext cx="9266108" cy="2119463"/>
          </a:xfrm>
        </p:spPr>
        <p:txBody>
          <a:bodyPr>
            <a:normAutofit/>
          </a:bodyPr>
          <a:lstStyle/>
          <a:p>
            <a:pPr algn="ctr"/>
            <a:r>
              <a:rPr lang="cs-CZ" sz="5400" b="1" dirty="0"/>
              <a:t>Expanze malého podniku se zaměřením na logistiku</a:t>
            </a:r>
            <a:endParaRPr lang="cs-CZ" sz="54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528868" y="4597603"/>
            <a:ext cx="6678183" cy="1655762"/>
          </a:xfrm>
        </p:spPr>
        <p:txBody>
          <a:bodyPr>
            <a:normAutofit/>
          </a:bodyPr>
          <a:lstStyle/>
          <a:p>
            <a:pPr algn="r"/>
            <a:r>
              <a:rPr lang="cs-CZ" sz="1800" dirty="0" smtClean="0"/>
              <a:t>Autor: BC. Barbora Valentová</a:t>
            </a:r>
          </a:p>
          <a:p>
            <a:pPr algn="r"/>
            <a:r>
              <a:rPr lang="cs-CZ" sz="1800" dirty="0" smtClean="0"/>
              <a:t>Vedoucí práce</a:t>
            </a:r>
            <a:r>
              <a:rPr lang="cs-CZ" sz="1800" dirty="0" smtClean="0"/>
              <a:t>: doc</a:t>
            </a:r>
            <a:r>
              <a:rPr lang="cs-CZ" sz="1800" dirty="0"/>
              <a:t>. Ing. Rudolf Kampf, Ph.D., MBA</a:t>
            </a:r>
            <a:r>
              <a:rPr lang="cs-CZ" sz="1800" dirty="0" smtClean="0"/>
              <a:t> </a:t>
            </a:r>
          </a:p>
          <a:p>
            <a:pPr algn="r"/>
            <a:r>
              <a:rPr lang="cs-CZ" sz="1800" dirty="0" smtClean="0"/>
              <a:t>Oponent: </a:t>
            </a:r>
            <a:r>
              <a:rPr lang="cs-CZ" sz="1800" dirty="0"/>
              <a:t>Ing. Peter Blaho, </a:t>
            </a:r>
            <a:r>
              <a:rPr lang="cs-CZ" sz="1800" dirty="0" smtClean="0"/>
              <a:t>Ph.D.</a:t>
            </a:r>
            <a:endParaRPr lang="cs-CZ" sz="1800" dirty="0"/>
          </a:p>
          <a:p>
            <a:pPr algn="r"/>
            <a:r>
              <a:rPr lang="cs-CZ" sz="1800" dirty="0" smtClean="0"/>
              <a:t>České </a:t>
            </a:r>
            <a:r>
              <a:rPr lang="cs-CZ" sz="1800" dirty="0" err="1" smtClean="0"/>
              <a:t>budějovice</a:t>
            </a:r>
            <a:r>
              <a:rPr lang="cs-CZ" sz="1800" dirty="0" smtClean="0"/>
              <a:t>, červen 2021</a:t>
            </a:r>
            <a:endParaRPr lang="cs-CZ" sz="1800" dirty="0"/>
          </a:p>
        </p:txBody>
      </p:sp>
      <p:pic>
        <p:nvPicPr>
          <p:cNvPr id="1026" name="Picture 2" descr="Vysoká škola technická a ekonomická v Českých Budějovicí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650" y="641006"/>
            <a:ext cx="5468379" cy="65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Vysoká škola technická a ekonomická v Českých Budějovicích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6192" y="6438137"/>
            <a:ext cx="2825393" cy="3376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7004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Vysoká škola technická a ekonomická v Českých Budějovicích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6192" y="6438137"/>
            <a:ext cx="2825393" cy="337669"/>
          </a:xfrm>
          <a:prstGeom prst="rect">
            <a:avLst/>
          </a:prstGeom>
          <a:noFill/>
        </p:spPr>
      </p:pic>
      <p:sp>
        <p:nvSpPr>
          <p:cNvPr id="10" name="TextovéPole 9"/>
          <p:cNvSpPr txBox="1"/>
          <p:nvPr/>
        </p:nvSpPr>
        <p:spPr>
          <a:xfrm>
            <a:off x="865951" y="1116045"/>
            <a:ext cx="1052623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 smtClean="0"/>
              <a:t>Otázky oponenta a vedoucího práce:</a:t>
            </a:r>
          </a:p>
          <a:p>
            <a:endParaRPr lang="cs-CZ" sz="2400" dirty="0" smtClean="0"/>
          </a:p>
          <a:p>
            <a:endParaRPr lang="cs-CZ" sz="3200" dirty="0"/>
          </a:p>
        </p:txBody>
      </p:sp>
      <p:sp>
        <p:nvSpPr>
          <p:cNvPr id="2" name="Obdélník 1"/>
          <p:cNvSpPr/>
          <p:nvPr/>
        </p:nvSpPr>
        <p:spPr>
          <a:xfrm>
            <a:off x="1233576" y="2449902"/>
            <a:ext cx="979098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Bude Váš návrh realizovaný?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Jakým způsobem řešíte pojištění zásilek?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Budú Vaše návrhy implementované do praxe</a:t>
            </a:r>
            <a:r>
              <a:rPr lang="pt-BR" sz="2000" dirty="0" smtClean="0"/>
              <a:t>?</a:t>
            </a:r>
            <a:endParaRPr lang="cs-CZ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err="1"/>
              <a:t>Ak</a:t>
            </a:r>
            <a:r>
              <a:rPr lang="cs-CZ" sz="2000" dirty="0"/>
              <a:t> </a:t>
            </a:r>
            <a:r>
              <a:rPr lang="cs-CZ" sz="2000" dirty="0" err="1"/>
              <a:t>áno</a:t>
            </a:r>
            <a:r>
              <a:rPr lang="cs-CZ" sz="2000" dirty="0"/>
              <a:t>, v </a:t>
            </a:r>
            <a:r>
              <a:rPr lang="cs-CZ" sz="2000" dirty="0" err="1"/>
              <a:t>čom</a:t>
            </a:r>
            <a:r>
              <a:rPr lang="cs-CZ" sz="2000" dirty="0"/>
              <a:t> </a:t>
            </a:r>
            <a:r>
              <a:rPr lang="cs-CZ" sz="2000" dirty="0" err="1"/>
              <a:t>videla</a:t>
            </a:r>
            <a:r>
              <a:rPr lang="cs-CZ" sz="2000" dirty="0"/>
              <a:t> </a:t>
            </a:r>
            <a:r>
              <a:rPr lang="cs-CZ" sz="2000" dirty="0" err="1"/>
              <a:t>Vami</a:t>
            </a:r>
            <a:r>
              <a:rPr lang="cs-CZ" sz="2000" dirty="0"/>
              <a:t> na popisovaná </a:t>
            </a:r>
            <a:r>
              <a:rPr lang="cs-CZ" sz="2000" dirty="0" err="1"/>
              <a:t>spoločnosť</a:t>
            </a:r>
            <a:r>
              <a:rPr lang="cs-CZ" sz="2000" dirty="0"/>
              <a:t> silné a slabé stránky </a:t>
            </a:r>
            <a:r>
              <a:rPr lang="cs-CZ" sz="2000" dirty="0" err="1"/>
              <a:t>Vášho</a:t>
            </a:r>
            <a:r>
              <a:rPr lang="cs-CZ" sz="2000" dirty="0"/>
              <a:t> návrhu?</a:t>
            </a:r>
          </a:p>
        </p:txBody>
      </p:sp>
    </p:spTree>
    <p:extLst>
      <p:ext uri="{BB962C8B-B14F-4D97-AF65-F5344CB8AC3E}">
        <p14:creationId xmlns:p14="http://schemas.microsoft.com/office/powerpoint/2010/main" val="120275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Vysoká škola technická a ekonomická v Českých Budějovicích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6192" y="6438137"/>
            <a:ext cx="2825393" cy="337669"/>
          </a:xfrm>
          <a:prstGeom prst="rect">
            <a:avLst/>
          </a:prstGeom>
          <a:noFill/>
        </p:spPr>
      </p:pic>
      <p:sp>
        <p:nvSpPr>
          <p:cNvPr id="10" name="TextovéPole 9"/>
          <p:cNvSpPr txBox="1"/>
          <p:nvPr/>
        </p:nvSpPr>
        <p:spPr>
          <a:xfrm>
            <a:off x="2991081" y="4559031"/>
            <a:ext cx="61412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/>
              <a:t>Děkuji za Vaši pozornost a </a:t>
            </a:r>
            <a:endParaRPr lang="cs-CZ" sz="2800" dirty="0" smtClean="0"/>
          </a:p>
          <a:p>
            <a:pPr algn="ctr"/>
            <a:r>
              <a:rPr lang="cs-CZ" sz="2800" dirty="0" smtClean="0"/>
              <a:t>přeji </a:t>
            </a:r>
            <a:r>
              <a:rPr lang="cs-CZ" sz="2800" dirty="0" smtClean="0"/>
              <a:t>hezký zbytek dne.</a:t>
            </a:r>
            <a:endParaRPr lang="cs-CZ" sz="28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/>
          <a:srcRect t="27121" r="50483" b="39394"/>
          <a:stretch/>
        </p:blipFill>
        <p:spPr>
          <a:xfrm>
            <a:off x="1163312" y="614343"/>
            <a:ext cx="9796756" cy="372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58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Vysoká škola technická a ekonomická v Českých Budějovicích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6192" y="6438137"/>
            <a:ext cx="2825393" cy="337669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1242978" y="1284438"/>
            <a:ext cx="11239928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800" b="1" dirty="0" smtClean="0">
                <a:latin typeface="+mj-lt"/>
              </a:rPr>
              <a:t>Osnova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+mj-lt"/>
              </a:rPr>
              <a:t>Cíl a motiv </a:t>
            </a:r>
            <a:r>
              <a:rPr lang="cs-CZ" sz="2400" dirty="0" smtClean="0">
                <a:latin typeface="+mj-lt"/>
              </a:rPr>
              <a:t>při výběru daného tématu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+mj-lt"/>
              </a:rPr>
              <a:t>Představení podniku Dřevník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latin typeface="+mj-lt"/>
              </a:rPr>
              <a:t>A</a:t>
            </a:r>
            <a:r>
              <a:rPr lang="cs-CZ" sz="2400" dirty="0" smtClean="0">
                <a:latin typeface="+mj-lt"/>
              </a:rPr>
              <a:t>nalýza možností expanze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+mj-lt"/>
              </a:rPr>
              <a:t>Výběr vhodných zemí pro expanzi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+mj-lt"/>
              </a:rPr>
              <a:t>Návrhová opatření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+mj-lt"/>
              </a:rPr>
              <a:t>Ekonomické a technické zhodnocení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400" dirty="0" smtClean="0">
              <a:latin typeface="+mj-lt"/>
            </a:endParaRPr>
          </a:p>
        </p:txBody>
      </p:sp>
      <p:sp>
        <p:nvSpPr>
          <p:cNvPr id="4" name="AutoShape 2" descr="UniAuta - Peugeot, Citroën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42863" y="-49970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921" y="2186318"/>
            <a:ext cx="3058542" cy="305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1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Vysoká škola technická a ekonomická v Českých Budějovicích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6192" y="6438137"/>
            <a:ext cx="2825393" cy="337669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4643652" y="1012027"/>
            <a:ext cx="1977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Cíl práce</a:t>
            </a:r>
            <a:r>
              <a:rPr lang="cs-CZ" sz="3600" dirty="0" smtClean="0"/>
              <a:t>:</a:t>
            </a:r>
            <a:endParaRPr lang="cs-CZ" sz="3600" dirty="0"/>
          </a:p>
        </p:txBody>
      </p:sp>
      <p:sp>
        <p:nvSpPr>
          <p:cNvPr id="7" name="Obdélník 6"/>
          <p:cNvSpPr/>
          <p:nvPr/>
        </p:nvSpPr>
        <p:spPr>
          <a:xfrm>
            <a:off x="827565" y="1854527"/>
            <a:ext cx="96098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dirty="0" smtClean="0">
                <a:latin typeface="+mj-lt"/>
              </a:rPr>
              <a:t>Cílem </a:t>
            </a:r>
            <a:r>
              <a:rPr lang="cs-CZ" sz="2400" dirty="0">
                <a:latin typeface="+mj-lt"/>
              </a:rPr>
              <a:t>práce je nalézt optimální logistické řešení při expanzi malého podniku na nové zahraniční trhy v Evropě pomocí internetového obchodu.</a:t>
            </a:r>
          </a:p>
        </p:txBody>
      </p:sp>
      <p:sp>
        <p:nvSpPr>
          <p:cNvPr id="8" name="Obdélník 7"/>
          <p:cNvSpPr/>
          <p:nvPr/>
        </p:nvSpPr>
        <p:spPr>
          <a:xfrm>
            <a:off x="827565" y="3739066"/>
            <a:ext cx="960982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+mj-lt"/>
              </a:rPr>
              <a:t>3 státy Evropy vhodné pro expanzi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+mj-lt"/>
              </a:rPr>
              <a:t>Způsob expanze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+mj-lt"/>
              </a:rPr>
              <a:t>Vhodný dopravce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+mj-lt"/>
              </a:rPr>
              <a:t>Harmonogram expanze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+mj-lt"/>
              </a:rPr>
              <a:t>Finanční návrh expanze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cs-CZ" sz="2400" dirty="0">
              <a:latin typeface="+mj-lt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4643652" y="3092735"/>
            <a:ext cx="1977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Výsledek</a:t>
            </a:r>
            <a:r>
              <a:rPr lang="cs-CZ" sz="3600" dirty="0" smtClean="0"/>
              <a:t>: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150737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Vysoká škola technická a ekonomická v Českých Budějovicích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6192" y="6438137"/>
            <a:ext cx="2825393" cy="337669"/>
          </a:xfrm>
          <a:prstGeom prst="rect">
            <a:avLst/>
          </a:prstGeom>
          <a:noFill/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296" y="837150"/>
            <a:ext cx="1902843" cy="1902843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747622" y="3135985"/>
            <a:ext cx="6096000" cy="307776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Ruční autorská tvorba přírodních šperků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Použití pryskyřice a přírodnin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Vlastní e-</a:t>
            </a:r>
            <a:r>
              <a:rPr lang="cs-CZ" sz="2000" dirty="0" err="1" smtClean="0"/>
              <a:t>shop</a:t>
            </a:r>
            <a:r>
              <a:rPr lang="cs-CZ" sz="2000" dirty="0" smtClean="0"/>
              <a:t> </a:t>
            </a:r>
            <a:r>
              <a:rPr lang="cs-CZ" sz="2000" dirty="0" smtClean="0">
                <a:hlinkClick r:id="rId4"/>
              </a:rPr>
              <a:t>www.drevnikdesign.cz</a:t>
            </a:r>
            <a:endParaRPr lang="cs-CZ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3 oddělení – management, výroba, expedice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Zasílání zboží - </a:t>
            </a:r>
            <a:r>
              <a:rPr lang="cs-CZ" sz="2000" dirty="0" err="1" smtClean="0"/>
              <a:t>Zásilkovna</a:t>
            </a:r>
            <a:endParaRPr lang="cs-CZ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Prodej </a:t>
            </a:r>
            <a:r>
              <a:rPr lang="cs-CZ" sz="2000" dirty="0" smtClean="0"/>
              <a:t>přes e-</a:t>
            </a:r>
            <a:r>
              <a:rPr lang="cs-CZ" sz="2000" dirty="0" err="1" smtClean="0"/>
              <a:t>shop</a:t>
            </a:r>
            <a:r>
              <a:rPr lang="cs-CZ" sz="2000" dirty="0" smtClean="0"/>
              <a:t> (pouze ČR)</a:t>
            </a:r>
            <a:endParaRPr lang="cs-CZ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Pomocí třetích stran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398" y="94891"/>
            <a:ext cx="2963175" cy="1975450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716" y="94891"/>
            <a:ext cx="2963175" cy="1975450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409" y="2128884"/>
            <a:ext cx="2963164" cy="2014203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409" y="4208841"/>
            <a:ext cx="2963175" cy="193963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727" y="4208841"/>
            <a:ext cx="2963164" cy="193307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716" y="2132489"/>
            <a:ext cx="2963175" cy="201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45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Vysoká škola technická a ekonomická v Českých Budějovicích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6192" y="6438137"/>
            <a:ext cx="2825393" cy="337669"/>
          </a:xfrm>
          <a:prstGeom prst="rect">
            <a:avLst/>
          </a:prstGeom>
          <a:noFill/>
        </p:spPr>
      </p:pic>
      <p:sp>
        <p:nvSpPr>
          <p:cNvPr id="8" name="Obdélník 7"/>
          <p:cNvSpPr/>
          <p:nvPr/>
        </p:nvSpPr>
        <p:spPr>
          <a:xfrm>
            <a:off x="1044540" y="974660"/>
            <a:ext cx="6096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err="1" smtClean="0"/>
              <a:t>Porterův</a:t>
            </a:r>
            <a:r>
              <a:rPr lang="cs-CZ" sz="2000" dirty="0" smtClean="0"/>
              <a:t> model pěti sil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SWOT analýza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 smtClean="0"/>
              <a:t>Multikriteriální rozhodování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Zúžení států Evropy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životní úrovně (vyšší než ČR)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ceny </a:t>
            </a:r>
            <a:r>
              <a:rPr lang="cs-CZ" sz="2000" dirty="0"/>
              <a:t>za dopravu do daného </a:t>
            </a:r>
            <a:r>
              <a:rPr lang="cs-CZ" sz="2000" dirty="0" smtClean="0"/>
              <a:t>státu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6 kritérií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2000" dirty="0"/>
              <a:t>Anglický jazyk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2000" dirty="0"/>
              <a:t>Měna euro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2000" dirty="0"/>
              <a:t>Porovnání životní úrovně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2000" dirty="0"/>
              <a:t>Míra HDP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2000" dirty="0"/>
              <a:t>Míra inflace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Nezaměstnanost</a:t>
            </a:r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graphicFrame>
        <p:nvGraphicFramePr>
          <p:cNvPr id="12" name="Graf 11"/>
          <p:cNvGraphicFramePr/>
          <p:nvPr>
            <p:extLst>
              <p:ext uri="{D42A27DB-BD31-4B8C-83A1-F6EECF244321}">
                <p14:modId xmlns:p14="http://schemas.microsoft.com/office/powerpoint/2010/main" val="3409240899"/>
              </p:ext>
            </p:extLst>
          </p:nvPr>
        </p:nvGraphicFramePr>
        <p:xfrm>
          <a:off x="6515422" y="268105"/>
          <a:ext cx="5004040" cy="28126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9023033"/>
              </p:ext>
            </p:extLst>
          </p:nvPr>
        </p:nvGraphicFramePr>
        <p:xfrm>
          <a:off x="6515422" y="3080709"/>
          <a:ext cx="4967722" cy="3104431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487269"/>
                <a:gridCol w="1330036"/>
                <a:gridCol w="1215737"/>
                <a:gridCol w="934680"/>
              </a:tblGrid>
              <a:tr h="635551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Název země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7" marR="34307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Nejnižší cena poštovného z ČR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7" marR="34307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Průměrná cena </a:t>
                      </a:r>
                      <a:r>
                        <a:rPr lang="cs-CZ" sz="1200" dirty="0" smtClean="0">
                          <a:effectLst/>
                        </a:rPr>
                        <a:t>poštovného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7" marR="34307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Rozdíl cen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7" marR="34307" marT="0" marB="0" anchor="ctr"/>
                </a:tc>
              </a:tr>
              <a:tr h="211850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Lucembursko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7" marR="34307" marT="0" marB="0" anchor="ctr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260 Kč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7" marR="34307" marT="0" marB="0" anchor="ctr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178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7" marR="34307" marT="0" marB="0" anchor="ctr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-82 Kč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7" marR="34307" marT="0" marB="0" anchor="ctr"/>
                </a:tc>
              </a:tr>
              <a:tr h="211850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Irsko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7" marR="34307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215 Kč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7" marR="34307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447,50 Kč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7" marR="34307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233 Kč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7" marR="34307" marT="0" marB="0" anchor="ctr">
                    <a:solidFill>
                      <a:srgbClr val="92D050"/>
                    </a:solidFill>
                  </a:tcPr>
                </a:tc>
              </a:tr>
              <a:tr h="211850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Švýcarsko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7" marR="34307" marT="0" marB="0" anchor="ctr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270 Kč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7" marR="34307" marT="0" marB="0" anchor="ctr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200 Kč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7" marR="34307" marT="0" marB="0" anchor="ctr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-70 Kč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7" marR="34307" marT="0" marB="0" anchor="ctr"/>
                </a:tc>
              </a:tr>
              <a:tr h="211850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Norsko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7" marR="34307" marT="0" marB="0" anchor="ctr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1 500 Kč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7" marR="34307" marT="0" marB="0" anchor="ctr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600 Kč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7" marR="34307" marT="0" marB="0" anchor="ctr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-900 Kč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7" marR="34307" marT="0" marB="0" anchor="ctr"/>
                </a:tc>
              </a:tr>
              <a:tr h="211850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Nizozemsko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7" marR="34307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210 Kč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7" marR="34307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625 Kč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7" marR="34307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415 Kč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7" marR="34307" marT="0" marB="0" anchor="ctr">
                    <a:solidFill>
                      <a:srgbClr val="92D050"/>
                    </a:solidFill>
                  </a:tcPr>
                </a:tc>
              </a:tr>
              <a:tr h="211850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Dánsko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7" marR="34307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220 Kč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7" marR="34307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375 Kč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7" marR="34307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155 Kč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7" marR="34307" marT="0" marB="0" anchor="ctr">
                    <a:solidFill>
                      <a:srgbClr val="92D050"/>
                    </a:solidFill>
                  </a:tcPr>
                </a:tc>
              </a:tr>
              <a:tr h="211850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Rakousko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7" marR="34307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119 Kč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7" marR="34307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125 Kč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7" marR="34307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effectLst/>
                        </a:rPr>
                        <a:t>6 Kč</a:t>
                      </a: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7" marR="34307" marT="0" marB="0" anchor="ctr">
                    <a:solidFill>
                      <a:srgbClr val="92D050"/>
                    </a:solidFill>
                  </a:tcPr>
                </a:tc>
              </a:tr>
              <a:tr h="211850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Island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7" marR="34307" marT="0" marB="0" anchor="ctr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1 650 Kč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7" marR="34307" marT="0" marB="0" anchor="ctr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780 Kč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7" marR="34307" marT="0" marB="0" anchor="ctr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-870 Kč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7" marR="34307" marT="0" marB="0" anchor="ctr"/>
                </a:tc>
              </a:tr>
              <a:tr h="211850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 Německo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7" marR="34307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139 Kč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7" marR="34307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525 Kč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7" marR="34307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386 Kč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307" marR="34307" marT="0" marB="0" anchor="ctr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319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Vysoká škola technická a ekonomická v Českých Budějovicích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6192" y="6438137"/>
            <a:ext cx="2825393" cy="337669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3237563" y="994026"/>
            <a:ext cx="56258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dirty="0" smtClean="0"/>
              <a:t>Státy vhodné k expanzi</a:t>
            </a:r>
            <a:endParaRPr lang="cs-CZ" sz="3600" dirty="0"/>
          </a:p>
        </p:txBody>
      </p:sp>
      <p:sp>
        <p:nvSpPr>
          <p:cNvPr id="5" name="Obdélník 4"/>
          <p:cNvSpPr/>
          <p:nvPr/>
        </p:nvSpPr>
        <p:spPr>
          <a:xfrm>
            <a:off x="1528183" y="2045989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Multikriteriální rozhodování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/>
              <a:t>Bodovací metoda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/>
              <a:t>TOPSIS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/>
              <a:t>WSA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sp>
        <p:nvSpPr>
          <p:cNvPr id="10" name="Obdélník 9"/>
          <p:cNvSpPr/>
          <p:nvPr/>
        </p:nvSpPr>
        <p:spPr>
          <a:xfrm>
            <a:off x="1605821" y="3502029"/>
            <a:ext cx="6096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cs-CZ" sz="2400" b="1" dirty="0" smtClean="0"/>
              <a:t>Irsko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400" b="1" dirty="0" smtClean="0"/>
              <a:t>Nizozemsko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400" b="1" dirty="0" smtClean="0"/>
              <a:t>Rakousko</a:t>
            </a:r>
            <a:endParaRPr lang="cs-CZ" sz="24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4500859"/>
              </p:ext>
            </p:extLst>
          </p:nvPr>
        </p:nvGraphicFramePr>
        <p:xfrm>
          <a:off x="5676397" y="2505865"/>
          <a:ext cx="5920105" cy="32918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08760"/>
                <a:gridCol w="975432"/>
                <a:gridCol w="897147"/>
                <a:gridCol w="888521"/>
                <a:gridCol w="767595"/>
                <a:gridCol w="882650"/>
              </a:tblGrid>
              <a:tr h="179705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Bodovací metoda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Metoda TOPSIS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Metoda WSA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Suma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Celkové pořadí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79705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Irsko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1.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1.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3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1.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79705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Nizozemsko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1.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2.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2.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5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2.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79705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Dánsko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8.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7.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9.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24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8.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79705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Rakousko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2.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3.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3.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8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3.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79705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Německo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4.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4.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4.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12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4.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79705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Švédsko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5.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5.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7.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17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6.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79705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Finsko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3.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8.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5.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16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5.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79705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Spojené království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6.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6.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6.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18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7.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79705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Francie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7.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9.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8.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24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8.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79705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Itálie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7.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10.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10.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17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6.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6" name="Obdélník 5"/>
          <p:cNvSpPr/>
          <p:nvPr/>
        </p:nvSpPr>
        <p:spPr>
          <a:xfrm>
            <a:off x="1605821" y="467336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 smtClean="0"/>
              <a:t>Bude následovat průzkumu trhu.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429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Vysoká škola technická a ekonomická v Českých Budějovicích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6192" y="6438137"/>
            <a:ext cx="2825393" cy="337669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4337171" y="711510"/>
            <a:ext cx="32019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dirty="0" smtClean="0"/>
              <a:t>Online prodej</a:t>
            </a:r>
            <a:endParaRPr lang="cs-CZ" sz="3600" dirty="0"/>
          </a:p>
        </p:txBody>
      </p:sp>
      <p:sp>
        <p:nvSpPr>
          <p:cNvPr id="7" name="Obdélník 6"/>
          <p:cNvSpPr/>
          <p:nvPr/>
        </p:nvSpPr>
        <p:spPr>
          <a:xfrm>
            <a:off x="597358" y="2540554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Nová značka - mezinárodní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Nový e-</a:t>
            </a:r>
            <a:r>
              <a:rPr lang="cs-CZ" dirty="0" err="1" smtClean="0"/>
              <a:t>shop</a:t>
            </a:r>
            <a:r>
              <a:rPr lang="cs-CZ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Komunikace v angličtině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Jednoduchost, přehlednost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Vztah k přírodě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Čerpání informací z českého e-</a:t>
            </a:r>
            <a:r>
              <a:rPr lang="cs-CZ" dirty="0" err="1" smtClean="0"/>
              <a:t>shopu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Dopravce - </a:t>
            </a:r>
            <a:r>
              <a:rPr lang="cs-CZ" dirty="0" err="1" smtClean="0"/>
              <a:t>Zásilkovna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3" name="Dřevník design _ Ručně vyráběné přírodní šperky a dekorace - Google Chrome 2021-06-08 15-50-2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32485" y="1703151"/>
            <a:ext cx="6987009" cy="393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83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Vysoká škola technická a ekonomická v Českých Budějovicích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6192" y="6438137"/>
            <a:ext cx="2825393" cy="337669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3715545" y="671908"/>
            <a:ext cx="47029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dirty="0" smtClean="0"/>
              <a:t>Harmonogram expanze</a:t>
            </a:r>
            <a:endParaRPr lang="cs-CZ" sz="3600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235722828"/>
              </p:ext>
            </p:extLst>
          </p:nvPr>
        </p:nvGraphicFramePr>
        <p:xfrm>
          <a:off x="1753494" y="1617203"/>
          <a:ext cx="8627021" cy="843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Graf 8"/>
          <p:cNvGraphicFramePr/>
          <p:nvPr>
            <p:extLst>
              <p:ext uri="{D42A27DB-BD31-4B8C-83A1-F6EECF244321}">
                <p14:modId xmlns:p14="http://schemas.microsoft.com/office/powerpoint/2010/main" val="2663184824"/>
              </p:ext>
            </p:extLst>
          </p:nvPr>
        </p:nvGraphicFramePr>
        <p:xfrm>
          <a:off x="1863240" y="2759498"/>
          <a:ext cx="8407530" cy="36059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132433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Vysoká škola technická a ekonomická v Českých Budějovicích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6192" y="6438137"/>
            <a:ext cx="2825393" cy="337669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3715545" y="671908"/>
            <a:ext cx="47029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dirty="0" smtClean="0"/>
              <a:t>Finanční návrh expanze</a:t>
            </a:r>
            <a:endParaRPr lang="cs-CZ" sz="3600" dirty="0"/>
          </a:p>
        </p:txBody>
      </p:sp>
      <p:graphicFrame>
        <p:nvGraphicFramePr>
          <p:cNvPr id="6" name="Graf 5"/>
          <p:cNvGraphicFramePr/>
          <p:nvPr>
            <p:extLst>
              <p:ext uri="{D42A27DB-BD31-4B8C-83A1-F6EECF244321}">
                <p14:modId xmlns:p14="http://schemas.microsoft.com/office/powerpoint/2010/main" val="2159020071"/>
              </p:ext>
            </p:extLst>
          </p:nvPr>
        </p:nvGraphicFramePr>
        <p:xfrm>
          <a:off x="2004159" y="1697821"/>
          <a:ext cx="8125691" cy="38169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Obdélník 6"/>
          <p:cNvSpPr/>
          <p:nvPr/>
        </p:nvSpPr>
        <p:spPr>
          <a:xfrm>
            <a:off x="4731175" y="5683641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 smtClean="0"/>
              <a:t>Cena celkem: 76 000 Kč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2015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ktiva">
  <a:themeElements>
    <a:clrScheme name="Retrospektiva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1586</TotalTime>
  <Words>504</Words>
  <Application>Microsoft Office PowerPoint</Application>
  <PresentationFormat>Širokoúhlá obrazovka</PresentationFormat>
  <Paragraphs>189</Paragraphs>
  <Slides>11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Retrospektiva</vt:lpstr>
      <vt:lpstr>Expanze malého podniku se zaměřením na logistiku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Digitální marketing v automobilovém průmyslu</dc:title>
  <dc:creator>Barbora Valentová</dc:creator>
  <cp:lastModifiedBy>Barbora Valentová</cp:lastModifiedBy>
  <cp:revision>75</cp:revision>
  <dcterms:created xsi:type="dcterms:W3CDTF">2018-06-09T10:14:18Z</dcterms:created>
  <dcterms:modified xsi:type="dcterms:W3CDTF">2021-06-08T19:29:22Z</dcterms:modified>
</cp:coreProperties>
</file>