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4" r:id="rId7"/>
    <p:sldId id="260" r:id="rId8"/>
    <p:sldId id="267" r:id="rId9"/>
    <p:sldId id="268" r:id="rId10"/>
    <p:sldId id="265" r:id="rId11"/>
    <p:sldId id="269" r:id="rId12"/>
    <p:sldId id="263" r:id="rId13"/>
    <p:sldId id="261" r:id="rId14"/>
    <p:sldId id="26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84944-54B1-4680-A1DB-2872F9EED9CC}" v="5" dt="2021-06-06T18:39:55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C648A-F345-4215-AF70-E0CBC8F70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018E1C-F710-46F7-9AD8-46C18A027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4F9B5F-9BDF-4C03-A43D-4380B5CE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0312DF-1AAF-4A0B-817B-8A89B2C0F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D63FCD-CA23-4CC4-BD08-AE21ECC1A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86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7ECCD-D4EF-4AB0-9635-92036A7C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A1931A-0512-4096-9652-F39C3BD28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FF6F92-80AA-4B70-AA99-CECFA200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98EE85-6F65-4914-AF73-01B7A48EC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35CB5-BC2A-46E4-BE3B-72BA5E9C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2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447BDD-6EB2-4E0B-8FEE-19F55A126C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845D0F-EC29-4919-A0B0-00C345D73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90E22D-E06A-4DB3-9C87-6BD0327E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33C034-0109-45FF-B811-4B4F0F9D4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1C76F-6913-487D-A7B9-3993B8C8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69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0CE95-9C2D-49EA-BC35-6443E973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A5CD89-03B5-4850-949D-6E6B31944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8C21B7-0B70-4456-84C4-954F644C7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E53119-8940-461B-9C06-81D8ABD0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814F97-F8E7-418E-9A24-5FF57210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23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561D1-938B-4EC6-B375-E71EBF276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F22EF-21A1-4C90-918E-8538C6094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56FE19-BE9D-4AC2-A7B3-282AF93A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A589F1-9BF2-4DD7-9343-AA079615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1BE740-9ADE-4954-A8AF-0CD7CE22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4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F8EB8-68CC-4376-88C1-61F7AC62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B4BEE-70E7-486C-9734-F6C9D4E2D5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180D64-D508-448D-A7CB-829AE56C2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A29EA-93AF-483F-9F10-75F1FAFBF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9C336F-F122-4247-82C6-82000755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135D6E-C59E-4057-8625-4C99EEBC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6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653AE-7B39-4FE7-A59B-D937333D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A82FAA-861B-41AB-8B05-0C5695B4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B0B75E-037D-4E52-AC28-99D8C7702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70BA2F-2787-4137-9A10-7B1CFDB14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5BEC04-5446-437D-AE73-7FCE3A02B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25B663-B7D0-495C-81F1-F7E03AD5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817AC5-C726-400A-BEDF-B3391E85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CC45BF-3368-4461-9EC0-8E384E72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3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BBDB9-63F8-4319-98A8-9AA89C7D0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EB65972-BC6C-4A65-A628-9E90C0C1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CD8411-A09D-467C-9003-5D8D6ECE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F0FF7-DA4B-4296-B4E2-883DA98D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6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AA8102-BA6E-4321-AEC2-E1D71FD3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311258-58B5-4051-98C4-8F5D79D25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473CD5-8F85-4B1A-84FA-4AFC77FC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71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6D313-B6A9-4302-887A-3D8EB6F9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9F5D7-7FE0-4D0C-BEA3-C33D598D7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B2410C-B6CB-46A9-AABF-4545F387E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D43A54-4E19-41AA-888E-2E429D52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3EBB8B-FE60-484E-A2EB-678CC5D0F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270441-46F1-4959-A873-A0ACD070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6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79696-C4BF-477E-ABEF-6A5C5CE2B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C6B6C8-7013-4AC7-98FD-66D26C1AA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379F8-E7D8-4D5C-9717-8F77C466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E650B0-3395-4D4D-A449-C1F50E86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3C7D80-A0C9-43E8-8595-E621DE584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0F977E-D87E-4538-8D87-9068F422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28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A39FE8-EBA1-4EE3-A503-F59935AB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80297F-F7E0-4AB9-A5F2-0281E10C1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0F35ED-15BB-48E0-8EE6-CD685ADC6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284E7-D2A6-43DD-9751-A4AFE4AF3522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2E27FA-D95E-4B7D-AD6B-B383FB777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0A4650-ECF4-49E9-8501-427ECC3DE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4603-2E90-4B24-BB9C-C5C095DB6B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06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F76A9-27B4-4D34-BF4A-7DB53746C4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Optimalizace nákupního procesu ve vybraném podniku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FB9285-20CD-4CD3-B9C5-4DF611413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pPr algn="l"/>
            <a:r>
              <a:rPr lang="cs-CZ"/>
              <a:t>Autorka práce: Bc. Michaela Nováková</a:t>
            </a:r>
          </a:p>
          <a:p>
            <a:pPr algn="l"/>
            <a:r>
              <a:rPr lang="cs-CZ"/>
              <a:t>Vedoucí práce: doc. Ing. Petr Hrubý, CSc.</a:t>
            </a:r>
          </a:p>
          <a:p>
            <a:pPr algn="l"/>
            <a:r>
              <a:rPr lang="cs-CZ"/>
              <a:t>Oponent práce: </a:t>
            </a:r>
            <a:r>
              <a:rPr lang="cs-CZ" b="0" i="0">
                <a:solidFill>
                  <a:srgbClr val="0A0A0A"/>
                </a:solidFill>
                <a:effectLst/>
                <a:cs typeface="Calibri" panose="020F0502020204030204" pitchFamily="34" charset="0"/>
              </a:rPr>
              <a:t>doc. Ing. Miloš Hitka, PhD</a:t>
            </a:r>
            <a:r>
              <a:rPr lang="cs-CZ" b="0" i="0">
                <a:solidFill>
                  <a:srgbClr val="0A0A0A"/>
                </a:solidFill>
                <a:effectLst/>
              </a:rPr>
              <a:t>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EC0975-64BB-4C14-B174-D9089DD1F96E}"/>
              </a:ext>
            </a:extLst>
          </p:cNvPr>
          <p:cNvSpPr txBox="1"/>
          <p:nvPr/>
        </p:nvSpPr>
        <p:spPr>
          <a:xfrm>
            <a:off x="2920482" y="382556"/>
            <a:ext cx="5896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Vysoká škola technická a ekonomická v Českých Budějovicích</a:t>
            </a:r>
          </a:p>
          <a:p>
            <a:r>
              <a:rPr lang="cs-CZ" dirty="0"/>
              <a:t>	      Ústav </a:t>
            </a:r>
            <a:r>
              <a:rPr lang="cs-CZ" dirty="0" err="1"/>
              <a:t>technicko-technologický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AA4622-E702-4418-AF53-957B4ED9A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12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BD93D-003D-4170-9736-BD53C398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6DB68-F2F7-4901-86F4-C48CCD14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5719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Snížení časové náročnosti nákupního procesu 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režijního materiálu a ostatních požadavků o 74%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→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odstraněním činností s nepřidanou hodnotou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→ zavedením jednotného formuláře požadavků na nákup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→ elektronickou komunikací se schvalovateli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→ přidělením schvalovacích kompetencí jednotlivým vedoucím pracovníkům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E66A06-B597-49A8-9C85-AB1C6068D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764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FAFD8-9574-4BB4-909C-C5364DAE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97686" cy="642581"/>
          </a:xfrm>
        </p:spPr>
        <p:txBody>
          <a:bodyPr>
            <a:normAutofit fontScale="90000"/>
          </a:bodyPr>
          <a:lstStyle/>
          <a:p>
            <a:r>
              <a:rPr lang="cs-CZ" dirty="0"/>
              <a:t>Dosažené výsledky a přínos práce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128803-546B-4D39-9AA0-C0EDD623B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DC860DC-53A8-4949-970F-1E57726E67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07051" y="1007706"/>
            <a:ext cx="3728854" cy="466325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D0AD356-9F29-4367-93C1-D12A564C7CD5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986317" y="1007706"/>
            <a:ext cx="3862520" cy="513303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1390687-5F0E-4715-8150-C7EE90A70CF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1046668" y="6223424"/>
            <a:ext cx="1459865" cy="620395"/>
          </a:xfrm>
          <a:prstGeom prst="rect">
            <a:avLst/>
          </a:prstGeom>
        </p:spPr>
      </p:pic>
      <p:sp>
        <p:nvSpPr>
          <p:cNvPr id="8" name="Šipka: doprava 7">
            <a:extLst>
              <a:ext uri="{FF2B5EF4-FFF2-40B4-BE49-F238E27FC236}">
                <a16:creationId xmlns:a16="http://schemas.microsoft.com/office/drawing/2014/main" id="{6DF504A9-EBBD-4B7A-A134-B77F3BDF5102}"/>
              </a:ext>
            </a:extLst>
          </p:cNvPr>
          <p:cNvSpPr/>
          <p:nvPr/>
        </p:nvSpPr>
        <p:spPr>
          <a:xfrm>
            <a:off x="5570516" y="3200400"/>
            <a:ext cx="674914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92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15E90-9949-46AE-8A51-438FE1EA1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B1CCC-FE70-452E-A58C-FC733B045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200" dirty="0">
                <a:effectLst/>
                <a:ea typeface="Calibri" panose="020F0502020204030204" pitchFamily="34" charset="0"/>
              </a:rPr>
              <a:t>Zjištění, že pro úplnou optimalizaci nákupního procesu je nezbytné upgradovat současný nevyhovující ERP či implementovat nový ERP → provedení průzkumu trhu dle stanovených kritérií a popis vybraných variant: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2200" dirty="0">
                <a:effectLst/>
                <a:ea typeface="Calibri" panose="020F0502020204030204" pitchFamily="34" charset="0"/>
              </a:rPr>
              <a:t>Dynamics 365 Business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Central</a:t>
            </a:r>
            <a:endParaRPr lang="cs-CZ" sz="22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200" dirty="0">
                <a:ea typeface="Calibri" panose="020F0502020204030204" pitchFamily="34" charset="0"/>
              </a:rPr>
              <a:t>		</a:t>
            </a:r>
            <a:r>
              <a:rPr lang="cs-CZ" sz="2200" dirty="0">
                <a:effectLst/>
                <a:ea typeface="Calibri" panose="020F0502020204030204" pitchFamily="34" charset="0"/>
              </a:rPr>
              <a:t>IFS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Applications</a:t>
            </a:r>
            <a:endParaRPr lang="cs-CZ" sz="22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200" dirty="0">
                <a:ea typeface="Calibri" panose="020F0502020204030204" pitchFamily="34" charset="0"/>
              </a:rPr>
              <a:t>		</a:t>
            </a:r>
            <a:r>
              <a:rPr lang="cs-CZ" sz="2200" dirty="0">
                <a:effectLst/>
                <a:ea typeface="Calibri" panose="020F0502020204030204" pitchFamily="34" charset="0"/>
              </a:rPr>
              <a:t>SAP Business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ByDesign</a:t>
            </a:r>
            <a:endParaRPr lang="cs-CZ" sz="2200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200" dirty="0">
                <a:ea typeface="Calibri" panose="020F0502020204030204" pitchFamily="34" charset="0"/>
              </a:rPr>
              <a:t>Zhodnocení </a:t>
            </a:r>
            <a:r>
              <a:rPr lang="cs-CZ" sz="2200" dirty="0">
                <a:effectLst/>
                <a:ea typeface="Calibri" panose="020F0502020204030204" pitchFamily="34" charset="0"/>
              </a:rPr>
              <a:t>finanční náročnosti upgradu a implementace nového ERP</a:t>
            </a:r>
            <a:endParaRPr lang="cs-CZ" sz="2200" dirty="0"/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2200" dirty="0">
                <a:effectLst/>
                <a:ea typeface="Calibri" panose="020F0502020204030204" pitchFamily="34" charset="0"/>
              </a:rPr>
              <a:t>Dynamics 365 Business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Central</a:t>
            </a:r>
            <a:r>
              <a:rPr lang="cs-CZ" sz="2200" dirty="0">
                <a:effectLst/>
                <a:ea typeface="Calibri" panose="020F0502020204030204" pitchFamily="34" charset="0"/>
              </a:rPr>
              <a:t> 	3.735.192 Kč		on-premise</a:t>
            </a:r>
          </a:p>
          <a:p>
            <a:pPr marL="0" indent="0">
              <a:buNone/>
            </a:pPr>
            <a:r>
              <a:rPr lang="cs-CZ" sz="2200" dirty="0">
                <a:effectLst/>
                <a:ea typeface="Calibri" panose="020F0502020204030204" pitchFamily="34" charset="0"/>
              </a:rPr>
              <a:t>		IFS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Applications</a:t>
            </a:r>
            <a:r>
              <a:rPr lang="cs-CZ" sz="2200" dirty="0">
                <a:effectLst/>
                <a:ea typeface="Calibri" panose="020F0502020204030204" pitchFamily="34" charset="0"/>
              </a:rPr>
              <a:t>			jednotky miliónů		on-premise</a:t>
            </a:r>
          </a:p>
          <a:p>
            <a:pPr marL="0" indent="0">
              <a:buNone/>
            </a:pPr>
            <a:r>
              <a:rPr lang="cs-CZ" sz="2200" dirty="0">
                <a:effectLst/>
                <a:ea typeface="Calibri" panose="020F0502020204030204" pitchFamily="34" charset="0"/>
              </a:rPr>
              <a:t>		SAP Business </a:t>
            </a:r>
            <a:r>
              <a:rPr lang="cs-CZ" sz="2200" dirty="0" err="1">
                <a:effectLst/>
                <a:ea typeface="Calibri" panose="020F0502020204030204" pitchFamily="34" charset="0"/>
              </a:rPr>
              <a:t>ByDesign</a:t>
            </a:r>
            <a:r>
              <a:rPr lang="cs-CZ" sz="2200" dirty="0">
                <a:effectLst/>
                <a:ea typeface="Calibri" panose="020F0502020204030204" pitchFamily="34" charset="0"/>
              </a:rPr>
              <a:t> 		221.485 Kč / měsíc	cloud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</a:rPr>
              <a:t>		</a:t>
            </a:r>
            <a:endParaRPr lang="cs-CZ" sz="20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E1694D-EED8-445E-B73E-53D9E1BC8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8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D58FB-4654-4FE5-9D57-61A9497BD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F14B4-1E75-4A8F-B53F-17229DD5F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Oponent práce:</a:t>
            </a:r>
          </a:p>
          <a:p>
            <a:pPr marL="0" indent="0">
              <a:buNone/>
            </a:pPr>
            <a:r>
              <a:rPr lang="cs-CZ" sz="2000" dirty="0"/>
              <a:t>1. </a:t>
            </a:r>
            <a:r>
              <a:rPr lang="cs-CZ" sz="2000" dirty="0" err="1"/>
              <a:t>Aký</a:t>
            </a:r>
            <a:r>
              <a:rPr lang="cs-CZ" sz="2000" dirty="0"/>
              <a:t> postoj zaujala firma k Vašim </a:t>
            </a:r>
            <a:r>
              <a:rPr lang="cs-CZ" sz="2000" dirty="0" err="1"/>
              <a:t>výsledkom</a:t>
            </a:r>
            <a:r>
              <a:rPr lang="cs-CZ" sz="2000" dirty="0"/>
              <a:t>? </a:t>
            </a:r>
            <a:r>
              <a:rPr lang="cs-CZ" sz="2000" dirty="0" err="1"/>
              <a:t>Ktoré</a:t>
            </a:r>
            <a:r>
              <a:rPr lang="cs-CZ" sz="2000" dirty="0"/>
              <a:t> z Vašich </a:t>
            </a:r>
            <a:r>
              <a:rPr lang="cs-CZ" sz="2000" dirty="0" err="1"/>
              <a:t>čiastkových</a:t>
            </a:r>
            <a:r>
              <a:rPr lang="cs-CZ" sz="2000" dirty="0"/>
              <a:t> </a:t>
            </a:r>
            <a:r>
              <a:rPr lang="cs-CZ" sz="2000" dirty="0" err="1"/>
              <a:t>návrhov</a:t>
            </a:r>
            <a:r>
              <a:rPr lang="cs-CZ" sz="2000" dirty="0"/>
              <a:t> plánuje </a:t>
            </a:r>
            <a:r>
              <a:rPr lang="cs-CZ" sz="2000" dirty="0" err="1"/>
              <a:t>aplikovať</a:t>
            </a:r>
            <a:r>
              <a:rPr lang="cs-CZ" sz="2000" dirty="0"/>
              <a:t> v </a:t>
            </a:r>
            <a:r>
              <a:rPr lang="cs-CZ" sz="2000" dirty="0" err="1"/>
              <a:t>podnikovej</a:t>
            </a:r>
            <a:r>
              <a:rPr lang="cs-CZ" sz="2000" dirty="0"/>
              <a:t> praxi?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2. </a:t>
            </a:r>
            <a:r>
              <a:rPr lang="cs-CZ" sz="2000" dirty="0" err="1"/>
              <a:t>Práca</a:t>
            </a:r>
            <a:r>
              <a:rPr lang="cs-CZ" sz="2000" dirty="0"/>
              <a:t> poukazuje na </a:t>
            </a:r>
            <a:r>
              <a:rPr lang="cs-CZ" sz="2000" dirty="0" err="1"/>
              <a:t>nutnosť</a:t>
            </a:r>
            <a:r>
              <a:rPr lang="cs-CZ" sz="2000" dirty="0"/>
              <a:t> upgradu ERP systému. Bude v </a:t>
            </a:r>
            <a:r>
              <a:rPr lang="cs-CZ" sz="2000" dirty="0" err="1"/>
              <a:t>súčasnej</a:t>
            </a:r>
            <a:r>
              <a:rPr lang="cs-CZ" sz="2000" dirty="0"/>
              <a:t> </a:t>
            </a:r>
            <a:r>
              <a:rPr lang="cs-CZ" sz="2000" dirty="0" err="1"/>
              <a:t>situácii</a:t>
            </a:r>
            <a:r>
              <a:rPr lang="cs-CZ" sz="2000" dirty="0"/>
              <a:t> (</a:t>
            </a:r>
            <a:r>
              <a:rPr lang="cs-CZ" sz="2000" dirty="0" err="1"/>
              <a:t>pandémie</a:t>
            </a:r>
            <a:r>
              <a:rPr lang="cs-CZ" sz="2000" dirty="0"/>
              <a:t> Covid19) do toho ochotná </a:t>
            </a:r>
            <a:r>
              <a:rPr lang="cs-CZ" sz="2000" dirty="0" err="1"/>
              <a:t>investovať</a:t>
            </a:r>
            <a:r>
              <a:rPr lang="cs-CZ" sz="2000" dirty="0"/>
              <a:t>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C138B2-811F-41E5-8ADB-73B06562B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94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38607-ABA3-4311-A9F7-D2AFBB71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FAF7B-A8B3-4E28-A6FB-B83A6957E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dirty="0"/>
              <a:t>DĚKUJI ZA POZORNOST!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1E5B062-1D93-487D-B215-EF821063D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3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34E1F-BA27-4BE7-A0AA-A3C76D316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5712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12E3E-A56E-485C-9507-4CC24CCCA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6091"/>
            <a:ext cx="10515600" cy="23918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600" dirty="0"/>
              <a:t>Osobní zainteresovanost v problematice nákupu ve výrobním podniku</a:t>
            </a:r>
          </a:p>
          <a:p>
            <a:pPr>
              <a:lnSpc>
                <a:spcPct val="150000"/>
              </a:lnSpc>
            </a:pPr>
            <a:r>
              <a:rPr lang="cs-CZ" sz="2600" dirty="0"/>
              <a:t>Prohloubení znalostí z oblasti nákupu a jejich následné využití v zaměstnání</a:t>
            </a:r>
          </a:p>
          <a:p>
            <a:pPr>
              <a:lnSpc>
                <a:spcPct val="150000"/>
              </a:lnSpc>
            </a:pPr>
            <a:r>
              <a:rPr lang="cs-CZ" sz="2600" dirty="0"/>
              <a:t>Aplikace získaných poznatků ze studia v praxi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E95546-6C1A-4564-9FD1-B10819D54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6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9D3F1-E5AA-4EB1-8FE6-313D0E6A5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4B1C41-DF93-4615-B59E-AC8B404C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0" i="0" dirty="0">
                <a:effectLst/>
              </a:rPr>
              <a:t>Cílem diplomové práce je posoudit nákupní proces ve vybrané společnosti a navrhnout opatření, která povedou k optimalizaci nákupního procesu. Teoretická část diplomové práce bude pojednávat obecně o nákupu, o procesech, metodách analýzy procesu a optimalizaci procesů. V praktické části budou zanalyzovány současné metody </a:t>
            </a:r>
            <a:r>
              <a:rPr lang="cs-CZ" sz="2000" b="0" i="0" dirty="0" err="1">
                <a:effectLst/>
              </a:rPr>
              <a:t>znovudoplňování</a:t>
            </a:r>
            <a:r>
              <a:rPr lang="cs-CZ" sz="2000" b="0" i="0" dirty="0">
                <a:effectLst/>
              </a:rPr>
              <a:t> materiálu, nástroje, které k tomu slouží, dále bude popsán systém ostatních požadavků a schvalovacích procesů. Poté budou navrhnuty vhodné nástroje pro optimalizaci, jako například implementace nového informačního systému či </a:t>
            </a:r>
            <a:r>
              <a:rPr lang="cs-CZ" sz="2000" b="0" i="0" dirty="0" err="1">
                <a:effectLst/>
              </a:rPr>
              <a:t>upgradování</a:t>
            </a:r>
            <a:r>
              <a:rPr lang="cs-CZ" sz="2000" b="0" i="0" dirty="0">
                <a:effectLst/>
              </a:rPr>
              <a:t> současného informačního systému.</a:t>
            </a: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A80EBD-B86B-4435-AC5F-068946946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0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5DB87-EC7D-41C3-B97E-7178975F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093E3-5DE8-4CAF-81EA-800E52040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je současný nákupní proces strukturován? </a:t>
            </a:r>
          </a:p>
          <a:p>
            <a:pPr marL="0" indent="0"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Dá se současný nákupní proces vylepšit?</a:t>
            </a:r>
          </a:p>
          <a:p>
            <a:pPr marL="0" indent="0"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Lze v procesu odstranit nadbytečné činnosti nepřinášející přidanou hodnotu pro nákupní proces a potažmo pro vybraný podnik?</a:t>
            </a:r>
          </a:p>
          <a:p>
            <a:pPr marL="0" indent="0"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Jakými prostředky lze optimalizace nákupního procesu dosáhnout?</a:t>
            </a: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9689FF2-135F-4588-BF62-E9416CE83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7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172F6-AD90-4B0A-B969-6ABE23D2A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AF9FFC-2ACC-4F75-8DC1-7EC5E302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739"/>
            <a:ext cx="10515600" cy="475922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600" dirty="0"/>
              <a:t>Hlavní metody:</a:t>
            </a:r>
          </a:p>
          <a:p>
            <a:pPr>
              <a:lnSpc>
                <a:spcPct val="150000"/>
              </a:lnSpc>
            </a:pPr>
            <a:r>
              <a:rPr lang="cs-CZ" sz="3600" dirty="0"/>
              <a:t>Metoda pozorování</a:t>
            </a:r>
          </a:p>
          <a:p>
            <a:pPr>
              <a:lnSpc>
                <a:spcPct val="150000"/>
              </a:lnSpc>
            </a:pPr>
            <a:r>
              <a:rPr lang="cs-CZ" sz="3600" dirty="0"/>
              <a:t>Metoda analýzy </a:t>
            </a:r>
          </a:p>
          <a:p>
            <a:pPr>
              <a:lnSpc>
                <a:spcPct val="150000"/>
              </a:lnSpc>
            </a:pPr>
            <a:r>
              <a:rPr lang="cs-CZ" sz="3600" dirty="0" err="1"/>
              <a:t>Value</a:t>
            </a:r>
            <a:r>
              <a:rPr lang="cs-CZ" sz="3600" dirty="0"/>
              <a:t> </a:t>
            </a:r>
            <a:r>
              <a:rPr lang="cs-CZ" sz="3600" dirty="0" err="1"/>
              <a:t>Added</a:t>
            </a:r>
            <a:r>
              <a:rPr lang="cs-CZ" sz="3600" dirty="0"/>
              <a:t> </a:t>
            </a:r>
            <a:r>
              <a:rPr lang="cs-CZ" sz="3600" dirty="0" err="1"/>
              <a:t>Analysis</a:t>
            </a:r>
            <a:endParaRPr lang="cs-CZ" sz="3600" dirty="0"/>
          </a:p>
          <a:p>
            <a:pPr marL="0" indent="0">
              <a:lnSpc>
                <a:spcPct val="150000"/>
              </a:lnSpc>
              <a:buNone/>
            </a:pPr>
            <a:endParaRPr lang="cs-CZ" sz="20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3600" dirty="0"/>
              <a:t>Další metody:</a:t>
            </a:r>
          </a:p>
          <a:p>
            <a:pPr>
              <a:lnSpc>
                <a:spcPct val="150000"/>
              </a:lnSpc>
            </a:pPr>
            <a:r>
              <a:rPr lang="cs-CZ" sz="3600" dirty="0">
                <a:ea typeface="Calibri" panose="020F0502020204030204" pitchFamily="34" charset="0"/>
              </a:rPr>
              <a:t>V</a:t>
            </a:r>
            <a:r>
              <a:rPr lang="cs-CZ" sz="3600" dirty="0">
                <a:effectLst/>
                <a:ea typeface="Calibri" panose="020F0502020204030204" pitchFamily="34" charset="0"/>
              </a:rPr>
              <a:t>ědecký popis</a:t>
            </a:r>
          </a:p>
          <a:p>
            <a:pPr>
              <a:lnSpc>
                <a:spcPct val="150000"/>
              </a:lnSpc>
            </a:pPr>
            <a:r>
              <a:rPr lang="cs-CZ" sz="3600" dirty="0">
                <a:ea typeface="Calibri" panose="020F0502020204030204" pitchFamily="34" charset="0"/>
              </a:rPr>
              <a:t>E</a:t>
            </a:r>
            <a:r>
              <a:rPr lang="cs-CZ" sz="3600" dirty="0">
                <a:effectLst/>
                <a:ea typeface="Calibri" panose="020F0502020204030204" pitchFamily="34" charset="0"/>
              </a:rPr>
              <a:t>xplanace</a:t>
            </a:r>
            <a:endParaRPr lang="cs-CZ" sz="3600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600" dirty="0">
                <a:ea typeface="Calibri" panose="020F0502020204030204" pitchFamily="34" charset="0"/>
              </a:rPr>
              <a:t>I</a:t>
            </a:r>
            <a:r>
              <a:rPr lang="cs-CZ" sz="3600" dirty="0">
                <a:effectLst/>
                <a:ea typeface="Calibri" panose="020F0502020204030204" pitchFamily="34" charset="0"/>
              </a:rPr>
              <a:t>ndukce, dedukce a abdukce</a:t>
            </a:r>
            <a:endParaRPr lang="cs-CZ" sz="3600" dirty="0"/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35A6999-326B-41B0-97A2-BAE72A421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D5C65-7804-4766-8973-DF3B55FD4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Analyzované nákupní procesy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E7CB1-4D6F-4AF7-8DCF-D48E4BB2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nákupu přímého materiálu</a:t>
            </a:r>
          </a:p>
          <a:p>
            <a:pPr lvl="3"/>
            <a:r>
              <a:rPr lang="cs-CZ" sz="2000" dirty="0"/>
              <a:t>Kategorie materiálu „doplnit do maxima“</a:t>
            </a:r>
          </a:p>
          <a:p>
            <a:pPr lvl="3"/>
            <a:r>
              <a:rPr lang="cs-CZ" sz="2000" dirty="0"/>
              <a:t>Kategorie materiálu „na zakázku“</a:t>
            </a:r>
          </a:p>
          <a:p>
            <a:pPr marL="1371600" lvl="3" indent="0">
              <a:buNone/>
            </a:pPr>
            <a:endParaRPr lang="cs-CZ" dirty="0"/>
          </a:p>
          <a:p>
            <a:pPr lvl="3"/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 nákupu režijního materiálu a ostatních požadavků</a:t>
            </a:r>
          </a:p>
          <a:p>
            <a:pPr marL="1371600" lvl="3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411D0F0-F051-4159-B59D-464907260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61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F089A-782C-4798-B1BB-CCDF2596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264"/>
            <a:ext cx="10515600" cy="1325563"/>
          </a:xfrm>
        </p:spPr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0C8E4-1C57-47D0-B6ED-9E4E52E24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318"/>
            <a:ext cx="10713440" cy="55614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Snížení časové náročnosti nákupního procesu skupiny materiálů „doplnit do maxima“ o 10%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→ odstraněním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činností s nepřidanou hodnotou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9E4F52-6EEC-46AC-A546-459B5BB49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9348DE1-C108-4BE1-A10E-09C7C45944C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16930" y="2409268"/>
            <a:ext cx="3802927" cy="414956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370673B-CC97-48DF-9AC5-D38B70923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8555" y="2409268"/>
            <a:ext cx="4801270" cy="2857899"/>
          </a:xfrm>
          <a:prstGeom prst="rect">
            <a:avLst/>
          </a:prstGeom>
        </p:spPr>
      </p:pic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CF535C9E-32DC-4D0C-9D1F-F10BF52A00F2}"/>
              </a:ext>
            </a:extLst>
          </p:cNvPr>
          <p:cNvSpPr/>
          <p:nvPr/>
        </p:nvSpPr>
        <p:spPr>
          <a:xfrm>
            <a:off x="5368397" y="3498210"/>
            <a:ext cx="710097" cy="28522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683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96500-2E28-4A4C-9C18-C2520B69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35642" cy="893224"/>
          </a:xfrm>
        </p:spPr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F2E91-4D10-4718-85F2-AC2652C7A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141" y="1893858"/>
            <a:ext cx="10805718" cy="55896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Snížen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í časové náročnosti nákupního procesu skupiny materiálů „na zakázku“ o 91%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→ odstraněním činností s nepřidanou hodnotou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→ zavedením evidence skladových zásob u externisty v ERP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→ propojením dat z ERP s excelovskými soubory pro kontrolu materiálu</a:t>
            </a:r>
          </a:p>
          <a:p>
            <a:pPr lvl="2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2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14400" lvl="2" indent="0">
              <a:lnSpc>
                <a:spcPct val="150000"/>
              </a:lnSpc>
              <a:buNone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E3EFF71-3719-4C85-9104-BF6B89EF5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3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AF5CE-E365-4C6A-BF37-E2EBB184B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 a přínos práce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70D8960-C0BA-412F-830D-17CBC4FAF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5094" y="102264"/>
            <a:ext cx="2058484" cy="714751"/>
          </a:xfrm>
          <a:prstGeom prst="rect">
            <a:avLst/>
          </a:prstGeom>
        </p:spPr>
      </p:pic>
      <p:pic>
        <p:nvPicPr>
          <p:cNvPr id="7" name="Zástupný obsah 3">
            <a:extLst>
              <a:ext uri="{FF2B5EF4-FFF2-40B4-BE49-F238E27FC236}">
                <a16:creationId xmlns:a16="http://schemas.microsoft.com/office/drawing/2014/main" id="{6E2F3BD7-C5DB-49B7-B1D0-05D6FD6B4710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69083"/>
            <a:ext cx="4083798" cy="4999668"/>
          </a:xfrm>
          <a:prstGeom prst="rect">
            <a:avLst/>
          </a:prstGeo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EBABF27C-3F90-4E9E-85DB-B6B5AE7BA2E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06870" y="1524607"/>
            <a:ext cx="4546930" cy="4229733"/>
          </a:xfrm>
          <a:prstGeom prst="rect">
            <a:avLst/>
          </a:prstGeom>
        </p:spPr>
      </p:pic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74D2BAA-B9CE-4151-8FF8-ADBF62160A7C}"/>
              </a:ext>
            </a:extLst>
          </p:cNvPr>
          <p:cNvSpPr/>
          <p:nvPr/>
        </p:nvSpPr>
        <p:spPr>
          <a:xfrm>
            <a:off x="5421086" y="3200400"/>
            <a:ext cx="674914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401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542</Words>
  <Application>Microsoft Office PowerPoint</Application>
  <PresentationFormat>Širokoúhlá obrazovka</PresentationFormat>
  <Paragraphs>83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Optimalizace nákupního procesu ve vybraném podniku</vt:lpstr>
      <vt:lpstr>Motivace a důvody k řešení daného problému</vt:lpstr>
      <vt:lpstr>Cíl práce</vt:lpstr>
      <vt:lpstr>Výzkumné otázky</vt:lpstr>
      <vt:lpstr>Použité metody</vt:lpstr>
      <vt:lpstr>Analyzované nákupní procesy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Doplňující dotazy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nákupního procesu ve vybraném podniku</dc:title>
  <dc:creator>Michaela Nováková</dc:creator>
  <cp:lastModifiedBy>Michaela Nováková</cp:lastModifiedBy>
  <cp:revision>28</cp:revision>
  <dcterms:created xsi:type="dcterms:W3CDTF">2021-06-06T16:25:42Z</dcterms:created>
  <dcterms:modified xsi:type="dcterms:W3CDTF">2021-06-09T07:33:28Z</dcterms:modified>
</cp:coreProperties>
</file>