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73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1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34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3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85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91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37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93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79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76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48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161AE-DC84-4E4A-9F95-B34298CE4B5E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FB72-350D-40AA-909F-33ECFCEFE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maps/dir/London,+UK/52.0846667,0.1099943/London,+UK/Hull,+UK/Newcastle+upon+Tyne/Maryport/Hereford/Falmouth/London,+UK/@50.8560593,3.4507226,6.32z/data=!4m54!4m53!1m5!1m1!1s0x47d8a00baf21de75:0x52963a5addd52a99!2m2!1d-0.1277583!2d51.5073509!1m0!1m5!1m1!1s0x47d8a00baf21de75:0x52963a5addd52a99!2m2!1d-0.1277583!2d51.5073509!1m5!1m1!1s0x47d6208f7c0160ad:0x6d447e9d82f130ff!2m2!1d-0.3274198!2d53.7676236!1m5!1m1!1s0x487d857e0c6f64cd:0xbe252b072a76191!2m2!1d-1.61778!2d54.978252!1m5!1m1!1s0x48632ab0a13de7c5:0x229ed07a7e4ff5c7!2m2!1d-3.49494!2d54.714441!1m5!1m1!1s0x486fd425aa6e5341:0xd59c9a4bfd3c6c96!2m2!1d-2.715974!2d52.056398!1m5!1m1!1s0x486b23280fb96b55:0xf3e3f00bb4ab2328!2m2!1d-5.06627!2d50.152571!1m5!1m1!1s0x47d8a00baf21de75:0x52963a5addd52a99!2m2!1d-0.1277583!2d51.5073509!2m2!1b1!2b1!3e0" TargetMode="External"/><Relationship Id="rId4" Type="http://schemas.openxmlformats.org/officeDocument/2006/relationships/hyperlink" Target="https://www.google.com/maps/dir/London,+UK/Newcastle+upon+Tyne/London,+UK/54.8826816,-2.9170679/Leeds,+UK/Exeter/London,+UK/@51.0139022,4.3926697,6.32z/data=!4m64!4m63!1m5!1m1!1s0x47d8a00baf21de75:0x52963a5addd52a99!2m2!1d-0.1277583!2d51.5073509!1m15!1m1!1s0x487d857e0c6f64cd:0xbe252b072a76191!2m2!1d-1.61778!2d54.978252!3m4!1m2!1d-1.1011901!2d52.2844143!3s0x487714487aff29b5:0xe5b84524bf918c50!3m4!1m2!1d0.282644!2d51.5434431!3s0x47d8b986e79d1c55:0x76062efcb839b2c7!1m5!1m1!1s0x47d8a00baf21de75:0x52963a5addd52a99!2m2!1d-0.1277583!2d51.5073509!1m5!3m4!1m2!1d-2.6969879!2d53.5389916!3s0x487b1003a7c11557:0xf21443f0ca808466!1m5!1m1!1s0x48793e4ada64bd99:0x51adbafd0213dca9!2m2!1d-1.5490774!2d53.8007554!1m15!1m1!1s0x486c52c4d4498da7:0xa976e3256bdfad1e!2m2!1d-3.533899!2d50.718412!3m4!1m2!1d-2.1093674!2d51.5151255!3s0x4871701fba910915:0xf61e60e68180afb2!3m4!1m2!1d0.581673!2d51.282893!3s0x47df2d8d9d0b08c1:0xd3e58797fe5b6f4f!1m5!1m1!1s0x47d8a00baf21de75:0x52963a5addd52a99!2m2!1d-0.1277583!2d51.5073509!3e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cs-CZ" dirty="0"/>
              <a:t>OBHAJOBA</a:t>
            </a:r>
            <a:br>
              <a:rPr lang="cs-CZ" dirty="0"/>
            </a:br>
            <a:r>
              <a:rPr lang="cs-CZ" dirty="0"/>
              <a:t>DIPLOMOVÉ PRÁCE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3866"/>
            <a:ext cx="9144000" cy="1655762"/>
          </a:xfrm>
        </p:spPr>
        <p:txBody>
          <a:bodyPr/>
          <a:lstStyle/>
          <a:p>
            <a:r>
              <a:rPr lang="cs-CZ" dirty="0"/>
              <a:t>Autor DP: Bc. Veronika Knobová</a:t>
            </a:r>
          </a:p>
          <a:p>
            <a:r>
              <a:rPr lang="es-ES" dirty="0"/>
              <a:t>Vedoucí </a:t>
            </a:r>
            <a:r>
              <a:rPr lang="cs-CZ" dirty="0"/>
              <a:t>DP</a:t>
            </a:r>
            <a:r>
              <a:rPr lang="es-ES" dirty="0"/>
              <a:t>: doc. Ing. Ján Ližbetin, PhD.</a:t>
            </a:r>
            <a:endParaRPr lang="cs-CZ" dirty="0"/>
          </a:p>
          <a:p>
            <a:r>
              <a:rPr lang="cs-CZ" dirty="0"/>
              <a:t>2021</a:t>
            </a:r>
          </a:p>
        </p:txBody>
      </p:sp>
      <p:pic>
        <p:nvPicPr>
          <p:cNvPr id="1026" name="Picture 2" descr="File:Valeo Logo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72" y="5257800"/>
            <a:ext cx="2279833" cy="108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Logo Všte.jpg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241859"/>
            <a:ext cx="2192785" cy="22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3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22" y="298013"/>
            <a:ext cx="5977803" cy="111133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Rozhodovací strom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5" y="1585519"/>
            <a:ext cx="5636195" cy="4772091"/>
          </a:xfrm>
          <a:prstGeom prst="rect">
            <a:avLst/>
          </a:prstGeom>
        </p:spPr>
      </p:pic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69BADFA9-4E51-4867-9AD1-A49D39EC6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61998"/>
              </p:ext>
            </p:extLst>
          </p:nvPr>
        </p:nvGraphicFramePr>
        <p:xfrm>
          <a:off x="6761527" y="1476462"/>
          <a:ext cx="506695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738">
                  <a:extLst>
                    <a:ext uri="{9D8B030D-6E8A-4147-A177-3AD203B41FA5}">
                      <a16:colId xmlns:a16="http://schemas.microsoft.com/office/drawing/2014/main" val="2624160676"/>
                    </a:ext>
                  </a:extLst>
                </a:gridCol>
                <a:gridCol w="1410025">
                  <a:extLst>
                    <a:ext uri="{9D8B030D-6E8A-4147-A177-3AD203B41FA5}">
                      <a16:colId xmlns:a16="http://schemas.microsoft.com/office/drawing/2014/main" val="1974991725"/>
                    </a:ext>
                  </a:extLst>
                </a:gridCol>
                <a:gridCol w="1123449">
                  <a:extLst>
                    <a:ext uri="{9D8B030D-6E8A-4147-A177-3AD203B41FA5}">
                      <a16:colId xmlns:a16="http://schemas.microsoft.com/office/drawing/2014/main" val="580892642"/>
                    </a:ext>
                  </a:extLst>
                </a:gridCol>
                <a:gridCol w="1266738">
                  <a:extLst>
                    <a:ext uri="{9D8B030D-6E8A-4147-A177-3AD203B41FA5}">
                      <a16:colId xmlns:a16="http://schemas.microsoft.com/office/drawing/2014/main" val="2581753130"/>
                    </a:ext>
                  </a:extLst>
                </a:gridCol>
              </a:tblGrid>
              <a:tr h="30103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vozidel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týdnů nahrávání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týdnů v servisu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týdnů 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32499"/>
                  </a:ext>
                </a:extLst>
              </a:tr>
              <a:tr h="30103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66180"/>
                  </a:ext>
                </a:extLst>
              </a:tr>
              <a:tr h="30103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54600"/>
                  </a:ext>
                </a:extLst>
              </a:tr>
              <a:tr h="30103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114832"/>
                  </a:ext>
                </a:extLst>
              </a:tr>
              <a:tr h="30103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076719"/>
                  </a:ext>
                </a:extLst>
              </a:tr>
              <a:tr h="30103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84299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21F6B353-2103-4328-853C-1206CDCF4305}"/>
              </a:ext>
            </a:extLst>
          </p:cNvPr>
          <p:cNvSpPr txBox="1"/>
          <p:nvPr/>
        </p:nvSpPr>
        <p:spPr>
          <a:xfrm>
            <a:off x="7127394" y="4565930"/>
            <a:ext cx="3820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Pravidelný servis po šesti týdnech nahrávání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Pokuta za překročení stanového limitu = 1050 jednotek/týden</a:t>
            </a:r>
          </a:p>
        </p:txBody>
      </p:sp>
    </p:spTree>
    <p:extLst>
      <p:ext uri="{BB962C8B-B14F-4D97-AF65-F5344CB8AC3E}">
        <p14:creationId xmlns:p14="http://schemas.microsoft.com/office/powerpoint/2010/main" val="118575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279"/>
          </a:xfrm>
        </p:spPr>
        <p:txBody>
          <a:bodyPr>
            <a:normAutofit/>
          </a:bodyPr>
          <a:lstStyle/>
          <a:p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Ganttův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44" y="2190750"/>
            <a:ext cx="10443356" cy="30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9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Otázky vedoucího 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„Ztotožnila sa s Vašim návrhom aj firma?“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Ano, návrh byl implementován na reálný projekt, který momentálně úspěšně probíhá. </a:t>
            </a:r>
          </a:p>
        </p:txBody>
      </p:sp>
    </p:spTree>
    <p:extLst>
      <p:ext uri="{BB962C8B-B14F-4D97-AF65-F5344CB8AC3E}">
        <p14:creationId xmlns:p14="http://schemas.microsoft.com/office/powerpoint/2010/main" val="49171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Otázky oponenta 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400" u="sng" dirty="0">
                <a:latin typeface="Arial" panose="020B0604020202020204" pitchFamily="34" charset="0"/>
                <a:cs typeface="Arial" panose="020B0604020202020204" pitchFamily="34" charset="0"/>
              </a:rPr>
              <a:t>„Ako je možné eliminovať riziko nedostatočnej kapacity servisu?“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Doprovodné vozidlo se servisním technikem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Plánování testování mimo hlavní sezónu vytíženosti servisu (přezouvání pneumatik)</a:t>
            </a:r>
          </a:p>
          <a:p>
            <a:pPr>
              <a:buFontTx/>
              <a:buChar char="-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400" u="sng" dirty="0">
                <a:latin typeface="Arial" panose="020B0604020202020204" pitchFamily="34" charset="0"/>
                <a:cs typeface="Arial" panose="020B0604020202020204" pitchFamily="34" charset="0"/>
              </a:rPr>
              <a:t>„Ktoré činnosti sú kritické pri tvorbe projektu?“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architektury a ovládání měřící techniky ve vozidle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Stabilita systému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Nutné důkladné školení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Vzdálená podpora vývojového týmu</a:t>
            </a:r>
          </a:p>
        </p:txBody>
      </p:sp>
    </p:spTree>
    <p:extLst>
      <p:ext uri="{BB962C8B-B14F-4D97-AF65-F5344CB8AC3E}">
        <p14:creationId xmlns:p14="http://schemas.microsoft.com/office/powerpoint/2010/main" val="240054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„Aká je kritická cesta v plánovanom projekte?“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5425"/>
            <a:ext cx="105632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je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oplimalizace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testování ADAS systémů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Optimální varianta: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 vozidla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 týdnů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Cena = 17760 jednotek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Cena v případě jednoho vozidla = 44520 jednotek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Snížení nákladů o 60 % oproti použití jednoho vozidla</a:t>
            </a:r>
          </a:p>
        </p:txBody>
      </p:sp>
    </p:spTree>
    <p:extLst>
      <p:ext uri="{BB962C8B-B14F-4D97-AF65-F5344CB8AC3E}">
        <p14:creationId xmlns:p14="http://schemas.microsoft.com/office/powerpoint/2010/main" val="150378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3598A-3C74-4D8B-805B-999429DE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B3F773-B76B-47CD-A244-472F645A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26" y="1544601"/>
            <a:ext cx="5320147" cy="47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9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6272"/>
            <a:ext cx="10515600" cy="140652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optimalizovaného plánu testování funkčnosti inteligentních dopravních systémů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5527"/>
            <a:ext cx="10515600" cy="2872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DP: vytvoření plánu pro ověření funkčnosti inteligentních dopravních systémů na modelovém projektu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Zvýšení efektivity testování ve společnosti Valeo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Plošné uplatnění optimalizačního nástroje na konkrétní projekty</a:t>
            </a:r>
          </a:p>
        </p:txBody>
      </p:sp>
    </p:spTree>
    <p:extLst>
      <p:ext uri="{BB962C8B-B14F-4D97-AF65-F5344CB8AC3E}">
        <p14:creationId xmlns:p14="http://schemas.microsoft.com/office/powerpoint/2010/main" val="347731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Teoretická část DP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Metodika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Praktická část DP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Představení společnosti Valeo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Testování funkčnosti inteligentních dopravních systémů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Požadavky na testování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Routeplan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Rozhodovací strom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Ganttův diagram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Otázky vedoucího DP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Otázky oponenta DP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63690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76D5F-4B1D-4BB0-B2BA-EFCBDBBF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Teoretická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část DP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F3AF49-BEAA-4789-9967-E4F2E3EBF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ADAS systémy (= pokročilé asistenční systémy pro řidiče)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Prvek dopravní telematiky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Např.: asistent jízdy v dopravní kongesci, parkovací asistent, detekce únavy řidiče,...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Testování softwaru (jednotek, integrace, systému)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Bezpečnost ADAS funkcí (ISO 26262, ISO 21448)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Praktické provedení testů</a:t>
            </a:r>
          </a:p>
        </p:txBody>
      </p:sp>
    </p:spTree>
    <p:extLst>
      <p:ext uri="{BB962C8B-B14F-4D97-AF65-F5344CB8AC3E}">
        <p14:creationId xmlns:p14="http://schemas.microsoft.com/office/powerpoint/2010/main" val="31133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68B32-E3A3-448B-8186-850DA60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Metodika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6002B3-04C2-4705-8D1F-A053D37E8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 požadavků modelového projektu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Plánování pomocí serveru maps.google.com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Ganttův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diagram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Rozhodovací strom</a:t>
            </a:r>
          </a:p>
        </p:txBody>
      </p:sp>
    </p:spTree>
    <p:extLst>
      <p:ext uri="{BB962C8B-B14F-4D97-AF65-F5344CB8AC3E}">
        <p14:creationId xmlns:p14="http://schemas.microsoft.com/office/powerpoint/2010/main" val="198089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Představení společnosti Valeo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Přední dodavatel v oblasti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Specializace ve vývoji ADAS systémů (Pokročilé asistenční systémy pro řidiče)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 specializace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Klimatizace, stěrače, světlomety, svíčky,…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Výrobní závody v ČR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Rakovník, Humpolec, Žebrák, Podbořany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8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3591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Testování funkčnosti inteligentních dopravních systémů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4407"/>
            <a:ext cx="10877550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Nahrávání stanovených podmínek v reálném silničním provozu (sběr dat)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Testovací vozidlo vybaveno měřící technikou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PC, datové úložiště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testovaný senzor + referenční senzory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testování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ověření funkčnosti, stability a bezpečnosti systému</a:t>
            </a:r>
          </a:p>
        </p:txBody>
      </p:sp>
    </p:spTree>
    <p:extLst>
      <p:ext uri="{BB962C8B-B14F-4D97-AF65-F5344CB8AC3E}">
        <p14:creationId xmlns:p14="http://schemas.microsoft.com/office/powerpoint/2010/main" val="235893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Požadavky na testování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398" y="1517109"/>
            <a:ext cx="5694577" cy="4975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025" y="1828800"/>
            <a:ext cx="33813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Orientace provozu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Seznam požadovaných zemí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vozovky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Světelné podmínky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Celková délka kampaně max. 20 týdnů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případě překročení limitu -&gt; pokuta</a:t>
            </a:r>
          </a:p>
        </p:txBody>
      </p:sp>
    </p:spTree>
    <p:extLst>
      <p:ext uri="{BB962C8B-B14F-4D97-AF65-F5344CB8AC3E}">
        <p14:creationId xmlns:p14="http://schemas.microsoft.com/office/powerpoint/2010/main" val="158620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0626"/>
            <a:ext cx="10515600" cy="700277"/>
          </a:xfrm>
        </p:spPr>
        <p:txBody>
          <a:bodyPr>
            <a:normAutofit/>
          </a:bodyPr>
          <a:lstStyle/>
          <a:p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Routeplan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5"/>
          <p:cNvGrpSpPr/>
          <p:nvPr/>
        </p:nvGrpSpPr>
        <p:grpSpPr>
          <a:xfrm>
            <a:off x="6668452" y="1750713"/>
            <a:ext cx="4324961" cy="2849861"/>
            <a:chOff x="-9525" y="-142240"/>
            <a:chExt cx="5173980" cy="3733800"/>
          </a:xfrm>
        </p:grpSpPr>
        <p:pic>
          <p:nvPicPr>
            <p:cNvPr id="8" name="Obrázek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25" y="284480"/>
              <a:ext cx="5173980" cy="3307080"/>
            </a:xfrm>
            <a:prstGeom prst="rect">
              <a:avLst/>
            </a:prstGeom>
          </p:spPr>
        </p:pic>
        <p:sp>
          <p:nvSpPr>
            <p:cNvPr id="9" name="Textové pole 51"/>
            <p:cNvSpPr txBox="1"/>
            <p:nvPr/>
          </p:nvSpPr>
          <p:spPr>
            <a:xfrm>
              <a:off x="-9525" y="-142240"/>
              <a:ext cx="5173980" cy="28448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Routeplan_VB_Rural</a:t>
              </a:r>
            </a:p>
          </p:txBody>
        </p:sp>
      </p:grpSp>
      <p:pic>
        <p:nvPicPr>
          <p:cNvPr id="10" name="Obrázek 4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3980180" cy="2514600"/>
          </a:xfrm>
          <a:prstGeom prst="rect">
            <a:avLst/>
          </a:prstGeom>
        </p:spPr>
      </p:pic>
      <p:sp>
        <p:nvSpPr>
          <p:cNvPr id="12" name="Textové pole 51"/>
          <p:cNvSpPr txBox="1"/>
          <p:nvPr/>
        </p:nvSpPr>
        <p:spPr>
          <a:xfrm>
            <a:off x="838200" y="1880387"/>
            <a:ext cx="4324961" cy="217132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Routeplan_VB_Highway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953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Google Maps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(28.3.2021)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8452" y="4855676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Google Maps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(28.3.2021) </a:t>
            </a:r>
          </a:p>
        </p:txBody>
      </p:sp>
    </p:spTree>
    <p:extLst>
      <p:ext uri="{BB962C8B-B14F-4D97-AF65-F5344CB8AC3E}">
        <p14:creationId xmlns:p14="http://schemas.microsoft.com/office/powerpoint/2010/main" val="239486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473</Words>
  <Application>Microsoft Office PowerPoint</Application>
  <PresentationFormat>Širokoúhlá obrazovka</PresentationFormat>
  <Paragraphs>133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OBHAJOBA DIPLOMOVÉ PRÁCE</vt:lpstr>
      <vt:lpstr>Návrh optimalizovaného plánu testování funkčnosti inteligentních dopravních systémů </vt:lpstr>
      <vt:lpstr>Obsah</vt:lpstr>
      <vt:lpstr>Teoretická část DP</vt:lpstr>
      <vt:lpstr>Metodika</vt:lpstr>
      <vt:lpstr>Představení společnosti Valeo</vt:lpstr>
      <vt:lpstr>Testování funkčnosti inteligentních dopravních systémů</vt:lpstr>
      <vt:lpstr>Požadavky na testování</vt:lpstr>
      <vt:lpstr>Routeplan</vt:lpstr>
      <vt:lpstr>Rozhodovací strom</vt:lpstr>
      <vt:lpstr>Ganttův diagram</vt:lpstr>
      <vt:lpstr>Otázky vedoucího DP</vt:lpstr>
      <vt:lpstr>Otázky oponenta DP</vt:lpstr>
      <vt:lpstr>„Aká je kritická cesta v plánovanom projekte?“</vt:lpstr>
      <vt:lpstr>Závěr</vt:lpstr>
      <vt:lpstr>Děkuji za pozornost!</vt:lpstr>
    </vt:vector>
  </TitlesOfParts>
  <Company>Valeo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DIPLOMOVÉ PRÁCE</dc:title>
  <dc:creator>Veronika KNOBOVA</dc:creator>
  <cp:lastModifiedBy>Veronika Knobová</cp:lastModifiedBy>
  <cp:revision>45</cp:revision>
  <dcterms:created xsi:type="dcterms:W3CDTF">2021-06-03T07:57:13Z</dcterms:created>
  <dcterms:modified xsi:type="dcterms:W3CDTF">2021-06-08T22:18:04Z</dcterms:modified>
</cp:coreProperties>
</file>