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5"/>
  </p:notesMasterIdLst>
  <p:sldIdLst>
    <p:sldId id="256" r:id="rId2"/>
    <p:sldId id="266" r:id="rId3"/>
    <p:sldId id="258" r:id="rId4"/>
    <p:sldId id="264" r:id="rId5"/>
    <p:sldId id="268" r:id="rId6"/>
    <p:sldId id="269" r:id="rId7"/>
    <p:sldId id="270" r:id="rId8"/>
    <p:sldId id="271" r:id="rId9"/>
    <p:sldId id="272" r:id="rId10"/>
    <p:sldId id="262" r:id="rId11"/>
    <p:sldId id="259" r:id="rId12"/>
    <p:sldId id="260" r:id="rId13"/>
    <p:sldId id="27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4E9"/>
    <a:srgbClr val="FCE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CE75-2B1B-4922-AF06-C15ABF988C7F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483B3-A47F-4DED-BDDC-58FA20F2EE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00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483B3-A47F-4DED-BDDC-58FA20F2EE2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23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483B3-A47F-4DED-BDDC-58FA20F2EE2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75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483B3-A47F-4DED-BDDC-58FA20F2EE2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0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483B3-A47F-4DED-BDDC-58FA20F2EE2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03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483B3-A47F-4DED-BDDC-58FA20F2EE2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48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56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1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32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079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126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13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348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83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7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26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104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53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6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32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936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14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F61A44-1524-4587-A8B7-2C20A92B163D}" type="datetimeFigureOut">
              <a:rPr lang="cs-CZ" smtClean="0"/>
              <a:t>08.06.2021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3DD3A4-0B6D-476A-AC04-8360AF975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37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4233" y="306700"/>
            <a:ext cx="9813648" cy="876445"/>
          </a:xfrm>
        </p:spPr>
        <p:txBody>
          <a:bodyPr>
            <a:noAutofit/>
          </a:bodyPr>
          <a:lstStyle/>
          <a:p>
            <a:pPr algn="ctr"/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  <a:b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Ústav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technicko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technologický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54360" y="1580147"/>
            <a:ext cx="7893393" cy="2152866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a návrhy opatření pro zvýšení bezpečnosti cyklistické dopravy v oblasti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Třeboňska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2817026" y="3733013"/>
            <a:ext cx="6615732" cy="17087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 diplomové práce: Bc. Michal Šmucr (20569)</a:t>
            </a:r>
          </a:p>
          <a:p>
            <a:pPr algn="l"/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diplomové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práce: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Bc. Jiří Hanzl,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Oponent diplomové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práce: Ing. Vladimír Faltus, PhD.</a:t>
            </a:r>
          </a:p>
          <a:p>
            <a:pPr algn="l"/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České Budějovice, červen 2021</a:t>
            </a:r>
          </a:p>
          <a:p>
            <a:endParaRPr lang="cs-CZ" sz="2000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74" y="4130015"/>
            <a:ext cx="1034570" cy="103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4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Závěrečné shrnutí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452810" cy="331893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Přínos navrhovaných opatření spočívá ve zvýšení bezpečnosti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komfortu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jízdy cyklistů v dané lokalitě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Dalším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přínosem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je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eliminace dopravních nehod v souvislosti s cyklistickou dopravou, které jsou detekovány v místě kritických lokalit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Při uskutečnění zvolených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opatření je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navrhováno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postupovat od finančně nejméně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nákladného návrhu opatření až po finančně nejvíce nákladné opatření.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975" y="1048119"/>
            <a:ext cx="9601196" cy="1303867"/>
          </a:xfrm>
        </p:spPr>
        <p:txBody>
          <a:bodyPr>
            <a:normAutofit/>
          </a:bodyPr>
          <a:lstStyle/>
          <a:p>
            <a:r>
              <a:rPr lang="cs-C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Děkuji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 pozornost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690" y="982132"/>
            <a:ext cx="10380617" cy="1303867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otázky vedoucího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3288" y="2646948"/>
            <a:ext cx="9685420" cy="3156730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práci zmiňujete termíny ”cyklotrasa” a ”cyklostezka”. Můžete definovat rozdíly mezi těmito termíny a uvést na příkladech jednotlivé výhody/nevýhody obou způsobů vedení cyklistů v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terénu z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hlediska bezpečnosti silničního provozu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690" y="982132"/>
            <a:ext cx="10380617" cy="1303867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otázky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oponenta práce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3288" y="2510589"/>
            <a:ext cx="9703470" cy="3809999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1200"/>
              </a:spcAft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Vlastní dopravní průzkum probíhal dle kap. 4.3.4 v březnu, kdy je podle Tab. 8 z kap. 4.1.3 podíl cyklistů pouze 2 % na celkovém objemu, takže se jedná o období se spíše minoritním provozem cyklistů. Jsou výsledky takového průzkumu z hlediska cílů diplomové práce relevantní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1200"/>
              </a:spcAft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 diplomové práci jste vytipoval nehodové lokality na základě množství nehod. V kap. 4.3.2 píšete, že z důvodu zjištění nižších intenzit cyklistické dopravy v porovnání s ostatními lokalitami nebude dále brána do úvahy lokalita ve městě Suchdol nad Lužnicí. Pokud množství nehod je ve více lokalitách obdobné, zatímco intenzita cyklistů je nižší, není náhodou právě naopak v této lokalitě vyšší riziko nehody a neměla by být pak právě takové lokalitě věnována větší pozornost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1200"/>
              </a:spcAft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 kap. 4.2.2 se píše, že diplomová práce se nejprve zaměřuje na místa, která nesou riziko budoucího vzniku dalších dopravních nehod. Dá se říci, že existují nějaké lokality tak bezpečné, aby se o nich dalo tvrdit, že nenesou riziko budoucího vzniku dopravních nehod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 teoretické rovině se zabýváte systémem B+R (kap. 3.5.2). Našel byste na Třeboňsku vhodnou lokalitu pro využití tohoto systému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876" y="982132"/>
            <a:ext cx="10184524" cy="1303867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Motivace a důvody k řešení daného problému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8557" y="2698740"/>
            <a:ext cx="10043159" cy="298462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Atraktivita oblasti Třeboňska z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pohledu 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cykloturistiky.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 zájem o cyklistiku a preference cyklistické dopravy.</a:t>
            </a:r>
          </a:p>
          <a:p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bezpečnosti cyklistů i ostatních účastníků silničního provozu v předmětné lokalitě.</a:t>
            </a:r>
          </a:p>
        </p:txBody>
      </p:sp>
    </p:spTree>
    <p:extLst>
      <p:ext uri="{BB962C8B-B14F-4D97-AF65-F5344CB8AC3E}">
        <p14:creationId xmlns:p14="http://schemas.microsoft.com/office/powerpoint/2010/main" val="28217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717072"/>
            <a:ext cx="10063653" cy="287814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navržení vhodných opatření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účelem zvýšení bezpečnosti cyklistů a ostatních účastníků silničního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provozu.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Dílčím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práce je posouzení investičních nákladů souvisejících s případnou realizací navrhovaných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opatření.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1022237"/>
            <a:ext cx="9601196" cy="1303867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Použité metody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680715"/>
            <a:ext cx="10463461" cy="337820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Metoda sběru </a:t>
            </a:r>
            <a:r>
              <a:rPr lang="cs-CZ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dat =&gt; </a:t>
            </a:r>
            <a:r>
              <a:rPr lang="cs-CZ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dopravní nehodovost, intenzita cyklistické dopravy.</a:t>
            </a:r>
          </a:p>
          <a:p>
            <a:pPr>
              <a:spcAft>
                <a:spcPts val="180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Expertní </a:t>
            </a:r>
            <a:r>
              <a:rPr lang="cs-CZ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metoda =&gt; využití </a:t>
            </a:r>
            <a:r>
              <a:rPr lang="cs-CZ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odborníka při analýze zvolené oblasti.</a:t>
            </a:r>
          </a:p>
          <a:p>
            <a:r>
              <a:rPr lang="cs-CZ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Vlastní dopravní </a:t>
            </a:r>
            <a:r>
              <a:rPr lang="cs-CZ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průzkum </a:t>
            </a:r>
            <a:r>
              <a:rPr lang="cs-CZ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=&gt; zkoumání kolizních situací, stanovení intenzity cyklistické dopravy.</a:t>
            </a:r>
            <a:endParaRPr lang="cs-CZ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554" y="963030"/>
            <a:ext cx="9601196" cy="1152205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Znázornění kritických lokalit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30084" y="5949592"/>
            <a:ext cx="80641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</a:t>
            </a:r>
            <a:r>
              <a:rPr lang="cs-CZ" sz="1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MAPY.CZ  - základní mapy [online]. 16. 4. 2021 </a:t>
            </a: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[cit. </a:t>
            </a:r>
            <a:r>
              <a:rPr lang="cs-CZ" sz="1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2021-05-06]. </a:t>
            </a: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Dostupné z: </a:t>
            </a:r>
            <a:r>
              <a:rPr lang="cs-CZ" sz="1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</a:t>
            </a: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://mapy.cz/zakladni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84" y="2438400"/>
            <a:ext cx="8317074" cy="3511192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35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3347" y="1062341"/>
            <a:ext cx="11229473" cy="1303867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Lokalita č. 1: </a:t>
            </a:r>
            <a:r>
              <a:rPr lang="cs-C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Vybudování pruhu </a:t>
            </a:r>
            <a:r>
              <a:rPr 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cyklisty v místě ulice Táboritská</a:t>
            </a:r>
            <a:r>
              <a:rPr 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Třebízského a Jablonského</a:t>
            </a:r>
            <a:endParaRPr lang="cs-CZ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486025"/>
            <a:ext cx="5328680" cy="374962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dlouhý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úsek, který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prochází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ulicí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Táboritská v Třeboni.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Opatření pro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bezpečnosti cyklistů, kteří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v tomto úseku projížděli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vyhrazeném pruhu pro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cyklisty.</a:t>
            </a:r>
          </a:p>
        </p:txBody>
      </p:sp>
      <p:pic>
        <p:nvPicPr>
          <p:cNvPr id="5" name="Zástupný symbol pro obsah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83" y="2486025"/>
            <a:ext cx="5354052" cy="35045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6317883" y="5990565"/>
            <a:ext cx="3973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google.com/</a:t>
            </a:r>
            <a:r>
              <a:rPr lang="cs-CZ" sz="1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maps</a:t>
            </a: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(Vlastní zpracování)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9" y="4391024"/>
            <a:ext cx="5104091" cy="15991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138989" y="5990173"/>
            <a:ext cx="3973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</a:t>
            </a:r>
            <a:r>
              <a:rPr lang="cs-CZ" sz="1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Vlastní zpracování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904" y="1030258"/>
            <a:ext cx="11061031" cy="1303867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Lokalita č. 2</a:t>
            </a:r>
            <a:r>
              <a:rPr lang="cs-C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Opatření v rámci vybudování </a:t>
            </a:r>
            <a:r>
              <a:rPr 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stezky pro pěší a cyklisty </a:t>
            </a:r>
            <a:r>
              <a:rPr lang="cs-C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místě ulice Jiráskova v Třeboni </a:t>
            </a:r>
            <a:endParaRPr lang="cs-CZ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6168" y="2510589"/>
            <a:ext cx="5315251" cy="3834064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tomto případě jde o zhruba 160 m dlouhý úsek, přičemž navrhovaná šířka stezky pro pěší a cyklisty je 2,00 m.</a:t>
            </a:r>
          </a:p>
          <a:p>
            <a:pPr algn="just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Navázání na stávající stezku, která by dále vedla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centra Třeboně směrem na obec Břilice.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5" t="5227"/>
          <a:stretch/>
        </p:blipFill>
        <p:spPr bwMode="auto">
          <a:xfrm>
            <a:off x="6240379" y="2510589"/>
            <a:ext cx="5431556" cy="3479976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240379" y="5990565"/>
            <a:ext cx="44757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google.com/</a:t>
            </a:r>
            <a:r>
              <a:rPr lang="cs-CZ" sz="1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maps</a:t>
            </a: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(Vlastní zpracování)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" y="4486275"/>
            <a:ext cx="5246069" cy="1504289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895349" y="5990564"/>
            <a:ext cx="3973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</a:t>
            </a:r>
            <a:r>
              <a:rPr lang="cs-CZ" sz="1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Vlastní zpracování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6073" y="994053"/>
            <a:ext cx="10543672" cy="1303867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Lokalita č. 3: </a:t>
            </a:r>
            <a:r>
              <a:rPr lang="cs-C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Provedení úprav vodorovného dopravního značení v </a:t>
            </a:r>
            <a:r>
              <a:rPr 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místě ulice Pod </a:t>
            </a:r>
            <a:r>
              <a:rPr lang="cs-C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Kopečkem</a:t>
            </a:r>
            <a:endParaRPr lang="cs-CZ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3211" y="2705100"/>
            <a:ext cx="6930189" cy="3731610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Úsek o přibližné délce 650 m je rozdělen na dvě části.</a:t>
            </a: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první části je navrhováno doplnění piktogramu jízdního kola.</a:t>
            </a: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druhé části tohoto úseku lze vyznačit piktogramový koridor pro cyklisty VDZ V 20 (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cyklopiktokoridor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705100"/>
            <a:ext cx="3518535" cy="32465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8153400" y="5951620"/>
            <a:ext cx="26336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google.com/</a:t>
            </a:r>
            <a:r>
              <a:rPr lang="cs-CZ" sz="1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maps</a:t>
            </a: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(Vlastní zpracování)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89" y="4503422"/>
            <a:ext cx="5631112" cy="14481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1379288" y="5951620"/>
            <a:ext cx="3973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</a:t>
            </a:r>
            <a:r>
              <a:rPr lang="cs-CZ" sz="1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Vlastní zpracování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1038279"/>
            <a:ext cx="10061734" cy="1303867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Lokalita č. 4: </a:t>
            </a:r>
            <a:r>
              <a:rPr lang="cs-C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na vybudování navazující </a:t>
            </a:r>
            <a:r>
              <a:rPr 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stezky pro pěší a cyklisty v obci Holičky</a:t>
            </a:r>
            <a:endParaRPr lang="cs-CZ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3493" y="2524125"/>
            <a:ext cx="10083642" cy="3779953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dlouhý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úsek, přičemž na obrázku je znázorněno počáteční napojení stezky pro pěší a cyklisty.</a:t>
            </a: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Změny šířky navrhované stezky jsou způsobeny z důvodu ochrany stromů v místní oblasti.</a:t>
            </a: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stavebních úprav by navazovala na již stávající stezku pro chodce a cyklisty se smíšeným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provozem.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1168" r="1743"/>
          <a:stretch/>
        </p:blipFill>
        <p:spPr bwMode="auto">
          <a:xfrm>
            <a:off x="5810250" y="4171949"/>
            <a:ext cx="5861685" cy="1808963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810250" y="5980913"/>
            <a:ext cx="3973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google.com/</a:t>
            </a:r>
            <a:r>
              <a:rPr lang="cs-CZ" sz="1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maps</a:t>
            </a: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(Vlastní zpracování)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848226"/>
            <a:ext cx="4838701" cy="113268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76300" y="5980913"/>
            <a:ext cx="39731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</a:t>
            </a:r>
            <a:r>
              <a:rPr lang="cs-CZ" sz="1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Vlastní zpracování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1118</TotalTime>
  <Words>795</Words>
  <Application>Microsoft Office PowerPoint</Application>
  <PresentationFormat>Širokoúhlá obrazovka</PresentationFormat>
  <Paragraphs>58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Tahoma</vt:lpstr>
      <vt:lpstr>Times New Roman</vt:lpstr>
      <vt:lpstr>Organický</vt:lpstr>
      <vt:lpstr>VYSOKÁ ŠKOLA TECHNICKÁ A EKONOMICKÁ V ČESKÝCH BUDĚJOVICÍCH  Ústav technicko - technologický</vt:lpstr>
      <vt:lpstr>Motivace a důvody k řešení daného problému</vt:lpstr>
      <vt:lpstr>Cíl práce</vt:lpstr>
      <vt:lpstr>Použité metody</vt:lpstr>
      <vt:lpstr>Znázornění kritických lokalit</vt:lpstr>
      <vt:lpstr>Lokalita č. 1: Vybudování pruhu pro cyklisty v místě ulice Táboritská, Třebízského a Jablonského</vt:lpstr>
      <vt:lpstr>Lokalita č. 2: Opatření v rámci vybudování stezky pro pěší a cyklisty v místě ulice Jiráskova v Třeboni </vt:lpstr>
      <vt:lpstr>Lokalita č. 3: Provedení úprav vodorovného dopravního značení v místě ulice Pod Kopečkem</vt:lpstr>
      <vt:lpstr>Lokalita č. 4: Návrh na vybudování navazující stezky pro pěší a cyklisty v obci Holičky</vt:lpstr>
      <vt:lpstr>Závěrečné shrnutí</vt:lpstr>
      <vt:lpstr>Děkuji za pozornost</vt:lpstr>
      <vt:lpstr>Doplňující otázky vedoucího práce</vt:lpstr>
      <vt:lpstr>Doplňující otázky oponenta práce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 Ústav technicko - technologický</dc:title>
  <dc:creator>Michal Šmucr</dc:creator>
  <cp:lastModifiedBy>Michal Šmucr</cp:lastModifiedBy>
  <cp:revision>96</cp:revision>
  <dcterms:created xsi:type="dcterms:W3CDTF">2019-05-12T07:45:11Z</dcterms:created>
  <dcterms:modified xsi:type="dcterms:W3CDTF">2021-06-08T06:51:26Z</dcterms:modified>
</cp:coreProperties>
</file>