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6" r:id="rId6"/>
    <p:sldId id="267" r:id="rId7"/>
    <p:sldId id="263" r:id="rId8"/>
    <p:sldId id="265" r:id="rId9"/>
    <p:sldId id="269" r:id="rId10"/>
    <p:sldId id="264" r:id="rId11"/>
    <p:sldId id="261" r:id="rId12"/>
    <p:sldId id="262" r:id="rId13"/>
    <p:sldId id="2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B347E-8091-4AC8-AB31-D023E4F8E727}" type="datetimeFigureOut">
              <a:rPr lang="cs-CZ" smtClean="0"/>
              <a:t>9.6.2021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CF5D0-5DEA-4366-A6BA-9A5E230CD1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CF5D0-5DEA-4366-A6BA-9A5E230CD1FE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A53D8E-1641-460D-B5A7-9EFCF6493B38}" type="datetimeFigureOut">
              <a:rPr lang="cs-CZ" smtClean="0"/>
              <a:pPr/>
              <a:t>8.6.2021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871A95-1316-4FEF-AE04-1FAC5E26EF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539552" y="4293096"/>
            <a:ext cx="77724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Vysoká</a:t>
            </a:r>
            <a:r>
              <a:rPr lang="cs-CZ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škola technická </a:t>
            </a:r>
            <a:r>
              <a:rPr lang="cs-CZ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ekonomická v </a:t>
            </a:r>
            <a:r>
              <a:rPr lang="cs-CZ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Českých </a:t>
            </a:r>
            <a:r>
              <a:rPr lang="cs-CZ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Budějovicích</a:t>
            </a:r>
            <a:r>
              <a:rPr lang="cs-C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Ústav 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technicko-technologický</a:t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9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Racionalizace </a:t>
            </a:r>
            <a:r>
              <a:rPr lang="cs-CZ" sz="39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skladového hospodářství ve </a:t>
            </a:r>
            <a:r>
              <a:rPr lang="cs-CZ" sz="39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vybrané společnosti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7772400" cy="1656184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diplomové práce: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Bc. Lenka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Brabcová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diplomové práce: </a:t>
            </a:r>
            <a:r>
              <a:rPr lang="cs-CZ" dirty="0" smtClean="0">
                <a:solidFill>
                  <a:schemeClr val="tx1"/>
                </a:solidFill>
              </a:rPr>
              <a:t>doc. Ing. Ján </a:t>
            </a:r>
            <a:r>
              <a:rPr lang="cs-CZ" dirty="0" err="1" smtClean="0">
                <a:solidFill>
                  <a:schemeClr val="tx1"/>
                </a:solidFill>
              </a:rPr>
              <a:t>Ližbetin</a:t>
            </a:r>
            <a:r>
              <a:rPr lang="cs-CZ" dirty="0" smtClean="0">
                <a:solidFill>
                  <a:schemeClr val="tx1"/>
                </a:solidFill>
              </a:rPr>
              <a:t>, PhD.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diplomové práce: </a:t>
            </a:r>
            <a:r>
              <a:rPr lang="cs-CZ" dirty="0" smtClean="0">
                <a:solidFill>
                  <a:schemeClr val="tx1"/>
                </a:solidFill>
              </a:rPr>
              <a:t>Ing. Jindřich Ježek,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2021</a:t>
            </a:r>
          </a:p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340768"/>
            <a:ext cx="1034570" cy="103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Závěrečné shrnutí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1772816"/>
            <a:ext cx="8183880" cy="333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43608" y="1556792"/>
          <a:ext cx="7056784" cy="4252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7576"/>
                <a:gridCol w="1729604"/>
                <a:gridCol w="1729604"/>
              </a:tblGrid>
              <a:tr h="496478"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TOPSIS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(návrh č. 2)</a:t>
                      </a:r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WSA</a:t>
                      </a:r>
                    </a:p>
                    <a:p>
                      <a:pPr algn="ctr"/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(návrh č. 4)</a:t>
                      </a:r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1934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Navrhovaná ložná plocha 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(m</a:t>
                      </a:r>
                      <a:r>
                        <a:rPr lang="cs-CZ" sz="2000" baseline="30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257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Navýšení ložné plochy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cs-CZ" sz="2000" baseline="30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126</a:t>
                      </a: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Navýšení ložné plochy (%)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Navrhovaná kapacita 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(m</a:t>
                      </a:r>
                      <a:r>
                        <a:rPr lang="cs-CZ" sz="2000" baseline="30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Navýšení kapacity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(m</a:t>
                      </a:r>
                      <a:r>
                        <a:rPr lang="cs-CZ" sz="2000" baseline="30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Navýšení kapacity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159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Investiční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náklady (Kč)</a:t>
                      </a:r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626 778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630 022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Doplňující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otázka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vedoucího práce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1772816"/>
            <a:ext cx="8183880" cy="333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cs-CZ" sz="3300" dirty="0" err="1" smtClean="0">
                <a:latin typeface="Arial" pitchFamily="34" charset="0"/>
                <a:cs typeface="Arial" pitchFamily="34" charset="0"/>
              </a:rPr>
              <a:t>akej</a:t>
            </a:r>
            <a:r>
              <a:rPr lang="cs-CZ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300" dirty="0" err="1" smtClean="0">
                <a:latin typeface="Arial" pitchFamily="34" charset="0"/>
                <a:cs typeface="Arial" pitchFamily="34" charset="0"/>
              </a:rPr>
              <a:t>miery</a:t>
            </a:r>
            <a:r>
              <a:rPr lang="cs-CZ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3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3300" dirty="0" smtClean="0">
                <a:latin typeface="Arial" pitchFamily="34" charset="0"/>
                <a:cs typeface="Arial" pitchFamily="34" charset="0"/>
              </a:rPr>
              <a:t> plánuje </a:t>
            </a:r>
            <a:r>
              <a:rPr lang="cs-CZ" sz="3300" dirty="0" err="1" smtClean="0">
                <a:latin typeface="Arial" pitchFamily="34" charset="0"/>
                <a:cs typeface="Arial" pitchFamily="34" charset="0"/>
              </a:rPr>
              <a:t>implementácia</a:t>
            </a:r>
            <a:r>
              <a:rPr lang="cs-CZ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300" dirty="0" err="1" smtClean="0">
                <a:latin typeface="Arial" pitchFamily="34" charset="0"/>
                <a:cs typeface="Arial" pitchFamily="34" charset="0"/>
              </a:rPr>
              <a:t>Vášho</a:t>
            </a:r>
            <a:r>
              <a:rPr lang="cs-CZ" sz="3300" dirty="0" smtClean="0">
                <a:latin typeface="Arial" pitchFamily="34" charset="0"/>
                <a:cs typeface="Arial" pitchFamily="34" charset="0"/>
              </a:rPr>
              <a:t> návrhu v podniku?</a:t>
            </a:r>
            <a:endParaRPr lang="cs-CZ" sz="3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Doplňující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otázka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oponenta práce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1772816"/>
            <a:ext cx="8183880" cy="33306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3300" dirty="0" smtClean="0">
                <a:latin typeface="Arial" pitchFamily="34" charset="0"/>
                <a:cs typeface="Arial" pitchFamily="34" charset="0"/>
              </a:rPr>
              <a:t>Jaká by byla u doporučené varianty přibližná doba návratnosti investice?</a:t>
            </a:r>
            <a:endParaRPr lang="cs-CZ" sz="3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3239265"/>
            <a:ext cx="818388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898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300" dirty="0" smtClean="0">
                <a:latin typeface="Arial" pitchFamily="34" charset="0"/>
                <a:cs typeface="Arial" pitchFamily="34" charset="0"/>
              </a:rPr>
              <a:t>Děkuji za Vaši pozornost</a:t>
            </a:r>
            <a:endParaRPr lang="cs-CZ" sz="4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Motivace a důvody k řešení daného problému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2132856"/>
            <a:ext cx="8183880" cy="333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Vlastní zájem o danou problematiku</a:t>
            </a:r>
          </a:p>
          <a:p>
            <a:pPr>
              <a:lnSpc>
                <a:spcPct val="150000"/>
              </a:lnSpc>
            </a:pPr>
            <a:r>
              <a:rPr lang="cs-CZ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Zájem o prohloubení dosavadních znalostí</a:t>
            </a:r>
          </a:p>
          <a:p>
            <a:pPr>
              <a:lnSpc>
                <a:spcPct val="150000"/>
              </a:lnSpc>
            </a:pPr>
            <a:r>
              <a:rPr lang="cs-CZ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pPr>
              <a:lnSpc>
                <a:spcPct val="150000"/>
              </a:lnSpc>
            </a:pPr>
            <a:r>
              <a:rPr lang="cs-CZ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Přístup k materiálům</a:t>
            </a:r>
            <a:endParaRPr lang="cs-CZ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Cíl práce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395536" y="1772816"/>
            <a:ext cx="8183880" cy="333069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500" dirty="0" smtClean="0">
                <a:latin typeface="Arial" pitchFamily="34" charset="0"/>
                <a:cs typeface="Arial" pitchFamily="34" charset="0"/>
              </a:rPr>
              <a:t>Cílem práce je analýza současného stavu skladového hospodářství ve výrobním podniku </a:t>
            </a:r>
            <a:r>
              <a:rPr lang="cs-CZ" sz="2500" dirty="0" err="1" smtClean="0">
                <a:latin typeface="Arial" pitchFamily="34" charset="0"/>
                <a:cs typeface="Arial" pitchFamily="34" charset="0"/>
              </a:rPr>
              <a:t>Window</a:t>
            </a:r>
            <a:r>
              <a:rPr lang="cs-CZ" sz="2500" dirty="0" smtClean="0">
                <a:latin typeface="Arial" pitchFamily="34" charset="0"/>
                <a:cs typeface="Arial" pitchFamily="34" charset="0"/>
              </a:rPr>
              <a:t> Holding a.s., a následné navržení skladovacích systémů vedoucích k celkové racionalizaci procesů. </a:t>
            </a:r>
          </a:p>
          <a:p>
            <a:pPr algn="just">
              <a:lnSpc>
                <a:spcPct val="150000"/>
              </a:lnSpc>
            </a:pPr>
            <a:r>
              <a:rPr lang="cs-CZ" sz="2500" dirty="0" smtClean="0">
                <a:latin typeface="Arial" pitchFamily="34" charset="0"/>
                <a:cs typeface="Arial" pitchFamily="34" charset="0"/>
              </a:rPr>
              <a:t>Součástí návrhu je provozně-ekonomické zhodnocení.</a:t>
            </a:r>
            <a:endParaRPr lang="cs-CZ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Lenka\Diplomová práce\Odevzdání\66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135" y="4941168"/>
            <a:ext cx="2287731" cy="677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Hlavní výzkumné otázky</a:t>
            </a:r>
            <a:r>
              <a:rPr lang="cs-CZ" sz="2000" b="0" dirty="0" smtClean="0">
                <a:solidFill>
                  <a:srgbClr val="FF0000"/>
                </a:solidFill>
              </a:rPr>
              <a:t/>
            </a:r>
            <a:br>
              <a:rPr lang="cs-CZ" sz="2000" b="0" dirty="0" smtClean="0">
                <a:solidFill>
                  <a:srgbClr val="FF0000"/>
                </a:solidFill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1772816"/>
            <a:ext cx="7848872" cy="3330696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Existují v daném skladovém hospodářství, případně ve skladovacích prostorách nějaké problémy?</a:t>
            </a:r>
          </a:p>
          <a:p>
            <a:pPr marL="514350" indent="-514350" algn="just">
              <a:lnSpc>
                <a:spcPct val="150000"/>
              </a:lnSpc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Poskytují skladovací prostory dostatečnou skladovací kapacitu?</a:t>
            </a:r>
          </a:p>
          <a:p>
            <a:pPr marL="514350" indent="-514350" algn="just">
              <a:lnSpc>
                <a:spcPct val="150000"/>
              </a:lnSpc>
            </a:pPr>
            <a:r>
              <a:rPr lang="cs-CZ" sz="2700" dirty="0" smtClean="0">
                <a:latin typeface="Arial" pitchFamily="34" charset="0"/>
                <a:cs typeface="Arial" pitchFamily="34" charset="0"/>
              </a:rPr>
              <a:t>Lze navrhnout případná řešení problémů?</a:t>
            </a:r>
            <a:endParaRPr lang="cs-CZ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5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Představení společnosti </a:t>
            </a:r>
            <a:r>
              <a:rPr lang="cs-CZ" sz="5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</a:t>
            </a:r>
            <a:r>
              <a:rPr lang="cs-CZ" sz="5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ndow</a:t>
            </a:r>
            <a:r>
              <a:rPr lang="cs-CZ" sz="5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Holding a.s.  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2132856"/>
            <a:ext cx="8183880" cy="3330696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VEKRA a.s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., OTHERM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a.s. a TWW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Top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Wood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Windows a.s.)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Výroba plastových, dřevěných,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dřevohliníkových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hliníkových oken a dveří</a:t>
            </a:r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Výrobní závody - Lázně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Toušeň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Zašová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Husinec, Velké Meziříčí</a:t>
            </a:r>
          </a:p>
          <a:p>
            <a:pPr>
              <a:lnSpc>
                <a:spcPct val="150000"/>
              </a:lnSpc>
            </a:pP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 descr="C:\Lenka\Diplomová práce\Odevzdání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013176"/>
            <a:ext cx="1641092" cy="910506"/>
          </a:xfrm>
          <a:prstGeom prst="rect">
            <a:avLst/>
          </a:prstGeom>
          <a:noFill/>
        </p:spPr>
      </p:pic>
      <p:pic>
        <p:nvPicPr>
          <p:cNvPr id="2050" name="Picture 2" descr="C:\Lenka\Diplomová práce\Odevzdání\67c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5013176"/>
            <a:ext cx="3024336" cy="905532"/>
          </a:xfrm>
          <a:prstGeom prst="rect">
            <a:avLst/>
          </a:prstGeom>
          <a:noFill/>
        </p:spPr>
      </p:pic>
      <p:pic>
        <p:nvPicPr>
          <p:cNvPr id="2052" name="Picture 4" descr="C:\Lenka\Diplomová práce\Odevzdání\65c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5013176"/>
            <a:ext cx="1264212" cy="885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83568" y="1412776"/>
            <a:ext cx="8183880" cy="1051560"/>
          </a:xfrm>
        </p:spPr>
        <p:txBody>
          <a:bodyPr>
            <a:normAutofit fontScale="90000"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Výrobní závod v Husinci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1"/>
          </p:nvPr>
        </p:nvSpPr>
        <p:spPr>
          <a:xfrm>
            <a:off x="611560" y="764704"/>
            <a:ext cx="7920880" cy="31683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5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0" dirty="0" smtClean="0">
                <a:latin typeface="Arial" pitchFamily="34" charset="0"/>
                <a:cs typeface="Arial" pitchFamily="34" charset="0"/>
              </a:rPr>
              <a:t>Výroba plastových oken a dveří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5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0" dirty="0" smtClean="0">
                <a:latin typeface="Arial" pitchFamily="34" charset="0"/>
                <a:cs typeface="Arial" pitchFamily="34" charset="0"/>
              </a:rPr>
              <a:t>Nedostatečná skladovací kapacita skladu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500" b="0" dirty="0" smtClean="0">
                <a:latin typeface="Arial" pitchFamily="34" charset="0"/>
                <a:cs typeface="Arial" pitchFamily="34" charset="0"/>
              </a:rPr>
              <a:t> Návrh řešení - BITO Skladovací technika CZ s.r.o.</a:t>
            </a:r>
            <a:endParaRPr lang="cs-CZ" sz="25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3"/>
          </p:nvPr>
        </p:nvSpPr>
        <p:spPr>
          <a:xfrm>
            <a:off x="4716016" y="5877272"/>
            <a:ext cx="3931920" cy="79216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" name="Zástupný symbol pro obsah 7" descr="Sklad 1 - Původní stav"/>
          <p:cNvPicPr>
            <a:picLocks noGrp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1187624" y="3717032"/>
            <a:ext cx="2596664" cy="185274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9" name="Obrázek 72"/>
          <p:cNvPicPr>
            <a:picLocks noGrp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436096" y="3717032"/>
            <a:ext cx="2448272" cy="185066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2659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oužité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metody 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410445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Metoda TOPSIS (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Technique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Preference by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Similarity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Ideal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Metoda váženého součtu - WSA (</a:t>
            </a:r>
            <a:r>
              <a:rPr lang="cs-CZ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Weighted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Sum </a:t>
            </a:r>
            <a:r>
              <a:rPr lang="cs-CZ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Approach</a:t>
            </a:r>
            <a:r>
              <a:rPr lang="cs-CZ" sz="3600" smtClean="0">
                <a:latin typeface="Arial" pitchFamily="34" charset="0"/>
                <a:cs typeface="Arial" pitchFamily="34" charset="0"/>
              </a:rPr>
              <a:t>)</a:t>
            </a: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</a:pP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Zvolené varianty - svisle s brankou, svisle bez branky, vodorovně s brankou, vodorovně bez branky</a:t>
            </a:r>
            <a:endParaRPr lang="cs-CZ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70000"/>
              </a:lnSpc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Zvolená kritéria - ložná plocha skladu, kapacita skladu, investiční náklady, branka ANO nebo NE, náklady na údržbu a servis</a:t>
            </a:r>
          </a:p>
          <a:p>
            <a:pPr lvl="0"/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Dosažené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výsledky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39248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Metoda TOPSIS - výsledný 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návrh č. 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2 - „svisle 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bez branky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oučasná ložná plocha skladu = 144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Navrhovaná ložná plocha skladu = 257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ložné plochy skladu = 257 - 144 = 113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Procentuální navýšení ložné plochy skladu o 78 %</a:t>
            </a:r>
          </a:p>
          <a:p>
            <a:pPr>
              <a:lnSpc>
                <a:spcPct val="170000"/>
              </a:lnSpc>
              <a:buNone/>
            </a:pP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Současná kapacita skladu = 63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Navrhovaná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kapacita skladu = 92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kapacity skladu = 92 - 63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29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Procentuální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kapacity skladu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46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%</a:t>
            </a:r>
          </a:p>
          <a:p>
            <a:pPr>
              <a:lnSpc>
                <a:spcPct val="150000"/>
              </a:lnSpc>
              <a:buNone/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Dosažené </a:t>
            </a:r>
            <a:r>
              <a:rPr lang="cs-CZ" sz="4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výsledky</a:t>
            </a: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2200" b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cs-CZ" sz="3200" b="0" dirty="0" smtClean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cs-CZ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39248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Metoda WSA - výsledný 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návrh č. 4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 - „vodorovně 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bez branky</a:t>
            </a:r>
            <a:r>
              <a:rPr lang="cs-CZ" sz="5500" b="1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oučasná ložná plocha skladu = 144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Navrhovaná ložná plocha skladu = 270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ložné plochy skladu = 270 - 144 = 126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Procentuální navýšení ložné plochy skladu o 88 %</a:t>
            </a:r>
          </a:p>
          <a:p>
            <a:pPr>
              <a:lnSpc>
                <a:spcPct val="170000"/>
              </a:lnSpc>
              <a:buNone/>
            </a:pP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Současná kapacita skladu = 63 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Navrhovaná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kapacita skladu = 97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5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kapacity skladu = 97 - 63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34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5200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lnSpc>
                <a:spcPct val="170000"/>
              </a:lnSpc>
            </a:pPr>
            <a:r>
              <a:rPr lang="cs-CZ" sz="5200" dirty="0" smtClean="0">
                <a:latin typeface="Arial" pitchFamily="34" charset="0"/>
                <a:cs typeface="Arial" pitchFamily="34" charset="0"/>
              </a:rPr>
              <a:t>Procentuální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navýšení kapacity skladu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54 </a:t>
            </a:r>
            <a:r>
              <a:rPr lang="cs-CZ" sz="5200" dirty="0" smtClean="0">
                <a:latin typeface="Arial" pitchFamily="34" charset="0"/>
                <a:cs typeface="Arial" pitchFamily="34" charset="0"/>
              </a:rPr>
              <a:t>%</a:t>
            </a:r>
          </a:p>
          <a:p>
            <a:pPr>
              <a:lnSpc>
                <a:spcPct val="150000"/>
              </a:lnSpc>
              <a:buNone/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1549</TotalTime>
  <Words>476</Words>
  <Application>Microsoft Office PowerPoint</Application>
  <PresentationFormat>Předvádění na obrazovce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Aspekt</vt:lpstr>
      <vt:lpstr>  Vysoká škola technická a ekonomická v Českých Budějovicích  Ústav technicko-technologický   Racionalizace skladového hospodářství ve vybrané společnosti    </vt:lpstr>
      <vt:lpstr>  Motivace a důvody k řešení daného problému    </vt:lpstr>
      <vt:lpstr> Cíl práce    </vt:lpstr>
      <vt:lpstr>  Hlavní výzkumné otázky    </vt:lpstr>
      <vt:lpstr>  Představení společnosti Window Holding a.s.     </vt:lpstr>
      <vt:lpstr>  Výrobní závod v Husinci   </vt:lpstr>
      <vt:lpstr>  Použité metody    </vt:lpstr>
      <vt:lpstr>  Dosažené výsledky   </vt:lpstr>
      <vt:lpstr>  Dosažené výsledky   </vt:lpstr>
      <vt:lpstr>  Závěrečné shrnutí    </vt:lpstr>
      <vt:lpstr>  Doplňující otázka vedoucího práce    </vt:lpstr>
      <vt:lpstr>  Doplňující otázka oponenta práce    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Vysoká škola technická a ekonomická v Českých Budějovicích  Ústav technicko-technologický   </dc:title>
  <dc:creator>JOSEF</dc:creator>
  <cp:lastModifiedBy>JOSEF</cp:lastModifiedBy>
  <cp:revision>115</cp:revision>
  <dcterms:created xsi:type="dcterms:W3CDTF">2021-06-07T19:40:12Z</dcterms:created>
  <dcterms:modified xsi:type="dcterms:W3CDTF">2021-06-09T20:08:01Z</dcterms:modified>
</cp:coreProperties>
</file>