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60" r:id="rId7"/>
    <p:sldId id="266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60"/>
    <p:restoredTop sz="95897"/>
  </p:normalViewPr>
  <p:slideViewPr>
    <p:cSldViewPr snapToGrid="0" snapToObjects="1">
      <p:cViewPr varScale="1">
        <p:scale>
          <a:sx n="69" d="100"/>
          <a:sy n="69" d="100"/>
        </p:scale>
        <p:origin x="468" y="-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05610-11C8-4E6C-805E-CD10D46B589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432433-848B-486B-BA80-B373EAB10EDB}">
      <dgm:prSet custT="1"/>
      <dgm:spPr/>
      <dgm:t>
        <a:bodyPr/>
        <a:lstStyle/>
        <a:p>
          <a:r>
            <a:rPr lang="en-US" sz="2600" b="1" dirty="0" err="1"/>
            <a:t>Vybraný</a:t>
          </a:r>
          <a:r>
            <a:rPr lang="en-US" sz="2600" dirty="0"/>
            <a:t> </a:t>
          </a:r>
          <a:r>
            <a:rPr lang="en-US" sz="2600" b="1" dirty="0" err="1"/>
            <a:t>podnik</a:t>
          </a:r>
          <a:endParaRPr lang="en-US" sz="2600" b="1" dirty="0"/>
        </a:p>
      </dgm:t>
    </dgm:pt>
    <dgm:pt modelId="{49C0582A-6BC5-4EA1-B0FA-6277BF3242DD}" type="parTrans" cxnId="{B46A9DAD-9538-47F7-BF16-11A4A39C1DFF}">
      <dgm:prSet/>
      <dgm:spPr/>
      <dgm:t>
        <a:bodyPr/>
        <a:lstStyle/>
        <a:p>
          <a:endParaRPr lang="en-US"/>
        </a:p>
      </dgm:t>
    </dgm:pt>
    <dgm:pt modelId="{165DB292-03D6-4644-A0D0-9E611E71E0EA}" type="sibTrans" cxnId="{B46A9DAD-9538-47F7-BF16-11A4A39C1DFF}">
      <dgm:prSet/>
      <dgm:spPr/>
      <dgm:t>
        <a:bodyPr/>
        <a:lstStyle/>
        <a:p>
          <a:endParaRPr lang="en-US"/>
        </a:p>
      </dgm:t>
    </dgm:pt>
    <dgm:pt modelId="{068A1FAE-56B4-4899-BA73-82D3E9DB9911}">
      <dgm:prSet/>
      <dgm:spPr/>
      <dgm:t>
        <a:bodyPr/>
        <a:lstStyle/>
        <a:p>
          <a:r>
            <a:rPr lang="en-US" b="1" dirty="0" err="1"/>
            <a:t>Před</a:t>
          </a:r>
          <a:r>
            <a:rPr lang="en-US" b="1" dirty="0"/>
            <a:t>/po</a:t>
          </a:r>
        </a:p>
      </dgm:t>
    </dgm:pt>
    <dgm:pt modelId="{8663528A-95F1-4841-9CAD-926D37CE4987}" type="parTrans" cxnId="{DE93BA79-37FD-4C74-952A-6F5448944152}">
      <dgm:prSet/>
      <dgm:spPr/>
      <dgm:t>
        <a:bodyPr/>
        <a:lstStyle/>
        <a:p>
          <a:endParaRPr lang="en-US"/>
        </a:p>
      </dgm:t>
    </dgm:pt>
    <dgm:pt modelId="{023B5DD0-2FBD-447A-9EE5-1E2F481A373C}" type="sibTrans" cxnId="{DE93BA79-37FD-4C74-952A-6F5448944152}">
      <dgm:prSet/>
      <dgm:spPr/>
      <dgm:t>
        <a:bodyPr/>
        <a:lstStyle/>
        <a:p>
          <a:endParaRPr lang="en-US"/>
        </a:p>
      </dgm:t>
    </dgm:pt>
    <dgm:pt modelId="{A1F7000B-D16D-0644-8809-95E710D666F3}">
      <dgm:prSet/>
      <dgm:spPr/>
      <dgm:t>
        <a:bodyPr/>
        <a:lstStyle/>
        <a:p>
          <a:r>
            <a:rPr lang="en-US" b="1" dirty="0" err="1"/>
            <a:t>Přínos</a:t>
          </a:r>
          <a:endParaRPr lang="en-US" b="1" dirty="0"/>
        </a:p>
      </dgm:t>
    </dgm:pt>
    <dgm:pt modelId="{857079D2-D6A4-9E4E-82BA-098A30F35F25}" type="parTrans" cxnId="{2C67A448-E5A3-7E4A-8798-6558D89E26A3}">
      <dgm:prSet/>
      <dgm:spPr/>
      <dgm:t>
        <a:bodyPr/>
        <a:lstStyle/>
        <a:p>
          <a:endParaRPr lang="cs-CZ"/>
        </a:p>
      </dgm:t>
    </dgm:pt>
    <dgm:pt modelId="{13ADC3CA-8FC1-ED4A-9F63-5EF8615FEEA8}" type="sibTrans" cxnId="{2C67A448-E5A3-7E4A-8798-6558D89E26A3}">
      <dgm:prSet/>
      <dgm:spPr/>
      <dgm:t>
        <a:bodyPr/>
        <a:lstStyle/>
        <a:p>
          <a:endParaRPr lang="cs-CZ"/>
        </a:p>
      </dgm:t>
    </dgm:pt>
    <dgm:pt modelId="{4739A4E9-237E-334B-A262-3D858F49ED7F}">
      <dgm:prSet/>
      <dgm:spPr/>
      <dgm:t>
        <a:bodyPr/>
        <a:lstStyle/>
        <a:p>
          <a:r>
            <a:rPr lang="cs-CZ" b="1" dirty="0" smtClean="0"/>
            <a:t>Otázky</a:t>
          </a:r>
          <a:endParaRPr lang="en-US" b="1" dirty="0"/>
        </a:p>
      </dgm:t>
    </dgm:pt>
    <dgm:pt modelId="{A5F913A9-228D-1241-971A-08F0327FF403}" type="parTrans" cxnId="{0AFFCF99-80A0-604F-8560-C76E665D4E8F}">
      <dgm:prSet/>
      <dgm:spPr/>
      <dgm:t>
        <a:bodyPr/>
        <a:lstStyle/>
        <a:p>
          <a:endParaRPr lang="cs-CZ"/>
        </a:p>
      </dgm:t>
    </dgm:pt>
    <dgm:pt modelId="{D1936871-01F5-5C49-A46C-9504FCC3B291}" type="sibTrans" cxnId="{0AFFCF99-80A0-604F-8560-C76E665D4E8F}">
      <dgm:prSet/>
      <dgm:spPr/>
      <dgm:t>
        <a:bodyPr/>
        <a:lstStyle/>
        <a:p>
          <a:endParaRPr lang="cs-CZ"/>
        </a:p>
      </dgm:t>
    </dgm:pt>
    <dgm:pt modelId="{F9E72C7A-D6B2-461D-B7C2-B23E24F4AACF}">
      <dgm:prSet custT="1"/>
      <dgm:spPr/>
      <dgm:t>
        <a:bodyPr/>
        <a:lstStyle/>
        <a:p>
          <a:r>
            <a:rPr lang="cs-CZ" sz="2700" b="1" dirty="0" smtClean="0"/>
            <a:t>Cíl práce</a:t>
          </a:r>
          <a:endParaRPr lang="en-US" sz="2700" b="1" dirty="0"/>
        </a:p>
      </dgm:t>
    </dgm:pt>
    <dgm:pt modelId="{C64F94AF-6353-4EB4-85D5-9B903B3BEA35}" type="parTrans" cxnId="{EE36C741-4D75-4F08-BB14-8F59997E36EF}">
      <dgm:prSet/>
      <dgm:spPr/>
      <dgm:t>
        <a:bodyPr/>
        <a:lstStyle/>
        <a:p>
          <a:endParaRPr lang="cs-CZ"/>
        </a:p>
      </dgm:t>
    </dgm:pt>
    <dgm:pt modelId="{DEF7F413-06BE-44A8-8D50-BAB431B6C63A}" type="sibTrans" cxnId="{EE36C741-4D75-4F08-BB14-8F59997E36EF}">
      <dgm:prSet/>
      <dgm:spPr/>
      <dgm:t>
        <a:bodyPr/>
        <a:lstStyle/>
        <a:p>
          <a:endParaRPr lang="cs-CZ"/>
        </a:p>
      </dgm:t>
    </dgm:pt>
    <dgm:pt modelId="{16B3BDF4-C988-4959-A6A3-7078EB1A4588}" type="pres">
      <dgm:prSet presAssocID="{10B05610-11C8-4E6C-805E-CD10D46B589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01AB4E0-82DE-48A9-8E3C-B64FE9821FAC}" type="pres">
      <dgm:prSet presAssocID="{10B05610-11C8-4E6C-805E-CD10D46B5897}" presName="wedge1" presStyleLbl="node1" presStyleIdx="0" presStyleCnt="5" custLinFactNeighborX="-507" custLinFactNeighborY="-701"/>
      <dgm:spPr/>
      <dgm:t>
        <a:bodyPr/>
        <a:lstStyle/>
        <a:p>
          <a:endParaRPr lang="cs-CZ"/>
        </a:p>
      </dgm:t>
    </dgm:pt>
    <dgm:pt modelId="{688D8AB1-838B-40E5-AB12-9BE050B0485F}" type="pres">
      <dgm:prSet presAssocID="{10B05610-11C8-4E6C-805E-CD10D46B5897}" presName="dummy1a" presStyleCnt="0"/>
      <dgm:spPr/>
    </dgm:pt>
    <dgm:pt modelId="{37385D3F-381F-47DC-AFDD-B9E59DC434E8}" type="pres">
      <dgm:prSet presAssocID="{10B05610-11C8-4E6C-805E-CD10D46B5897}" presName="dummy1b" presStyleCnt="0"/>
      <dgm:spPr/>
    </dgm:pt>
    <dgm:pt modelId="{FF2F325A-3A33-42E0-B5A1-DC23ABD71C97}" type="pres">
      <dgm:prSet presAssocID="{10B05610-11C8-4E6C-805E-CD10D46B589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733C4A-5F0E-4406-A6ED-7CA90A8CF85D}" type="pres">
      <dgm:prSet presAssocID="{10B05610-11C8-4E6C-805E-CD10D46B5897}" presName="wedge2" presStyleLbl="node1" presStyleIdx="1" presStyleCnt="5"/>
      <dgm:spPr/>
      <dgm:t>
        <a:bodyPr/>
        <a:lstStyle/>
        <a:p>
          <a:endParaRPr lang="cs-CZ"/>
        </a:p>
      </dgm:t>
    </dgm:pt>
    <dgm:pt modelId="{C2F94DF6-0A77-4BCF-9F28-B23B6699F023}" type="pres">
      <dgm:prSet presAssocID="{10B05610-11C8-4E6C-805E-CD10D46B5897}" presName="dummy2a" presStyleCnt="0"/>
      <dgm:spPr/>
    </dgm:pt>
    <dgm:pt modelId="{B21B0DFF-B33C-4EB9-BE8A-75879FAF9D5C}" type="pres">
      <dgm:prSet presAssocID="{10B05610-11C8-4E6C-805E-CD10D46B5897}" presName="dummy2b" presStyleCnt="0"/>
      <dgm:spPr/>
    </dgm:pt>
    <dgm:pt modelId="{8DF033D3-6D92-4BD4-92CE-F0099410401C}" type="pres">
      <dgm:prSet presAssocID="{10B05610-11C8-4E6C-805E-CD10D46B589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FB646D-9244-4D8D-9578-5B60475386FE}" type="pres">
      <dgm:prSet presAssocID="{10B05610-11C8-4E6C-805E-CD10D46B5897}" presName="wedge3" presStyleLbl="node1" presStyleIdx="2" presStyleCnt="5"/>
      <dgm:spPr/>
      <dgm:t>
        <a:bodyPr/>
        <a:lstStyle/>
        <a:p>
          <a:endParaRPr lang="cs-CZ"/>
        </a:p>
      </dgm:t>
    </dgm:pt>
    <dgm:pt modelId="{5E6EDE4E-E2B3-487F-9676-C97690F9E5F1}" type="pres">
      <dgm:prSet presAssocID="{10B05610-11C8-4E6C-805E-CD10D46B5897}" presName="dummy3a" presStyleCnt="0"/>
      <dgm:spPr/>
    </dgm:pt>
    <dgm:pt modelId="{0C83C042-1C91-42C5-8AA2-D4C59944ABF4}" type="pres">
      <dgm:prSet presAssocID="{10B05610-11C8-4E6C-805E-CD10D46B5897}" presName="dummy3b" presStyleCnt="0"/>
      <dgm:spPr/>
    </dgm:pt>
    <dgm:pt modelId="{8CEB6B9E-D1AC-49F3-BA5D-EF4402C2A89E}" type="pres">
      <dgm:prSet presAssocID="{10B05610-11C8-4E6C-805E-CD10D46B589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0922BE-2148-4C70-9D2B-60C5E9CF1B8E}" type="pres">
      <dgm:prSet presAssocID="{10B05610-11C8-4E6C-805E-CD10D46B5897}" presName="wedge4" presStyleLbl="node1" presStyleIdx="3" presStyleCnt="5"/>
      <dgm:spPr/>
      <dgm:t>
        <a:bodyPr/>
        <a:lstStyle/>
        <a:p>
          <a:endParaRPr lang="cs-CZ"/>
        </a:p>
      </dgm:t>
    </dgm:pt>
    <dgm:pt modelId="{E28133BA-7A9F-43F0-B1B5-711986103430}" type="pres">
      <dgm:prSet presAssocID="{10B05610-11C8-4E6C-805E-CD10D46B5897}" presName="dummy4a" presStyleCnt="0"/>
      <dgm:spPr/>
    </dgm:pt>
    <dgm:pt modelId="{CCBF265F-83EB-4B2B-81F8-4070DD88FD84}" type="pres">
      <dgm:prSet presAssocID="{10B05610-11C8-4E6C-805E-CD10D46B5897}" presName="dummy4b" presStyleCnt="0"/>
      <dgm:spPr/>
    </dgm:pt>
    <dgm:pt modelId="{AF9BCFD7-B016-4A0E-AD01-FF56A23A3F03}" type="pres">
      <dgm:prSet presAssocID="{10B05610-11C8-4E6C-805E-CD10D46B589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28B3B4-8BD7-4066-86B3-F7B0A55C4B02}" type="pres">
      <dgm:prSet presAssocID="{10B05610-11C8-4E6C-805E-CD10D46B5897}" presName="wedge5" presStyleLbl="node1" presStyleIdx="4" presStyleCnt="5"/>
      <dgm:spPr/>
      <dgm:t>
        <a:bodyPr/>
        <a:lstStyle/>
        <a:p>
          <a:endParaRPr lang="cs-CZ"/>
        </a:p>
      </dgm:t>
    </dgm:pt>
    <dgm:pt modelId="{1C0DB232-9361-4034-9C15-A9257BA875B5}" type="pres">
      <dgm:prSet presAssocID="{10B05610-11C8-4E6C-805E-CD10D46B5897}" presName="dummy5a" presStyleCnt="0"/>
      <dgm:spPr/>
    </dgm:pt>
    <dgm:pt modelId="{AB14E010-3C3E-40AF-92E2-4D4D97C7C307}" type="pres">
      <dgm:prSet presAssocID="{10B05610-11C8-4E6C-805E-CD10D46B5897}" presName="dummy5b" presStyleCnt="0"/>
      <dgm:spPr/>
    </dgm:pt>
    <dgm:pt modelId="{D7E54CDC-DFAD-428A-87A0-E72EC2E8D6F8}" type="pres">
      <dgm:prSet presAssocID="{10B05610-11C8-4E6C-805E-CD10D46B589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FA482A-8836-4B3A-8A3F-E57501792BFA}" type="pres">
      <dgm:prSet presAssocID="{DEF7F413-06BE-44A8-8D50-BAB431B6C63A}" presName="arrowWedge1" presStyleLbl="fgSibTrans2D1" presStyleIdx="0" presStyleCnt="5"/>
      <dgm:spPr/>
    </dgm:pt>
    <dgm:pt modelId="{690B9985-3A90-48D2-8F0B-46EF74A0C95C}" type="pres">
      <dgm:prSet presAssocID="{165DB292-03D6-4644-A0D0-9E611E71E0EA}" presName="arrowWedge2" presStyleLbl="fgSibTrans2D1" presStyleIdx="1" presStyleCnt="5"/>
      <dgm:spPr/>
    </dgm:pt>
    <dgm:pt modelId="{56CE5B0F-F69A-41F0-A9AC-338C0681F6B9}" type="pres">
      <dgm:prSet presAssocID="{023B5DD0-2FBD-447A-9EE5-1E2F481A373C}" presName="arrowWedge3" presStyleLbl="fgSibTrans2D1" presStyleIdx="2" presStyleCnt="5"/>
      <dgm:spPr/>
    </dgm:pt>
    <dgm:pt modelId="{DEA6A729-75DF-4189-8506-0D4BF4134103}" type="pres">
      <dgm:prSet presAssocID="{13ADC3CA-8FC1-ED4A-9F63-5EF8615FEEA8}" presName="arrowWedge4" presStyleLbl="fgSibTrans2D1" presStyleIdx="3" presStyleCnt="5"/>
      <dgm:spPr/>
    </dgm:pt>
    <dgm:pt modelId="{67F3F97E-652E-461D-8C28-D75801D6E367}" type="pres">
      <dgm:prSet presAssocID="{D1936871-01F5-5C49-A46C-9504FCC3B291}" presName="arrowWedge5" presStyleLbl="fgSibTrans2D1" presStyleIdx="4" presStyleCnt="5"/>
      <dgm:spPr/>
    </dgm:pt>
  </dgm:ptLst>
  <dgm:cxnLst>
    <dgm:cxn modelId="{EE36C741-4D75-4F08-BB14-8F59997E36EF}" srcId="{10B05610-11C8-4E6C-805E-CD10D46B5897}" destId="{F9E72C7A-D6B2-461D-B7C2-B23E24F4AACF}" srcOrd="0" destOrd="0" parTransId="{C64F94AF-6353-4EB4-85D5-9B903B3BEA35}" sibTransId="{DEF7F413-06BE-44A8-8D50-BAB431B6C63A}"/>
    <dgm:cxn modelId="{37ADF3C2-3F54-482C-93AE-0A1D0DDD1754}" type="presOf" srcId="{068A1FAE-56B4-4899-BA73-82D3E9DB9911}" destId="{C0FB646D-9244-4D8D-9578-5B60475386FE}" srcOrd="0" destOrd="0" presId="urn:microsoft.com/office/officeart/2005/8/layout/cycle8"/>
    <dgm:cxn modelId="{B46A9DAD-9538-47F7-BF16-11A4A39C1DFF}" srcId="{10B05610-11C8-4E6C-805E-CD10D46B5897}" destId="{50432433-848B-486B-BA80-B373EAB10EDB}" srcOrd="1" destOrd="0" parTransId="{49C0582A-6BC5-4EA1-B0FA-6277BF3242DD}" sibTransId="{165DB292-03D6-4644-A0D0-9E611E71E0EA}"/>
    <dgm:cxn modelId="{96F91120-0A49-47DA-95C5-E8A9495C09AE}" type="presOf" srcId="{4739A4E9-237E-334B-A262-3D858F49ED7F}" destId="{7128B3B4-8BD7-4066-86B3-F7B0A55C4B02}" srcOrd="0" destOrd="0" presId="urn:microsoft.com/office/officeart/2005/8/layout/cycle8"/>
    <dgm:cxn modelId="{0201CF5D-E934-4E13-8A18-BBD671529897}" type="presOf" srcId="{F9E72C7A-D6B2-461D-B7C2-B23E24F4AACF}" destId="{F01AB4E0-82DE-48A9-8E3C-B64FE9821FAC}" srcOrd="0" destOrd="0" presId="urn:microsoft.com/office/officeart/2005/8/layout/cycle8"/>
    <dgm:cxn modelId="{2C67A448-E5A3-7E4A-8798-6558D89E26A3}" srcId="{10B05610-11C8-4E6C-805E-CD10D46B5897}" destId="{A1F7000B-D16D-0644-8809-95E710D666F3}" srcOrd="3" destOrd="0" parTransId="{857079D2-D6A4-9E4E-82BA-098A30F35F25}" sibTransId="{13ADC3CA-8FC1-ED4A-9F63-5EF8615FEEA8}"/>
    <dgm:cxn modelId="{D9BF8436-8E77-4D49-B735-21E5D66C32AD}" type="presOf" srcId="{A1F7000B-D16D-0644-8809-95E710D666F3}" destId="{700922BE-2148-4C70-9D2B-60C5E9CF1B8E}" srcOrd="0" destOrd="0" presId="urn:microsoft.com/office/officeart/2005/8/layout/cycle8"/>
    <dgm:cxn modelId="{08BD105D-6B55-4180-B681-B0BEBB69DFE6}" type="presOf" srcId="{10B05610-11C8-4E6C-805E-CD10D46B5897}" destId="{16B3BDF4-C988-4959-A6A3-7078EB1A4588}" srcOrd="0" destOrd="0" presId="urn:microsoft.com/office/officeart/2005/8/layout/cycle8"/>
    <dgm:cxn modelId="{AC444F7B-5A84-4385-B76D-DDB69FA05BE2}" type="presOf" srcId="{068A1FAE-56B4-4899-BA73-82D3E9DB9911}" destId="{8CEB6B9E-D1AC-49F3-BA5D-EF4402C2A89E}" srcOrd="1" destOrd="0" presId="urn:microsoft.com/office/officeart/2005/8/layout/cycle8"/>
    <dgm:cxn modelId="{DE93BA79-37FD-4C74-952A-6F5448944152}" srcId="{10B05610-11C8-4E6C-805E-CD10D46B5897}" destId="{068A1FAE-56B4-4899-BA73-82D3E9DB9911}" srcOrd="2" destOrd="0" parTransId="{8663528A-95F1-4841-9CAD-926D37CE4987}" sibTransId="{023B5DD0-2FBD-447A-9EE5-1E2F481A373C}"/>
    <dgm:cxn modelId="{CD6A2191-DCCE-4B3D-8DE0-E947BC45FB91}" type="presOf" srcId="{A1F7000B-D16D-0644-8809-95E710D666F3}" destId="{AF9BCFD7-B016-4A0E-AD01-FF56A23A3F03}" srcOrd="1" destOrd="0" presId="urn:microsoft.com/office/officeart/2005/8/layout/cycle8"/>
    <dgm:cxn modelId="{2323AB23-4FEE-4380-96CA-90346392BD60}" type="presOf" srcId="{4739A4E9-237E-334B-A262-3D858F49ED7F}" destId="{D7E54CDC-DFAD-428A-87A0-E72EC2E8D6F8}" srcOrd="1" destOrd="0" presId="urn:microsoft.com/office/officeart/2005/8/layout/cycle8"/>
    <dgm:cxn modelId="{6734EDD6-4014-44CC-B967-A354CEEC606D}" type="presOf" srcId="{50432433-848B-486B-BA80-B373EAB10EDB}" destId="{8DF033D3-6D92-4BD4-92CE-F0099410401C}" srcOrd="1" destOrd="0" presId="urn:microsoft.com/office/officeart/2005/8/layout/cycle8"/>
    <dgm:cxn modelId="{0AFFCF99-80A0-604F-8560-C76E665D4E8F}" srcId="{10B05610-11C8-4E6C-805E-CD10D46B5897}" destId="{4739A4E9-237E-334B-A262-3D858F49ED7F}" srcOrd="4" destOrd="0" parTransId="{A5F913A9-228D-1241-971A-08F0327FF403}" sibTransId="{D1936871-01F5-5C49-A46C-9504FCC3B291}"/>
    <dgm:cxn modelId="{64FB1DC2-6275-44E0-80BF-F8DE89934741}" type="presOf" srcId="{F9E72C7A-D6B2-461D-B7C2-B23E24F4AACF}" destId="{FF2F325A-3A33-42E0-B5A1-DC23ABD71C97}" srcOrd="1" destOrd="0" presId="urn:microsoft.com/office/officeart/2005/8/layout/cycle8"/>
    <dgm:cxn modelId="{24830EDD-78B5-41A3-97DF-3EDEFDD7151B}" type="presOf" srcId="{50432433-848B-486B-BA80-B373EAB10EDB}" destId="{8E733C4A-5F0E-4406-A6ED-7CA90A8CF85D}" srcOrd="0" destOrd="0" presId="urn:microsoft.com/office/officeart/2005/8/layout/cycle8"/>
    <dgm:cxn modelId="{5E3E23E6-EE40-43D7-8648-1EAF0999155A}" type="presParOf" srcId="{16B3BDF4-C988-4959-A6A3-7078EB1A4588}" destId="{F01AB4E0-82DE-48A9-8E3C-B64FE9821FAC}" srcOrd="0" destOrd="0" presId="urn:microsoft.com/office/officeart/2005/8/layout/cycle8"/>
    <dgm:cxn modelId="{575576DC-6EDF-4EE5-ADC4-92CF9E16C242}" type="presParOf" srcId="{16B3BDF4-C988-4959-A6A3-7078EB1A4588}" destId="{688D8AB1-838B-40E5-AB12-9BE050B0485F}" srcOrd="1" destOrd="0" presId="urn:microsoft.com/office/officeart/2005/8/layout/cycle8"/>
    <dgm:cxn modelId="{87A2F21C-7059-4C8F-AA17-7B1A841946D3}" type="presParOf" srcId="{16B3BDF4-C988-4959-A6A3-7078EB1A4588}" destId="{37385D3F-381F-47DC-AFDD-B9E59DC434E8}" srcOrd="2" destOrd="0" presId="urn:microsoft.com/office/officeart/2005/8/layout/cycle8"/>
    <dgm:cxn modelId="{77D3797D-2F88-4DB4-93E2-CA63055CF556}" type="presParOf" srcId="{16B3BDF4-C988-4959-A6A3-7078EB1A4588}" destId="{FF2F325A-3A33-42E0-B5A1-DC23ABD71C97}" srcOrd="3" destOrd="0" presId="urn:microsoft.com/office/officeart/2005/8/layout/cycle8"/>
    <dgm:cxn modelId="{DD5D9B17-040A-4925-8547-B6C970F5A5B5}" type="presParOf" srcId="{16B3BDF4-C988-4959-A6A3-7078EB1A4588}" destId="{8E733C4A-5F0E-4406-A6ED-7CA90A8CF85D}" srcOrd="4" destOrd="0" presId="urn:microsoft.com/office/officeart/2005/8/layout/cycle8"/>
    <dgm:cxn modelId="{F9AC5D4B-FA01-4F13-BBF7-ABBFEE782EEA}" type="presParOf" srcId="{16B3BDF4-C988-4959-A6A3-7078EB1A4588}" destId="{C2F94DF6-0A77-4BCF-9F28-B23B6699F023}" srcOrd="5" destOrd="0" presId="urn:microsoft.com/office/officeart/2005/8/layout/cycle8"/>
    <dgm:cxn modelId="{98FCCF9C-EC91-4112-8C3F-099EAE5CA5F0}" type="presParOf" srcId="{16B3BDF4-C988-4959-A6A3-7078EB1A4588}" destId="{B21B0DFF-B33C-4EB9-BE8A-75879FAF9D5C}" srcOrd="6" destOrd="0" presId="urn:microsoft.com/office/officeart/2005/8/layout/cycle8"/>
    <dgm:cxn modelId="{96AB60CF-F0D9-41B0-A2B4-D52A954C6452}" type="presParOf" srcId="{16B3BDF4-C988-4959-A6A3-7078EB1A4588}" destId="{8DF033D3-6D92-4BD4-92CE-F0099410401C}" srcOrd="7" destOrd="0" presId="urn:microsoft.com/office/officeart/2005/8/layout/cycle8"/>
    <dgm:cxn modelId="{A9679A99-B417-4234-91F9-BB52E2F97D7A}" type="presParOf" srcId="{16B3BDF4-C988-4959-A6A3-7078EB1A4588}" destId="{C0FB646D-9244-4D8D-9578-5B60475386FE}" srcOrd="8" destOrd="0" presId="urn:microsoft.com/office/officeart/2005/8/layout/cycle8"/>
    <dgm:cxn modelId="{54DCC2A2-8ECD-4475-AD16-E05EF05946D3}" type="presParOf" srcId="{16B3BDF4-C988-4959-A6A3-7078EB1A4588}" destId="{5E6EDE4E-E2B3-487F-9676-C97690F9E5F1}" srcOrd="9" destOrd="0" presId="urn:microsoft.com/office/officeart/2005/8/layout/cycle8"/>
    <dgm:cxn modelId="{5917F872-D08F-4F9F-B6E2-4C2572F749F7}" type="presParOf" srcId="{16B3BDF4-C988-4959-A6A3-7078EB1A4588}" destId="{0C83C042-1C91-42C5-8AA2-D4C59944ABF4}" srcOrd="10" destOrd="0" presId="urn:microsoft.com/office/officeart/2005/8/layout/cycle8"/>
    <dgm:cxn modelId="{17550B5D-306E-48B5-81F2-1409FDF3DBF6}" type="presParOf" srcId="{16B3BDF4-C988-4959-A6A3-7078EB1A4588}" destId="{8CEB6B9E-D1AC-49F3-BA5D-EF4402C2A89E}" srcOrd="11" destOrd="0" presId="urn:microsoft.com/office/officeart/2005/8/layout/cycle8"/>
    <dgm:cxn modelId="{3252EB3E-5CB8-4220-965A-9B3E10A4B9B8}" type="presParOf" srcId="{16B3BDF4-C988-4959-A6A3-7078EB1A4588}" destId="{700922BE-2148-4C70-9D2B-60C5E9CF1B8E}" srcOrd="12" destOrd="0" presId="urn:microsoft.com/office/officeart/2005/8/layout/cycle8"/>
    <dgm:cxn modelId="{B91193FA-FBE3-472C-99B0-90D2F8FACB43}" type="presParOf" srcId="{16B3BDF4-C988-4959-A6A3-7078EB1A4588}" destId="{E28133BA-7A9F-43F0-B1B5-711986103430}" srcOrd="13" destOrd="0" presId="urn:microsoft.com/office/officeart/2005/8/layout/cycle8"/>
    <dgm:cxn modelId="{41FF80E8-CE9F-48BC-AEE4-1B5D85460BAC}" type="presParOf" srcId="{16B3BDF4-C988-4959-A6A3-7078EB1A4588}" destId="{CCBF265F-83EB-4B2B-81F8-4070DD88FD84}" srcOrd="14" destOrd="0" presId="urn:microsoft.com/office/officeart/2005/8/layout/cycle8"/>
    <dgm:cxn modelId="{61945533-31F3-4F82-88E2-C7ECC3632074}" type="presParOf" srcId="{16B3BDF4-C988-4959-A6A3-7078EB1A4588}" destId="{AF9BCFD7-B016-4A0E-AD01-FF56A23A3F03}" srcOrd="15" destOrd="0" presId="urn:microsoft.com/office/officeart/2005/8/layout/cycle8"/>
    <dgm:cxn modelId="{9399DE27-42BA-4C84-9CDB-CBE9A3AB455A}" type="presParOf" srcId="{16B3BDF4-C988-4959-A6A3-7078EB1A4588}" destId="{7128B3B4-8BD7-4066-86B3-F7B0A55C4B02}" srcOrd="16" destOrd="0" presId="urn:microsoft.com/office/officeart/2005/8/layout/cycle8"/>
    <dgm:cxn modelId="{74B928EB-3BAC-466B-8E43-AF08F7989778}" type="presParOf" srcId="{16B3BDF4-C988-4959-A6A3-7078EB1A4588}" destId="{1C0DB232-9361-4034-9C15-A9257BA875B5}" srcOrd="17" destOrd="0" presId="urn:microsoft.com/office/officeart/2005/8/layout/cycle8"/>
    <dgm:cxn modelId="{34DC0253-2FB0-4F1A-8164-16EEB31D7B1C}" type="presParOf" srcId="{16B3BDF4-C988-4959-A6A3-7078EB1A4588}" destId="{AB14E010-3C3E-40AF-92E2-4D4D97C7C307}" srcOrd="18" destOrd="0" presId="urn:microsoft.com/office/officeart/2005/8/layout/cycle8"/>
    <dgm:cxn modelId="{EE9C4C84-1ACF-4820-A5D9-8CF6DD7A0C9A}" type="presParOf" srcId="{16B3BDF4-C988-4959-A6A3-7078EB1A4588}" destId="{D7E54CDC-DFAD-428A-87A0-E72EC2E8D6F8}" srcOrd="19" destOrd="0" presId="urn:microsoft.com/office/officeart/2005/8/layout/cycle8"/>
    <dgm:cxn modelId="{6BEDA069-A92B-402A-A1F0-0F828C5C0A66}" type="presParOf" srcId="{16B3BDF4-C988-4959-A6A3-7078EB1A4588}" destId="{98FA482A-8836-4B3A-8A3F-E57501792BFA}" srcOrd="20" destOrd="0" presId="urn:microsoft.com/office/officeart/2005/8/layout/cycle8"/>
    <dgm:cxn modelId="{ED344F2B-BBDA-466C-942A-0ADD2CE1C6C0}" type="presParOf" srcId="{16B3BDF4-C988-4959-A6A3-7078EB1A4588}" destId="{690B9985-3A90-48D2-8F0B-46EF74A0C95C}" srcOrd="21" destOrd="0" presId="urn:microsoft.com/office/officeart/2005/8/layout/cycle8"/>
    <dgm:cxn modelId="{51D9E0EC-11C2-41ED-8A16-46415CA7F959}" type="presParOf" srcId="{16B3BDF4-C988-4959-A6A3-7078EB1A4588}" destId="{56CE5B0F-F69A-41F0-A9AC-338C0681F6B9}" srcOrd="22" destOrd="0" presId="urn:microsoft.com/office/officeart/2005/8/layout/cycle8"/>
    <dgm:cxn modelId="{825183B4-905C-43C3-9A65-2E82CB6BF81D}" type="presParOf" srcId="{16B3BDF4-C988-4959-A6A3-7078EB1A4588}" destId="{DEA6A729-75DF-4189-8506-0D4BF4134103}" srcOrd="23" destOrd="0" presId="urn:microsoft.com/office/officeart/2005/8/layout/cycle8"/>
    <dgm:cxn modelId="{6CE1B56B-C410-479A-B7D5-597D03F11683}" type="presParOf" srcId="{16B3BDF4-C988-4959-A6A3-7078EB1A4588}" destId="{67F3F97E-652E-461D-8C28-D75801D6E367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AB4E0-82DE-48A9-8E3C-B64FE9821FAC}">
      <dsp:nvSpPr>
        <dsp:cNvPr id="0" name=""/>
        <dsp:cNvSpPr/>
      </dsp:nvSpPr>
      <dsp:spPr>
        <a:xfrm>
          <a:off x="1805410" y="314588"/>
          <a:ext cx="4717849" cy="4717849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dirty="0" smtClean="0"/>
            <a:t>Cíl práce</a:t>
          </a:r>
          <a:endParaRPr lang="en-US" sz="2700" b="1" kern="1200" dirty="0"/>
        </a:p>
      </dsp:txBody>
      <dsp:txXfrm>
        <a:off x="4266555" y="1107636"/>
        <a:ext cx="1516451" cy="1010967"/>
      </dsp:txXfrm>
    </dsp:sp>
    <dsp:sp modelId="{8E733C4A-5F0E-4406-A6ED-7CA90A8CF85D}">
      <dsp:nvSpPr>
        <dsp:cNvPr id="0" name=""/>
        <dsp:cNvSpPr/>
      </dsp:nvSpPr>
      <dsp:spPr>
        <a:xfrm>
          <a:off x="1869768" y="473469"/>
          <a:ext cx="4717849" cy="4717849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/>
            <a:t>Vybraný</a:t>
          </a:r>
          <a:r>
            <a:rPr lang="en-US" sz="2600" kern="1200" dirty="0"/>
            <a:t> </a:t>
          </a:r>
          <a:r>
            <a:rPr lang="en-US" sz="2600" b="1" kern="1200" dirty="0" err="1"/>
            <a:t>podnik</a:t>
          </a:r>
          <a:endParaRPr lang="en-US" sz="2600" b="1" kern="1200" dirty="0"/>
        </a:p>
      </dsp:txBody>
      <dsp:txXfrm>
        <a:off x="4908288" y="2629078"/>
        <a:ext cx="1404122" cy="1123297"/>
      </dsp:txXfrm>
    </dsp:sp>
    <dsp:sp modelId="{C0FB646D-9244-4D8D-9578-5B60475386FE}">
      <dsp:nvSpPr>
        <dsp:cNvPr id="0" name=""/>
        <dsp:cNvSpPr/>
      </dsp:nvSpPr>
      <dsp:spPr>
        <a:xfrm>
          <a:off x="1763055" y="550977"/>
          <a:ext cx="4717849" cy="4717849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/>
            <a:t>Před</a:t>
          </a:r>
          <a:r>
            <a:rPr lang="en-US" sz="3000" b="1" kern="1200" dirty="0"/>
            <a:t>/po</a:t>
          </a:r>
        </a:p>
      </dsp:txBody>
      <dsp:txXfrm>
        <a:off x="3448001" y="3864705"/>
        <a:ext cx="1347957" cy="1235627"/>
      </dsp:txXfrm>
    </dsp:sp>
    <dsp:sp modelId="{700922BE-2148-4C70-9D2B-60C5E9CF1B8E}">
      <dsp:nvSpPr>
        <dsp:cNvPr id="0" name=""/>
        <dsp:cNvSpPr/>
      </dsp:nvSpPr>
      <dsp:spPr>
        <a:xfrm>
          <a:off x="1656342" y="473469"/>
          <a:ext cx="4717849" cy="4717849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/>
            <a:t>Přínos</a:t>
          </a:r>
          <a:endParaRPr lang="en-US" sz="3000" b="1" kern="1200" dirty="0"/>
        </a:p>
      </dsp:txBody>
      <dsp:txXfrm>
        <a:off x="1931550" y="2629078"/>
        <a:ext cx="1404122" cy="1123297"/>
      </dsp:txXfrm>
    </dsp:sp>
    <dsp:sp modelId="{7128B3B4-8BD7-4066-86B3-F7B0A55C4B02}">
      <dsp:nvSpPr>
        <dsp:cNvPr id="0" name=""/>
        <dsp:cNvSpPr/>
      </dsp:nvSpPr>
      <dsp:spPr>
        <a:xfrm>
          <a:off x="1696780" y="347660"/>
          <a:ext cx="4717849" cy="4717849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smtClean="0"/>
            <a:t>Otázky</a:t>
          </a:r>
          <a:endParaRPr lang="en-US" sz="3000" b="1" kern="1200" dirty="0"/>
        </a:p>
      </dsp:txBody>
      <dsp:txXfrm>
        <a:off x="2437034" y="1140708"/>
        <a:ext cx="1516451" cy="1010967"/>
      </dsp:txXfrm>
    </dsp:sp>
    <dsp:sp modelId="{98FA482A-8836-4B3A-8A3F-E57501792BFA}">
      <dsp:nvSpPr>
        <dsp:cNvPr id="0" name=""/>
        <dsp:cNvSpPr/>
      </dsp:nvSpPr>
      <dsp:spPr>
        <a:xfrm>
          <a:off x="1513131" y="22531"/>
          <a:ext cx="5301964" cy="5301964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B9985-3A90-48D2-8F0B-46EF74A0C95C}">
      <dsp:nvSpPr>
        <dsp:cNvPr id="0" name=""/>
        <dsp:cNvSpPr/>
      </dsp:nvSpPr>
      <dsp:spPr>
        <a:xfrm>
          <a:off x="1578037" y="181371"/>
          <a:ext cx="5301964" cy="5301964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E5B0F-F69A-41F0-A9AC-338C0681F6B9}">
      <dsp:nvSpPr>
        <dsp:cNvPr id="0" name=""/>
        <dsp:cNvSpPr/>
      </dsp:nvSpPr>
      <dsp:spPr>
        <a:xfrm>
          <a:off x="1470998" y="259115"/>
          <a:ext cx="5301964" cy="5301964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6A729-75DF-4189-8506-0D4BF4134103}">
      <dsp:nvSpPr>
        <dsp:cNvPr id="0" name=""/>
        <dsp:cNvSpPr/>
      </dsp:nvSpPr>
      <dsp:spPr>
        <a:xfrm>
          <a:off x="1363958" y="181371"/>
          <a:ext cx="5301964" cy="5301964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3F97E-652E-461D-8C28-D75801D6E367}">
      <dsp:nvSpPr>
        <dsp:cNvPr id="0" name=""/>
        <dsp:cNvSpPr/>
      </dsp:nvSpPr>
      <dsp:spPr>
        <a:xfrm>
          <a:off x="1404945" y="55603"/>
          <a:ext cx="5301964" cy="5301964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cid:image001.png@01D73C22.6D572020" TargetMode="External"/><Relationship Id="rId9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B1F573-06EC-824B-9907-5ADC86F70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3" y="1805996"/>
            <a:ext cx="8791575" cy="2387600"/>
          </a:xfrm>
        </p:spPr>
        <p:txBody>
          <a:bodyPr anchor="t"/>
          <a:lstStyle/>
          <a:p>
            <a:pPr algn="ctr"/>
            <a:r>
              <a:rPr lang="cs-CZ" dirty="0" smtClean="0"/>
              <a:t>Digitalizace plánování výroby ve vybraném podniku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69976" y="543694"/>
            <a:ext cx="8698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</a:p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technicko-technologický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969976" y="4209222"/>
            <a:ext cx="73908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Autor diplomové práce: Bc. Filip Koutník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Vedoucí diplomové práce: Ing. Monika Karková PhD.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Oponent diplomové práce: Ing. Roman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Danel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České Budějovice, červen 2021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UČO: 20535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" y="31898"/>
            <a:ext cx="1988287" cy="198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3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FEE440-DE79-7F4D-8A88-EB41EAF2B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97" y="368971"/>
            <a:ext cx="3856037" cy="1639884"/>
          </a:xfrm>
        </p:spPr>
        <p:txBody>
          <a:bodyPr>
            <a:normAutofit/>
          </a:bodyPr>
          <a:lstStyle/>
          <a:p>
            <a:r>
              <a:rPr lang="cs-CZ" sz="4800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3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0" name="Group 74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88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7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8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9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00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1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2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3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05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7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8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9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0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1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2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3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4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78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0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CF1E5E5-0E36-E844-8391-A88EF95A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-314351"/>
            <a:ext cx="5894387" cy="1478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Obsah</a:t>
            </a:r>
            <a:endParaRPr lang="en-US" sz="3600" dirty="0"/>
          </a:p>
        </p:txBody>
      </p:sp>
      <p:pic>
        <p:nvPicPr>
          <p:cNvPr id="1028" name="Picture 4" descr="How to Write a Great Business Plan: Overview and Objectives | Inc.com">
            <a:extLst>
              <a:ext uri="{FF2B5EF4-FFF2-40B4-BE49-F238E27FC236}">
                <a16:creationId xmlns:a16="http://schemas.microsoft.com/office/drawing/2014/main" id="{ECD814D5-E3FB-D444-90CE-95C1C1CE6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r="53274" b="2"/>
          <a:stretch/>
        </p:blipFill>
        <p:spPr bwMode="auto">
          <a:xfrm flipH="1">
            <a:off x="7194815" y="-248121"/>
            <a:ext cx="5018563" cy="7092000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42" name="Zástupný text 4">
            <a:extLst>
              <a:ext uri="{FF2B5EF4-FFF2-40B4-BE49-F238E27FC236}">
                <a16:creationId xmlns:a16="http://schemas.microsoft.com/office/drawing/2014/main" id="{5FF9985D-EE8F-4875-AACD-0A4FDE230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4731241"/>
              </p:ext>
            </p:extLst>
          </p:nvPr>
        </p:nvGraphicFramePr>
        <p:xfrm>
          <a:off x="-500580" y="1254558"/>
          <a:ext cx="8243961" cy="5616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03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1570074"/>
          </a:xfrm>
        </p:spPr>
        <p:txBody>
          <a:bodyPr/>
          <a:lstStyle/>
          <a:p>
            <a:r>
              <a:rPr lang="cs-CZ" dirty="0" smtClean="0"/>
              <a:t>Motivace a důvody k řešení daného problému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141410" y="2594345"/>
            <a:ext cx="9904459" cy="3196854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Osobní zkušenost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Aktuálnost tématu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Ekonomická úspora</a:t>
            </a:r>
          </a:p>
        </p:txBody>
      </p:sp>
    </p:spTree>
    <p:extLst>
      <p:ext uri="{BB962C8B-B14F-4D97-AF65-F5344CB8AC3E}">
        <p14:creationId xmlns:p14="http://schemas.microsoft.com/office/powerpoint/2010/main" val="13608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1570074"/>
          </a:xfrm>
        </p:spPr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141410" y="2594345"/>
            <a:ext cx="9904459" cy="3196854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Digitalizace výroby v podniku, analýza před a po zavedení digitalizace na pracovišti, porovnání a bilance přínosu digitalizace pro podnik.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313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86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7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98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9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0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1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2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03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7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8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9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0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1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2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76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0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5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5" name="Rectangle 114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6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08DF029-66D9-FF4C-8B89-0E8FF7E8B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Vybraný</a:t>
            </a:r>
            <a:r>
              <a:rPr lang="en-US" dirty="0"/>
              <a:t> </a:t>
            </a:r>
            <a:r>
              <a:rPr lang="en-US" dirty="0" err="1"/>
              <a:t>podnik</a:t>
            </a:r>
            <a:endParaRPr lang="en-US" dirty="0"/>
          </a:p>
        </p:txBody>
      </p:sp>
      <p:pic>
        <p:nvPicPr>
          <p:cNvPr id="2050" name="Picture 2" descr="České Budějovice | Bosch Česká republika">
            <a:extLst>
              <a:ext uri="{FF2B5EF4-FFF2-40B4-BE49-F238E27FC236}">
                <a16:creationId xmlns:a16="http://schemas.microsoft.com/office/drawing/2014/main" id="{42BBB664-2F47-E64D-9EFF-5E53438260D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3" r="16901"/>
          <a:stretch/>
        </p:blipFill>
        <p:spPr bwMode="auto">
          <a:xfrm>
            <a:off x="-5596" y="10"/>
            <a:ext cx="751091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0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3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8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0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432C97-11B6-E94E-B748-5229F18AD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62519" y="2249487"/>
            <a:ext cx="3858006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Na </a:t>
            </a:r>
            <a:r>
              <a:rPr lang="en-US" sz="1800" dirty="0" err="1"/>
              <a:t>českém</a:t>
            </a:r>
            <a:r>
              <a:rPr lang="en-US" sz="1800" dirty="0"/>
              <a:t> </a:t>
            </a:r>
            <a:r>
              <a:rPr lang="en-US" sz="1800" dirty="0" err="1"/>
              <a:t>trhu</a:t>
            </a:r>
            <a:r>
              <a:rPr lang="en-US" sz="1800" dirty="0"/>
              <a:t> od </a:t>
            </a:r>
            <a:r>
              <a:rPr lang="en-US" sz="1800" dirty="0" err="1"/>
              <a:t>roku</a:t>
            </a:r>
            <a:r>
              <a:rPr lang="en-US" sz="1800" dirty="0"/>
              <a:t> 1993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Celosvětově</a:t>
            </a:r>
            <a:r>
              <a:rPr lang="en-US" sz="1800" dirty="0"/>
              <a:t> </a:t>
            </a:r>
            <a:r>
              <a:rPr lang="en-US" sz="1800" dirty="0" smtClean="0"/>
              <a:t>od </a:t>
            </a:r>
            <a:r>
              <a:rPr lang="en-US" sz="1800" dirty="0"/>
              <a:t>20. </a:t>
            </a:r>
            <a:r>
              <a:rPr lang="en-US" sz="1800" dirty="0" err="1"/>
              <a:t>století</a:t>
            </a: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Automobilový</a:t>
            </a:r>
            <a:r>
              <a:rPr lang="en-US" sz="1800" dirty="0"/>
              <a:t> </a:t>
            </a:r>
            <a:r>
              <a:rPr lang="en-US" sz="1800" dirty="0" err="1"/>
              <a:t>průmysl</a:t>
            </a: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V ČR 9 000 </a:t>
            </a:r>
            <a:r>
              <a:rPr lang="en-US" sz="1800" dirty="0" err="1"/>
              <a:t>zaměstnanců</a:t>
            </a:r>
            <a:r>
              <a:rPr lang="en-US" sz="1800" dirty="0"/>
              <a:t>, </a:t>
            </a:r>
            <a:r>
              <a:rPr lang="en-US" sz="1800" dirty="0" err="1"/>
              <a:t>celosvětově</a:t>
            </a:r>
            <a:r>
              <a:rPr lang="en-US" sz="1800" dirty="0"/>
              <a:t> </a:t>
            </a:r>
            <a:r>
              <a:rPr lang="en-US" sz="1800" dirty="0" err="1"/>
              <a:t>přes</a:t>
            </a:r>
            <a:r>
              <a:rPr lang="en-US" sz="1800" dirty="0"/>
              <a:t> 400 000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44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189C2-539C-DA45-B989-742779D7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před / po digitalizaci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21ED66-9572-4540-B2FD-DFB94C101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Před digitalizací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F47D3E4-0CAB-B345-A978-2A0DB340D1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Tabule</a:t>
            </a:r>
          </a:p>
          <a:p>
            <a:r>
              <a:rPr lang="cs-CZ" dirty="0"/>
              <a:t>Plán</a:t>
            </a:r>
          </a:p>
          <a:p>
            <a:r>
              <a:rPr lang="cs-CZ" dirty="0"/>
              <a:t>Odchylky plánu</a:t>
            </a:r>
          </a:p>
          <a:p>
            <a:r>
              <a:rPr lang="cs-CZ" dirty="0"/>
              <a:t>Statistika odchylek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3CAF58E-B38D-9542-A779-4AC1EF5E5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Po digitalizaci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9170328-B376-834E-B249-BFF276581EB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Tabule</a:t>
            </a:r>
          </a:p>
          <a:p>
            <a:r>
              <a:rPr lang="cs-CZ" dirty="0"/>
              <a:t>Plán</a:t>
            </a:r>
          </a:p>
          <a:p>
            <a:r>
              <a:rPr lang="cs-CZ" dirty="0"/>
              <a:t>Odchylky plánu</a:t>
            </a:r>
          </a:p>
          <a:p>
            <a:r>
              <a:rPr lang="cs-CZ" dirty="0"/>
              <a:t>Statistika odchylek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D9C7BB4-05A7-E34C-BF65-F09A61116650}"/>
              </a:ext>
            </a:extLst>
          </p:cNvPr>
          <p:cNvPicPr/>
          <p:nvPr/>
        </p:nvPicPr>
        <p:blipFill rotWithShape="1">
          <a:blip r:embed="rId2" cstate="print"/>
          <a:srcRect l="1462" t="2962" r="2018" b="4445"/>
          <a:stretch/>
        </p:blipFill>
        <p:spPr bwMode="auto">
          <a:xfrm>
            <a:off x="-2806814" y="-5716275"/>
            <a:ext cx="5728970" cy="4154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95B60D5-5551-134E-AC7F-A0FD1FB49E8A}"/>
              </a:ext>
            </a:extLst>
          </p:cNvPr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6"/>
          <a:stretch/>
        </p:blipFill>
        <p:spPr bwMode="auto">
          <a:xfrm>
            <a:off x="10181905" y="-5672860"/>
            <a:ext cx="5938520" cy="2904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7CEC0B7-95E5-D44C-8013-9F23F1DFA8F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0533" y="-2163674"/>
            <a:ext cx="5939790" cy="1331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0AD27C9-E2AA-D646-A706-46CAAAB3481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578" y="-1163961"/>
            <a:ext cx="5939790" cy="175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BD15650-FF0A-9649-A0E9-E6D1249912A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-7844474" y="307337"/>
            <a:ext cx="5939790" cy="388429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9B0B669-211F-2242-B165-11AB869873D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578" y="1961054"/>
            <a:ext cx="5939790" cy="2602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7FC4494-1DF1-B249-8D47-DCCC4C0BC344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6"/>
          <a:stretch/>
        </p:blipFill>
        <p:spPr bwMode="auto">
          <a:xfrm>
            <a:off x="-7249666" y="6358112"/>
            <a:ext cx="5939155" cy="4001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99E43A1-ED0A-F440-83CA-308ED945CFD4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75" b="41337"/>
          <a:stretch/>
        </p:blipFill>
        <p:spPr bwMode="auto">
          <a:xfrm>
            <a:off x="13146578" y="5933794"/>
            <a:ext cx="5942965" cy="299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816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6549 1.0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515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33672 1.115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557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57826 0.541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9" y="270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65091 0.7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2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57826 0.029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9" y="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65716 0.1423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65" y="71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60234 -0.718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17" y="-359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57839 -0.57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9" y="-2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Před / po digitalizaci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Před digitalizací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36 / 43 karet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300 672,- / 325 080,-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- / 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151 200,- / 180 600,-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- / -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cs-CZ" dirty="0" smtClean="0"/>
              <a:t>Celkový počet </a:t>
            </a:r>
            <a:r>
              <a:rPr lang="cs-CZ" dirty="0" err="1" smtClean="0"/>
              <a:t>kanban</a:t>
            </a:r>
            <a:r>
              <a:rPr lang="cs-CZ" dirty="0" smtClean="0"/>
              <a:t> karet</a:t>
            </a:r>
          </a:p>
          <a:p>
            <a:r>
              <a:rPr lang="cs-CZ" dirty="0" smtClean="0"/>
              <a:t>Celkové náklady v kartách</a:t>
            </a:r>
          </a:p>
          <a:p>
            <a:r>
              <a:rPr lang="cs-CZ" dirty="0" smtClean="0"/>
              <a:t>Úspora v </a:t>
            </a:r>
            <a:r>
              <a:rPr lang="cs-CZ" dirty="0" err="1" smtClean="0"/>
              <a:t>kanbanovém</a:t>
            </a:r>
            <a:r>
              <a:rPr lang="cs-CZ" dirty="0" smtClean="0"/>
              <a:t> okruhu</a:t>
            </a:r>
          </a:p>
          <a:p>
            <a:r>
              <a:rPr lang="cs-CZ" dirty="0" smtClean="0"/>
              <a:t>Náklady v supermarketech</a:t>
            </a:r>
          </a:p>
          <a:p>
            <a:r>
              <a:rPr lang="cs-CZ" dirty="0" smtClean="0"/>
              <a:t>Úspora v supermarketech</a:t>
            </a: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Po digitalizaci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25 / 30 karet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208 800,- / 226 800,-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91 872,- / 98 280,-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105 000,- / 126 000,-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46 200,- / 54 600,-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46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5" name="Group 174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28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9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4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5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6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7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8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9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0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1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2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3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294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5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6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7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8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99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0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1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2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3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4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5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6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7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8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78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9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0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1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2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3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4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4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5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6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310" name="Rectangle 309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1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1303C9F-36F5-874D-B537-C5CE84EE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Přínos</a:t>
            </a:r>
            <a:r>
              <a:rPr lang="en-US" dirty="0"/>
              <a:t> </a:t>
            </a:r>
          </a:p>
        </p:txBody>
      </p:sp>
      <p:pic>
        <p:nvPicPr>
          <p:cNvPr id="7" name="Picture Placeholder 6" descr="What To Say When You Don't Know the Answer | Ethos3 - A Presentation  Training and Design Agency">
            <a:extLst>
              <a:ext uri="{FF2B5EF4-FFF2-40B4-BE49-F238E27FC236}">
                <a16:creationId xmlns:a16="http://schemas.microsoft.com/office/drawing/2014/main" id="{02414D7D-C2A7-354F-8CAD-2DCC983735D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r="14340" b="-1"/>
          <a:stretch/>
        </p:blipFill>
        <p:spPr bwMode="auto">
          <a:xfrm>
            <a:off x="-5597" y="10"/>
            <a:ext cx="755854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2" name="Group 311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4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5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7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8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9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0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1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2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3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4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5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6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7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8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9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0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1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2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3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4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5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6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7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8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9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0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42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3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4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5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6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7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8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9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0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1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2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54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5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6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7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8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9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0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1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2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3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4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5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6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1B324E-8B57-4941-AD15-E798A54B3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62519" y="2249487"/>
            <a:ext cx="3084892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Snížení</a:t>
            </a:r>
            <a:r>
              <a:rPr lang="en-US" sz="1800" dirty="0"/>
              <a:t> </a:t>
            </a:r>
            <a:r>
              <a:rPr lang="en-US" sz="1800" dirty="0" err="1"/>
              <a:t>nákladů</a:t>
            </a:r>
            <a:r>
              <a:rPr lang="en-US" sz="1800" dirty="0"/>
              <a:t> v </a:t>
            </a:r>
            <a:r>
              <a:rPr lang="en-US" sz="1800" dirty="0" err="1"/>
              <a:t>zásobách</a:t>
            </a:r>
            <a:endParaRPr lang="en-US" sz="14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 err="1"/>
              <a:t>Více</a:t>
            </a:r>
            <a:r>
              <a:rPr lang="en-US" sz="1600" dirty="0"/>
              <a:t> </a:t>
            </a:r>
            <a:r>
              <a:rPr lang="en-US" sz="1600" dirty="0" err="1"/>
              <a:t>místa</a:t>
            </a:r>
            <a:r>
              <a:rPr lang="en-US" sz="1600" dirty="0"/>
              <a:t> v </a:t>
            </a:r>
            <a:r>
              <a:rPr lang="en-US" sz="1600" dirty="0" err="1"/>
              <a:t>supermarketu</a:t>
            </a:r>
            <a:endParaRPr lang="en-US" sz="1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Snížení</a:t>
            </a:r>
            <a:r>
              <a:rPr lang="en-US" sz="1800" dirty="0"/>
              <a:t> </a:t>
            </a:r>
            <a:r>
              <a:rPr lang="en-US" sz="1800" dirty="0" err="1"/>
              <a:t>pracovní</a:t>
            </a:r>
            <a:r>
              <a:rPr lang="en-US" sz="1800" dirty="0"/>
              <a:t> </a:t>
            </a:r>
            <a:r>
              <a:rPr lang="en-US" sz="1800" dirty="0" err="1"/>
              <a:t>vytíženosti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Propojenost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Viditelnost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Přesnost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Získávání</a:t>
            </a:r>
            <a:r>
              <a:rPr lang="en-US" sz="1800" dirty="0"/>
              <a:t> </a:t>
            </a:r>
            <a:r>
              <a:rPr lang="en-US" sz="1800" dirty="0" err="1"/>
              <a:t>statistických</a:t>
            </a:r>
            <a:r>
              <a:rPr lang="en-US" sz="1800" dirty="0"/>
              <a:t> </a:t>
            </a:r>
            <a:r>
              <a:rPr lang="en-US" sz="1800" dirty="0" err="1"/>
              <a:t>dat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58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86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7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98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9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0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1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2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03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7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8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9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0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1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2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76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0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5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5" name="Rectangle 114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6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FD97FE8-6A28-914A-909B-3F64DB97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665" y="618518"/>
            <a:ext cx="5161746" cy="14785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smtClean="0"/>
              <a:t>Otázky</a:t>
            </a:r>
            <a:endParaRPr lang="en-US" dirty="0"/>
          </a:p>
        </p:txBody>
      </p:sp>
      <p:pic>
        <p:nvPicPr>
          <p:cNvPr id="6146" name="Picture 2" descr="Wombot">
            <a:extLst>
              <a:ext uri="{FF2B5EF4-FFF2-40B4-BE49-F238E27FC236}">
                <a16:creationId xmlns:a16="http://schemas.microsoft.com/office/drawing/2014/main" id="{711BEC64-F1E7-444C-B604-1D6A2139AF0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t="-276" r="36544" b="274"/>
          <a:stretch/>
        </p:blipFill>
        <p:spPr bwMode="auto">
          <a:xfrm>
            <a:off x="0" y="-19040"/>
            <a:ext cx="556181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0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3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8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0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9FDE3A-1FAA-7742-A457-CEA006A9A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85665" y="1237674"/>
            <a:ext cx="5161746" cy="520281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cs-CZ" sz="1800" dirty="0" smtClean="0"/>
              <a:t>Oponent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cs-CZ" dirty="0" smtClean="0"/>
              <a:t>V praktické části práce jsou uvedeny poměrně přesné výpočty, dokazující přínosy digitalizace výrobní </a:t>
            </a:r>
            <a:r>
              <a:rPr lang="cs-CZ" dirty="0"/>
              <a:t>linky. Autor však na začátku uvádí, že jde o fiktivní výrobní proces (str. 20) a toto </a:t>
            </a:r>
            <a:r>
              <a:rPr lang="cs-CZ" dirty="0" smtClean="0"/>
              <a:t>následně i </a:t>
            </a:r>
            <a:r>
              <a:rPr lang="cs-CZ" dirty="0"/>
              <a:t>v diskuzích k výsledkům ”Díky výpočtům, které nasimulovaly </a:t>
            </a:r>
            <a:r>
              <a:rPr lang="cs-CZ" dirty="0" err="1"/>
              <a:t>kanbanový</a:t>
            </a:r>
            <a:r>
              <a:rPr lang="cs-CZ" dirty="0"/>
              <a:t> okruh </a:t>
            </a:r>
            <a:r>
              <a:rPr lang="cs-CZ" dirty="0" smtClean="0"/>
              <a:t>předmontážní linky</a:t>
            </a:r>
            <a:r>
              <a:rPr lang="cs-CZ" dirty="0"/>
              <a:t>...” - v tomto případě ale není jasné, odkud se tedy vzaly takto přesná čísla (ceny dílů, </a:t>
            </a:r>
            <a:r>
              <a:rPr lang="cs-CZ" dirty="0" smtClean="0"/>
              <a:t>počty</a:t>
            </a:r>
            <a:r>
              <a:rPr lang="cs-CZ" dirty="0"/>
              <a:t>, typové označení, měřené časy). Celý popis vzbuzuje dojem, jakoby šlo o reálné předměty</a:t>
            </a:r>
            <a:r>
              <a:rPr lang="cs-CZ" dirty="0" smtClean="0"/>
              <a:t>, výrobky</a:t>
            </a:r>
            <a:r>
              <a:rPr lang="cs-CZ" dirty="0"/>
              <a:t>, skutečně měřené časy a detaily nebyly uváděny z důvodu nutnosti </a:t>
            </a:r>
            <a:r>
              <a:rPr lang="cs-CZ" dirty="0" err="1"/>
              <a:t>anonymizace</a:t>
            </a:r>
            <a:r>
              <a:rPr lang="cs-CZ" dirty="0"/>
              <a:t> dat</a:t>
            </a:r>
            <a:r>
              <a:rPr lang="cs-CZ" dirty="0" smtClean="0"/>
              <a:t>. Pokud </a:t>
            </a:r>
            <a:r>
              <a:rPr lang="cs-CZ" dirty="0"/>
              <a:t>to tak je, mělo být v práci naznačeno, jaký je zdroj dat. Pokud jde o fikci, výsledky </a:t>
            </a:r>
            <a:r>
              <a:rPr lang="cs-CZ" dirty="0" smtClean="0"/>
              <a:t>práce by </a:t>
            </a:r>
            <a:r>
              <a:rPr lang="cs-CZ" dirty="0"/>
              <a:t>neměly žádný smysl bez uvedení, na základě čeho autor tyto data generoval</a:t>
            </a:r>
            <a:r>
              <a:rPr lang="cs-CZ" dirty="0" smtClean="0"/>
              <a:t>.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cs-CZ" dirty="0" smtClean="0"/>
              <a:t>Jestliže </a:t>
            </a:r>
            <a:r>
              <a:rPr lang="cs-CZ" dirty="0"/>
              <a:t>je možné uvažovat, že návrh nástroje a samotný vývoj bude firmu stát 250 000,-Kč, investovaná částka se podniku vrátí za méně jak dva roky.”. Totéž. Na základě čeho </a:t>
            </a:r>
            <a:r>
              <a:rPr lang="cs-CZ" dirty="0" smtClean="0"/>
              <a:t>autor došel </a:t>
            </a:r>
            <a:r>
              <a:rPr lang="cs-CZ" dirty="0"/>
              <a:t>k částce 250 tisíc a zmíněné </a:t>
            </a:r>
            <a:r>
              <a:rPr lang="cs-CZ" dirty="0" smtClean="0"/>
              <a:t>návratnosti 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12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0</TotalTime>
  <Words>436</Words>
  <Application>Microsoft Office PowerPoint</Application>
  <PresentationFormat>Širokoúhlá obrazovka</PresentationFormat>
  <Paragraphs>67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Tw Cen MT</vt:lpstr>
      <vt:lpstr>Obvod</vt:lpstr>
      <vt:lpstr>Digitalizace plánování výroby ve vybraném podniku</vt:lpstr>
      <vt:lpstr>Obsah</vt:lpstr>
      <vt:lpstr>Motivace a důvody k řešení daného problému</vt:lpstr>
      <vt:lpstr>Cíl práce</vt:lpstr>
      <vt:lpstr>Vybraný podnik</vt:lpstr>
      <vt:lpstr>před / po digitalizaci</vt:lpstr>
      <vt:lpstr>Před / po digitalizaci</vt:lpstr>
      <vt:lpstr>Přínos </vt:lpstr>
      <vt:lpstr>Otázky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Digitalizování výroby</dc:title>
  <dc:creator>Filip Koutník</dc:creator>
  <cp:lastModifiedBy>FIXED-TERM Koutnik Filip (M/PMQ4-PC1)</cp:lastModifiedBy>
  <cp:revision>24</cp:revision>
  <dcterms:created xsi:type="dcterms:W3CDTF">2021-05-06T15:57:56Z</dcterms:created>
  <dcterms:modified xsi:type="dcterms:W3CDTF">2021-06-08T07:53:15Z</dcterms:modified>
</cp:coreProperties>
</file>