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53" r:id="rId1"/>
  </p:sldMasterIdLst>
  <p:notesMasterIdLst>
    <p:notesMasterId r:id="rId11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l" initials="K" lastIdx="1" clrIdx="0">
    <p:extLst>
      <p:ext uri="{19B8F6BF-5375-455C-9EA6-DF929625EA0E}">
        <p15:presenceInfo xmlns:p15="http://schemas.microsoft.com/office/powerpoint/2012/main" userId="Kar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C1508-83D9-42EC-8ED7-2A05694E9BC5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76B1D-F2F8-4022-82CF-EE4B7FAE5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01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452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86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9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71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33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58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7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387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83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9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8959DEE-0574-4ADF-A760-417740E1ECB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68D01-F61B-4563-B2FB-BABAF22D33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87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 anchorCtr="0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Analýza využití nákladních automobilů s alternativním pohonem ve vybraném dopravním podniku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72382"/>
          </a:xfrm>
        </p:spPr>
        <p:txBody>
          <a:bodyPr anchor="ctr" anchorCtr="1"/>
          <a:lstStyle/>
          <a:p>
            <a:pPr algn="l"/>
            <a:r>
              <a:rPr lang="cs-CZ" sz="2800" dirty="0"/>
              <a:t>    Autor práce: Bc. Petr Kolář</a:t>
            </a:r>
          </a:p>
          <a:p>
            <a:pPr algn="l"/>
            <a:r>
              <a:rPr lang="cs-CZ" sz="2800" dirty="0"/>
              <a:t>Vedoucí práce: doc. Ing. Ján </a:t>
            </a:r>
            <a:r>
              <a:rPr lang="cs-CZ" sz="2800" dirty="0" err="1"/>
              <a:t>Ližbetin</a:t>
            </a:r>
            <a:r>
              <a:rPr lang="cs-CZ" sz="2800" dirty="0"/>
              <a:t>, PhD.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125" y="219655"/>
            <a:ext cx="904875" cy="90487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524000" y="478199"/>
            <a:ext cx="3732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993333"/>
                </a:solidFill>
              </a:rPr>
              <a:t>Vysoká škola technická a ekonomická v Českých Budějovicích</a:t>
            </a:r>
          </a:p>
        </p:txBody>
      </p:sp>
    </p:spTree>
    <p:extLst>
      <p:ext uri="{BB962C8B-B14F-4D97-AF65-F5344CB8AC3E}">
        <p14:creationId xmlns:p14="http://schemas.microsoft.com/office/powerpoint/2010/main" val="120050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Vybraný podnik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45126" y="1828800"/>
            <a:ext cx="5428674" cy="43513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KAFKA TRANSPORT a.s.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Silniční nákladní doprava – vnitrostátní i mezinárodní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Rok založení 1991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149 zaměstnanců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Obrat 310 mil. Kč za rok</a:t>
            </a:r>
          </a:p>
          <a:p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A027C4B1-78EE-48DC-8C19-1B4E1D9E1858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1828800"/>
            <a:ext cx="5181600" cy="34798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3300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Cíle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180340">
              <a:lnSpc>
                <a:spcPct val="150000"/>
              </a:lnSpc>
              <a:spcAft>
                <a:spcPts val="600"/>
              </a:spcAft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P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</a:rPr>
              <a:t>osouzení ekonomické a provozní výhodnosti nasazení silničních nákladních vozidel s pohonem LNG na konkrétní linky pro společnost KAFKA TRANSPORT a.s.</a:t>
            </a:r>
          </a:p>
        </p:txBody>
      </p:sp>
    </p:spTree>
    <p:extLst>
      <p:ext uri="{BB962C8B-B14F-4D97-AF65-F5344CB8AC3E}">
        <p14:creationId xmlns:p14="http://schemas.microsoft.com/office/powerpoint/2010/main" val="1815429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praktické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Výběr tahače na LNG</a:t>
            </a:r>
          </a:p>
          <a:p>
            <a:pPr lvl="1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 ohledem k dlouhodobým zkušenostem a malému výběru mezi ostatními značkami bylo vybráno Volvo FH LNG.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Výběr vhodných tras</a:t>
            </a:r>
          </a:p>
          <a:p>
            <a:pPr lvl="1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základě předem stanovených parametrů bylo vybráno 5 tras.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Kalkulace a porovnání nákladů mezi jednotlivými palivy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Vyčíslení a interpretace dosažených výsledků</a:t>
            </a:r>
          </a:p>
          <a:p>
            <a:pPr lvl="1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Diskuse výsledků a návrhy opatření pro společnost KAFKA TRANSPORT a.s.</a:t>
            </a:r>
          </a:p>
        </p:txBody>
      </p:sp>
    </p:spTree>
    <p:extLst>
      <p:ext uri="{BB962C8B-B14F-4D97-AF65-F5344CB8AC3E}">
        <p14:creationId xmlns:p14="http://schemas.microsoft.com/office/powerpoint/2010/main" val="121992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Výsledky práce – Objektivní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Úspora nákladů na PHM se vyruší s vyššími náklady na opravy a na leasing.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Celkové náklady pro soupravy s tahačem na LNG jsou nižší pouze o úsporu nákladů za silniční poplatky.</a:t>
            </a:r>
          </a:p>
        </p:txBody>
      </p:sp>
    </p:spTree>
    <p:extLst>
      <p:ext uri="{BB962C8B-B14F-4D97-AF65-F5344CB8AC3E}">
        <p14:creationId xmlns:p14="http://schemas.microsoft.com/office/powerpoint/2010/main" val="121379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Výsledky práce – Subjektivní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Seřazení tras a návrh rozšiřování flotily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Přepočet nákladů po roce 2023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Přepočet nákladů po splacení leasingu</a:t>
            </a:r>
          </a:p>
          <a:p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187866"/>
              </p:ext>
            </p:extLst>
          </p:nvPr>
        </p:nvGraphicFramePr>
        <p:xfrm>
          <a:off x="5729469" y="3483983"/>
          <a:ext cx="5741044" cy="2038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577">
                  <a:extLst>
                    <a:ext uri="{9D8B030D-6E8A-4147-A177-3AD203B41FA5}">
                      <a16:colId xmlns:a16="http://schemas.microsoft.com/office/drawing/2014/main" val="3219165254"/>
                    </a:ext>
                  </a:extLst>
                </a:gridCol>
                <a:gridCol w="1048624">
                  <a:extLst>
                    <a:ext uri="{9D8B030D-6E8A-4147-A177-3AD203B41FA5}">
                      <a16:colId xmlns:a16="http://schemas.microsoft.com/office/drawing/2014/main" val="291180570"/>
                    </a:ext>
                  </a:extLst>
                </a:gridCol>
                <a:gridCol w="1015068">
                  <a:extLst>
                    <a:ext uri="{9D8B030D-6E8A-4147-A177-3AD203B41FA5}">
                      <a16:colId xmlns:a16="http://schemas.microsoft.com/office/drawing/2014/main" val="3388016617"/>
                    </a:ext>
                  </a:extLst>
                </a:gridCol>
                <a:gridCol w="1059775">
                  <a:extLst>
                    <a:ext uri="{9D8B030D-6E8A-4147-A177-3AD203B41FA5}">
                      <a16:colId xmlns:a16="http://schemas.microsoft.com/office/drawing/2014/main" val="3077091669"/>
                    </a:ext>
                  </a:extLst>
                </a:gridCol>
              </a:tblGrid>
              <a:tr h="340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Trasa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</a:rPr>
                        <a:t>Úspora na 1 soupravu [Kč]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</a:rPr>
                        <a:t>Počet souprav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+mn-lt"/>
                        </a:rPr>
                        <a:t>Úspora</a:t>
                      </a: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celkem </a:t>
                      </a:r>
                      <a:r>
                        <a:rPr lang="cs-CZ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[Kč]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786390"/>
                  </a:ext>
                </a:extLst>
              </a:tr>
              <a:tr h="340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Trasa č. 1 – Mladá Boleslav – </a:t>
                      </a:r>
                      <a:r>
                        <a:rPr lang="cs-CZ" sz="1200" dirty="0" err="1">
                          <a:effectLst/>
                        </a:rPr>
                        <a:t>Wetteren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48 760,-</a:t>
                      </a:r>
                      <a:endParaRPr lang="cs-CZ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97 520,-</a:t>
                      </a: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82577449"/>
                  </a:ext>
                </a:extLst>
              </a:tr>
              <a:tr h="312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Trasa č. 2 – Planá nad Lužnicí – </a:t>
                      </a:r>
                      <a:r>
                        <a:rPr lang="cs-CZ" sz="1200" dirty="0" err="1">
                          <a:effectLst/>
                        </a:rPr>
                        <a:t>Rastatt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33 012,-</a:t>
                      </a:r>
                      <a:endParaRPr lang="cs-CZ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165 060,-</a:t>
                      </a: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12572189"/>
                  </a:ext>
                </a:extLst>
              </a:tr>
              <a:tr h="340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Trasa č. 3 – Znojmo – </a:t>
                      </a:r>
                      <a:r>
                        <a:rPr lang="cs-CZ" sz="1200" dirty="0" err="1">
                          <a:effectLst/>
                        </a:rPr>
                        <a:t>Laufen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25 070,-</a:t>
                      </a:r>
                      <a:endParaRPr lang="cs-CZ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50 140,-</a:t>
                      </a: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11324660"/>
                  </a:ext>
                </a:extLst>
              </a:tr>
              <a:tr h="340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Trasa č. 5 – Strančice – </a:t>
                      </a:r>
                      <a:r>
                        <a:rPr lang="cs-CZ" sz="1200" dirty="0" err="1">
                          <a:effectLst/>
                        </a:rPr>
                        <a:t>Almusaffes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30 467,-</a:t>
                      </a:r>
                      <a:endParaRPr lang="cs-CZ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609 340,-</a:t>
                      </a: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389183"/>
                  </a:ext>
                </a:extLst>
              </a:tr>
              <a:tr h="340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Celkem za měsíc</a:t>
                      </a:r>
                      <a:endParaRPr lang="cs-CZ" sz="1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922 060,-</a:t>
                      </a:r>
                    </a:p>
                  </a:txBody>
                  <a:tcPr marL="68580" marR="6858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06353668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E9D1EE5C-ADF3-4EC3-B005-786A1EDED522}"/>
              </a:ext>
            </a:extLst>
          </p:cNvPr>
          <p:cNvSpPr txBox="1"/>
          <p:nvPr/>
        </p:nvSpPr>
        <p:spPr>
          <a:xfrm>
            <a:off x="5805182" y="5561901"/>
            <a:ext cx="541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/>
              <a:t>Tabulka 1 – Úspora nákladů pro soupravy na LNG za měsíc </a:t>
            </a:r>
            <a:r>
              <a:rPr lang="en-US" sz="1200" i="1" dirty="0"/>
              <a:t>[K</a:t>
            </a:r>
            <a:r>
              <a:rPr lang="cs-CZ" sz="1200" i="1" dirty="0"/>
              <a:t>č</a:t>
            </a:r>
            <a:r>
              <a:rPr lang="en-US" sz="1200" i="1" dirty="0"/>
              <a:t>]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59343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Přínos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Finanční úspora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Efektivnější využití zdrojů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Ekologický přínos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Efektivnější fungování podniku</a:t>
            </a: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Nové příležitosti pro společnost</a:t>
            </a:r>
          </a:p>
        </p:txBody>
      </p:sp>
    </p:spTree>
    <p:extLst>
      <p:ext uri="{BB962C8B-B14F-4D97-AF65-F5344CB8AC3E}">
        <p14:creationId xmlns:p14="http://schemas.microsoft.com/office/powerpoint/2010/main" val="3305236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02597" y="3429000"/>
            <a:ext cx="4386805" cy="1806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Děkuji za pozornost</a:t>
            </a:r>
          </a:p>
          <a:p>
            <a:pPr algn="ctr">
              <a:lnSpc>
                <a:spcPct val="250000"/>
              </a:lnSpc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Bc. Petr Kolář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562" y="1796529"/>
            <a:ext cx="9048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88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Doplňující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Vedoucí práce doc. Ing. Ján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Ližbetin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PhD. :</a:t>
            </a:r>
          </a:p>
          <a:p>
            <a:pPr lvl="1"/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akej miery budú Vaše návrhy aplikované v podniku?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Oponent práce Ing. Vladislav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Zitrický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PhD. :</a:t>
            </a:r>
          </a:p>
          <a:p>
            <a:pPr lvl="1"/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Aká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životnosť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ťahačov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na LNG pohon oproti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ťahačom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so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spaľovacím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motorom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lvl="1"/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Aká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ochota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vedenia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spoločnosti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používať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ťahač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pohonom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LNG?</a:t>
            </a:r>
          </a:p>
          <a:p>
            <a:pPr lvl="1"/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Aká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ochota 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záujem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vodičov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spoločnosti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jazdiť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ťahači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pohonom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LNG?</a:t>
            </a:r>
          </a:p>
        </p:txBody>
      </p:sp>
    </p:spTree>
    <p:extLst>
      <p:ext uri="{BB962C8B-B14F-4D97-AF65-F5344CB8AC3E}">
        <p14:creationId xmlns:p14="http://schemas.microsoft.com/office/powerpoint/2010/main" val="15961482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405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Times New Roman</vt:lpstr>
      <vt:lpstr>Wingdings 2</vt:lpstr>
      <vt:lpstr>HDOfficeLightV0</vt:lpstr>
      <vt:lpstr>Analýza využití nákladních automobilů s alternativním pohonem ve vybraném dopravním podniku</vt:lpstr>
      <vt:lpstr>Vybraný podnik</vt:lpstr>
      <vt:lpstr>Cíle práce</vt:lpstr>
      <vt:lpstr>Postup praktické části</vt:lpstr>
      <vt:lpstr>Výsledky práce – Objektivní</vt:lpstr>
      <vt:lpstr>Výsledky práce – Subjektivní</vt:lpstr>
      <vt:lpstr>Přínos práce</vt:lpstr>
      <vt:lpstr>Prezentace aplikace PowerPoint</vt:lpstr>
      <vt:lpstr>Doplňující dotazy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dopad optimalizace logistických procesů ve vybraném podniku</dc:title>
  <dc:creator>Karel</dc:creator>
  <cp:lastModifiedBy>Petr Kolář</cp:lastModifiedBy>
  <cp:revision>38</cp:revision>
  <dcterms:created xsi:type="dcterms:W3CDTF">2017-06-08T15:56:07Z</dcterms:created>
  <dcterms:modified xsi:type="dcterms:W3CDTF">2021-06-03T08:28:56Z</dcterms:modified>
</cp:coreProperties>
</file>