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sldIdLst>
    <p:sldId id="256" r:id="rId2"/>
    <p:sldId id="257" r:id="rId3"/>
    <p:sldId id="276" r:id="rId4"/>
    <p:sldId id="258" r:id="rId5"/>
    <p:sldId id="277" r:id="rId6"/>
    <p:sldId id="261" r:id="rId7"/>
    <p:sldId id="264" r:id="rId8"/>
    <p:sldId id="262" r:id="rId9"/>
    <p:sldId id="263" r:id="rId10"/>
    <p:sldId id="278" r:id="rId11"/>
    <p:sldId id="267" r:id="rId12"/>
    <p:sldId id="279" r:id="rId13"/>
    <p:sldId id="274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E98"/>
    <a:srgbClr val="3399FF"/>
    <a:srgbClr val="FFFF66"/>
    <a:srgbClr val="F7B34F"/>
    <a:srgbClr val="FFFF99"/>
    <a:srgbClr val="66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291518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56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968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14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25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679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87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281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59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91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9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50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64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73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999628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79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567862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F7749-1C72-4FB7-84F6-3EFCE7C14A36}" type="datetimeFigureOut">
              <a:rPr lang="cs-CZ" smtClean="0"/>
              <a:pPr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E398-D05E-4270-AB97-B69BAA376A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48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</p:sldLayoutIdLst>
  <p:transition spd="med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cs-CZ" sz="3100" dirty="0">
                <a:latin typeface="Arial" pitchFamily="34" charset="0"/>
                <a:cs typeface="Arial" pitchFamily="34" charset="0"/>
              </a:rPr>
              <a:t>Vysoká škola technická a ekonomická </a:t>
            </a:r>
            <a:br>
              <a:rPr lang="cs-CZ" sz="3100" dirty="0">
                <a:latin typeface="Arial" pitchFamily="34" charset="0"/>
                <a:cs typeface="Arial" pitchFamily="34" charset="0"/>
              </a:rPr>
            </a:br>
            <a:r>
              <a:rPr lang="cs-CZ" sz="3100" dirty="0">
                <a:latin typeface="Arial" pitchFamily="34" charset="0"/>
                <a:cs typeface="Arial" pitchFamily="34" charset="0"/>
              </a:rPr>
              <a:t>v Českých Budějovicích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33254" y="2336873"/>
            <a:ext cx="5987218" cy="3599316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cs-CZ" sz="1700" dirty="0"/>
          </a:p>
          <a:p>
            <a:pPr>
              <a:buNone/>
            </a:pPr>
            <a:r>
              <a:rPr lang="cs-CZ" sz="3500" dirty="0">
                <a:latin typeface="Arial" pitchFamily="34" charset="0"/>
                <a:cs typeface="Arial" pitchFamily="34" charset="0"/>
              </a:rPr>
              <a:t>Optimalizace logistických procesů ve strojírenské firmě</a:t>
            </a:r>
          </a:p>
          <a:p>
            <a:pPr>
              <a:buNone/>
            </a:pPr>
            <a:endParaRPr lang="cs-CZ" sz="13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7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700" dirty="0">
                <a:latin typeface="Arial" pitchFamily="34" charset="0"/>
                <a:cs typeface="Arial" pitchFamily="34" charset="0"/>
              </a:rPr>
              <a:t>Autor práce:	Bc. Jiří Zděnek, </a:t>
            </a:r>
            <a:r>
              <a:rPr lang="cs-CZ" sz="1700" dirty="0" err="1">
                <a:latin typeface="Arial" pitchFamily="34" charset="0"/>
                <a:cs typeface="Arial" pitchFamily="34" charset="0"/>
              </a:rPr>
              <a:t>DiS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l" fontAlgn="ctr">
              <a:buNone/>
            </a:pPr>
            <a:r>
              <a:rPr lang="cs-CZ" sz="1700" dirty="0">
                <a:latin typeface="Arial" pitchFamily="34" charset="0"/>
                <a:cs typeface="Arial" pitchFamily="34" charset="0"/>
              </a:rPr>
              <a:t>Vedoucí práce:	Ing. Monika </a:t>
            </a:r>
            <a:r>
              <a:rPr lang="cs-CZ" sz="1700" dirty="0" err="1">
                <a:latin typeface="Arial" pitchFamily="34" charset="0"/>
                <a:cs typeface="Arial" pitchFamily="34" charset="0"/>
              </a:rPr>
              <a:t>Karková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, PhD.</a:t>
            </a:r>
          </a:p>
          <a:p>
            <a:pPr>
              <a:buNone/>
            </a:pPr>
            <a:r>
              <a:rPr lang="cs-CZ" sz="1700" dirty="0">
                <a:latin typeface="Arial" pitchFamily="34" charset="0"/>
                <a:cs typeface="Arial" pitchFamily="34" charset="0"/>
              </a:rPr>
              <a:t>Oponent práce:	Ing. Marcel Beňo, Ph.D.</a:t>
            </a:r>
          </a:p>
          <a:p>
            <a:pPr>
              <a:buNone/>
            </a:pPr>
            <a:r>
              <a:rPr lang="cs-CZ" sz="1700" dirty="0">
                <a:latin typeface="Arial" pitchFamily="34" charset="0"/>
                <a:cs typeface="Arial" pitchFamily="34" charset="0"/>
              </a:rPr>
              <a:t>České Budějovice, červen 2021</a:t>
            </a:r>
          </a:p>
        </p:txBody>
      </p:sp>
      <p:pic>
        <p:nvPicPr>
          <p:cNvPr id="4" name="Obrázek 3" descr="logo vš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743" y="3126426"/>
            <a:ext cx="2019681" cy="201968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Obrázek 5" descr="logo všte.png">
            <a:extLst>
              <a:ext uri="{FF2B5EF4-FFF2-40B4-BE49-F238E27FC236}">
                <a16:creationId xmlns:a16="http://schemas.microsoft.com/office/drawing/2014/main" id="{A4B70906-1436-4C9C-BD6E-733FBBDF16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869863"/>
            <a:ext cx="930399" cy="93039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>
                <a:latin typeface="Arial" pitchFamily="34" charset="0"/>
                <a:cs typeface="Arial" pitchFamily="34" charset="0"/>
              </a:rPr>
              <a:t>Výroba robota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logo vš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741785"/>
            <a:ext cx="930399" cy="930399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B1E839-8293-4377-956A-67C88C5FE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Základní parametry robota</a:t>
            </a:r>
          </a:p>
          <a:p>
            <a:endParaRPr lang="cs-CZ" dirty="0"/>
          </a:p>
          <a:p>
            <a:r>
              <a:rPr lang="cs-CZ" dirty="0"/>
              <a:t> Úkoly robota</a:t>
            </a:r>
          </a:p>
          <a:p>
            <a:endParaRPr lang="cs-CZ" dirty="0"/>
          </a:p>
          <a:p>
            <a:r>
              <a:rPr lang="cs-CZ" dirty="0"/>
              <a:t> Představení funkcí robota</a:t>
            </a:r>
          </a:p>
          <a:p>
            <a:endParaRPr lang="cs-CZ" dirty="0"/>
          </a:p>
          <a:p>
            <a:r>
              <a:rPr lang="cs-CZ" dirty="0"/>
              <a:t> Plán funkce robota v praxi</a:t>
            </a:r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CF3BA29-4C31-4518-9CC7-6527931F862A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5" t="13743" r="3470"/>
          <a:stretch/>
        </p:blipFill>
        <p:spPr bwMode="auto">
          <a:xfrm>
            <a:off x="4788024" y="2649996"/>
            <a:ext cx="4269740" cy="2973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968"/>
            <a:ext cx="6707088" cy="1143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Testování robota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000" dirty="0"/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Oživení elektroniky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Nastavení výšky čidel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Zvuková a optická signalizace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Baterie a její výdrž</a:t>
            </a:r>
          </a:p>
        </p:txBody>
      </p:sp>
      <p:pic>
        <p:nvPicPr>
          <p:cNvPr id="4" name="Obrázek 3" descr="logo vš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799268"/>
            <a:ext cx="930399" cy="930399"/>
          </a:xfrm>
          <a:prstGeom prst="rect">
            <a:avLst/>
          </a:prstGeom>
        </p:spPr>
      </p:pic>
      <p:pic>
        <p:nvPicPr>
          <p:cNvPr id="5" name="Obrázek 4" descr="Obsah obrázku text, přenosný počítač, interiér&#10;&#10;Popis byl vytvořen automaticky">
            <a:extLst>
              <a:ext uri="{FF2B5EF4-FFF2-40B4-BE49-F238E27FC236}">
                <a16:creationId xmlns:a16="http://schemas.microsoft.com/office/drawing/2014/main" id="{CE82508E-A8B5-486A-8172-9E9366ECFED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 b="31739"/>
          <a:stretch/>
        </p:blipFill>
        <p:spPr bwMode="auto">
          <a:xfrm>
            <a:off x="5148064" y="2317484"/>
            <a:ext cx="3696851" cy="3847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Úprava a vytvoření trasy robota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Stávající trasy a chodníky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 Chodník pro pěší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 Trasa pro stroje 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 Trasa pro robota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8D2167-26A7-4725-9ED3-92E900842E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0"/>
          <a:stretch/>
        </p:blipFill>
        <p:spPr bwMode="auto">
          <a:xfrm>
            <a:off x="4932040" y="2132856"/>
            <a:ext cx="3888432" cy="4314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Úprava vozíků pro robota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Stávající vozíky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Potřeby robota 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 Potřebné úpravy vozíku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 Parametry vozíku</a:t>
            </a:r>
          </a:p>
        </p:txBody>
      </p:sp>
      <p:pic>
        <p:nvPicPr>
          <p:cNvPr id="12" name="Obrázek 11" descr="Obsah obrázku patro, interiér&#10;&#10;Popis byl vytvořen automaticky">
            <a:extLst>
              <a:ext uri="{FF2B5EF4-FFF2-40B4-BE49-F238E27FC236}">
                <a16:creationId xmlns:a16="http://schemas.microsoft.com/office/drawing/2014/main" id="{DFDC9AB6-24F6-4792-97E5-D5EBA0E66B2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1" b="34436"/>
          <a:stretch/>
        </p:blipFill>
        <p:spPr bwMode="auto">
          <a:xfrm>
            <a:off x="4355976" y="2060848"/>
            <a:ext cx="4464496" cy="449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0" y="2060848"/>
            <a:ext cx="316835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-252536" y="3056272"/>
            <a:ext cx="7344816" cy="108012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itchFamily="34" charset="0"/>
                <a:cs typeface="Arial" pitchFamily="34" charset="0"/>
              </a:rPr>
              <a:t>DĚKUJI ZA POZORNOST</a:t>
            </a:r>
          </a:p>
        </p:txBody>
      </p:sp>
      <p:pic>
        <p:nvPicPr>
          <p:cNvPr id="4" name="Obrázek 3" descr="logo vš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1440160" cy="14401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46BBA8-C1B2-4935-AB32-B6729C119BC2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8" r="21263"/>
          <a:stretch/>
        </p:blipFill>
        <p:spPr bwMode="auto">
          <a:xfrm>
            <a:off x="5508104" y="188640"/>
            <a:ext cx="3168352" cy="2177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C0C4A7D-5657-4032-9334-AC0B72AD36C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41856"/>
            <a:ext cx="5184068" cy="2327504"/>
          </a:xfrm>
          <a:prstGeom prst="rect">
            <a:avLst/>
          </a:prstGeom>
        </p:spPr>
      </p:pic>
      <p:pic>
        <p:nvPicPr>
          <p:cNvPr id="9" name="Obrázek 8" descr="Obsah obrázku elektronika&#10;&#10;Popis byl vytvořen automaticky">
            <a:extLst>
              <a:ext uri="{FF2B5EF4-FFF2-40B4-BE49-F238E27FC236}">
                <a16:creationId xmlns:a16="http://schemas.microsoft.com/office/drawing/2014/main" id="{B7A88506-69FD-4C41-8D4E-CE247C2A986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26382"/>
          <a:stretch/>
        </p:blipFill>
        <p:spPr>
          <a:xfrm>
            <a:off x="5542250" y="4341856"/>
            <a:ext cx="3134205" cy="2309581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Doplňující otázky oponenta 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2336872"/>
            <a:ext cx="8287072" cy="4116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• Jaké budou kladeny požadavky na odbornou způsobilost personálu provádějící údržbu autonomního robota?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• Bude nutná validace autonomního robota z pohledu národní legislativy, že se jedná o bezpečný technický výrobek?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• Jaké funkční či jiné mechanické zkoušky v rámci ověření konstrukčního návrhu by jste navrhoval?</a:t>
            </a:r>
            <a:endParaRPr lang="cs-CZ" sz="32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2336873"/>
            <a:ext cx="8431088" cy="359931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Cílem práce je optimalizace logistických procesů ve strojírenské firmě</a:t>
            </a:r>
          </a:p>
        </p:txBody>
      </p:sp>
      <p:pic>
        <p:nvPicPr>
          <p:cNvPr id="4" name="Obrázek 3" descr="logo vš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753228"/>
            <a:ext cx="1080120" cy="108012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Představení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4722B308-7B43-4733-ACD0-F27421876790}"/>
              </a:ext>
            </a:extLst>
          </p:cNvPr>
          <p:cNvSpPr txBox="1">
            <a:spLocks/>
          </p:cNvSpPr>
          <p:nvPr/>
        </p:nvSpPr>
        <p:spPr>
          <a:xfrm>
            <a:off x="533400" y="2336873"/>
            <a:ext cx="843108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dirty="0"/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Výroba autosedaček a palubových desek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Problémy společnosti v logistice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Aktuální stav logistiky uvnitř společnosti </a:t>
            </a:r>
          </a:p>
        </p:txBody>
      </p:sp>
      <p:pic>
        <p:nvPicPr>
          <p:cNvPr id="5" name="Obrázek 4" descr="logo všte.png">
            <a:extLst>
              <a:ext uri="{FF2B5EF4-FFF2-40B4-BE49-F238E27FC236}">
                <a16:creationId xmlns:a16="http://schemas.microsoft.com/office/drawing/2014/main" id="{6DEA2C90-85CF-4933-86D5-D3A598091C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869863"/>
            <a:ext cx="930399" cy="93039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Řešení problému</a:t>
            </a:r>
          </a:p>
        </p:txBody>
      </p:sp>
      <p:pic>
        <p:nvPicPr>
          <p:cNvPr id="4" name="Obrázek 3" descr="logo vš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4089" y="753228"/>
            <a:ext cx="930399" cy="930399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1AB45B3-0FF7-4401-B718-4BF8DF628418}"/>
              </a:ext>
            </a:extLst>
          </p:cNvPr>
          <p:cNvSpPr txBox="1">
            <a:spLocks/>
          </p:cNvSpPr>
          <p:nvPr/>
        </p:nvSpPr>
        <p:spPr>
          <a:xfrm>
            <a:off x="533400" y="2336873"/>
            <a:ext cx="843108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dirty="0"/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Využití autonomního robota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Optimalizace rozmístění strojů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Použité metody</a:t>
            </a: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Aktuální stav rozmístění strojů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593A94C2-EA3B-445D-9E8D-D3D67E826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171589" cy="418164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FC51380-E48A-45BA-BD39-364ADD205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12443"/>
            <a:ext cx="3013298" cy="4207593"/>
          </a:xfrm>
          <a:prstGeom prst="rect">
            <a:avLst/>
          </a:prstGeom>
        </p:spPr>
      </p:pic>
      <p:pic>
        <p:nvPicPr>
          <p:cNvPr id="5" name="Obrázek 4" descr="logo všte.png">
            <a:extLst>
              <a:ext uri="{FF2B5EF4-FFF2-40B4-BE49-F238E27FC236}">
                <a16:creationId xmlns:a16="http://schemas.microsoft.com/office/drawing/2014/main" id="{E3A9C61D-55C7-45BE-8797-7F79B427AB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869863"/>
            <a:ext cx="930399" cy="93039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7504" y="693986"/>
            <a:ext cx="7467600" cy="1282154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Navržené varianty</a:t>
            </a:r>
          </a:p>
        </p:txBody>
      </p:sp>
      <p:pic>
        <p:nvPicPr>
          <p:cNvPr id="4" name="Obrázek 3" descr="logo vš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869863"/>
            <a:ext cx="930399" cy="93039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1D4CDD2-7D62-40E5-8B60-E4D7277C8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8" y="2321945"/>
            <a:ext cx="2864537" cy="384206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370EAC8-E2E5-470E-8298-BDCDA0052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00776"/>
            <a:ext cx="2880320" cy="386323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379B798-CE31-4344-8BEA-2134F5DD3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91" y="2300776"/>
            <a:ext cx="2880320" cy="386323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Navržené varianty</a:t>
            </a:r>
          </a:p>
        </p:txBody>
      </p:sp>
      <p:pic>
        <p:nvPicPr>
          <p:cNvPr id="5" name="Obrázek 4" descr="logo vš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1216" y="753228"/>
            <a:ext cx="930399" cy="9303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35986C7-3274-4445-8C40-4774E15A8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6" y="2182729"/>
            <a:ext cx="3240359" cy="434614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C78D9CF-E8C2-4831-AE56-5C3F450D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82730"/>
            <a:ext cx="3240360" cy="434614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logo vš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760381"/>
            <a:ext cx="930399" cy="930399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35304A31-3789-4788-8601-3379FA27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Vstupní data pro aplikaci metod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21D38196-070C-466C-B9CB-92E47C591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5788"/>
              </p:ext>
            </p:extLst>
          </p:nvPr>
        </p:nvGraphicFramePr>
        <p:xfrm>
          <a:off x="531640" y="2348880"/>
          <a:ext cx="7784775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279">
                  <a:extLst>
                    <a:ext uri="{9D8B030D-6E8A-4147-A177-3AD203B41FA5}">
                      <a16:colId xmlns:a16="http://schemas.microsoft.com/office/drawing/2014/main" val="1010610117"/>
                    </a:ext>
                  </a:extLst>
                </a:gridCol>
                <a:gridCol w="119719">
                  <a:extLst>
                    <a:ext uri="{9D8B030D-6E8A-4147-A177-3AD203B41FA5}">
                      <a16:colId xmlns:a16="http://schemas.microsoft.com/office/drawing/2014/main" val="911456739"/>
                    </a:ext>
                  </a:extLst>
                </a:gridCol>
                <a:gridCol w="1750162">
                  <a:extLst>
                    <a:ext uri="{9D8B030D-6E8A-4147-A177-3AD203B41FA5}">
                      <a16:colId xmlns:a16="http://schemas.microsoft.com/office/drawing/2014/main" val="2512093221"/>
                    </a:ext>
                  </a:extLst>
                </a:gridCol>
                <a:gridCol w="1257655">
                  <a:extLst>
                    <a:ext uri="{9D8B030D-6E8A-4147-A177-3AD203B41FA5}">
                      <a16:colId xmlns:a16="http://schemas.microsoft.com/office/drawing/2014/main" val="1683656576"/>
                    </a:ext>
                  </a:extLst>
                </a:gridCol>
                <a:gridCol w="1256055">
                  <a:extLst>
                    <a:ext uri="{9D8B030D-6E8A-4147-A177-3AD203B41FA5}">
                      <a16:colId xmlns:a16="http://schemas.microsoft.com/office/drawing/2014/main" val="2249431435"/>
                    </a:ext>
                  </a:extLst>
                </a:gridCol>
                <a:gridCol w="1262451">
                  <a:extLst>
                    <a:ext uri="{9D8B030D-6E8A-4147-A177-3AD203B41FA5}">
                      <a16:colId xmlns:a16="http://schemas.microsoft.com/office/drawing/2014/main" val="1466016907"/>
                    </a:ext>
                  </a:extLst>
                </a:gridCol>
                <a:gridCol w="1258454">
                  <a:extLst>
                    <a:ext uri="{9D8B030D-6E8A-4147-A177-3AD203B41FA5}">
                      <a16:colId xmlns:a16="http://schemas.microsoft.com/office/drawing/2014/main" val="1035290371"/>
                    </a:ext>
                  </a:extLst>
                </a:gridCol>
              </a:tblGrid>
              <a:tr h="137267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 u="sng">
                          <a:solidFill>
                            <a:schemeClr val="bg1"/>
                          </a:solidFill>
                          <a:effectLst/>
                        </a:rPr>
                        <a:t>Varianty</a:t>
                      </a:r>
                      <a:endParaRPr lang="cs-CZ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 u="sng">
                          <a:solidFill>
                            <a:schemeClr val="bg1"/>
                          </a:solidFill>
                          <a:effectLst/>
                        </a:rPr>
                        <a:t>Náklady na přemístění strojů</a:t>
                      </a:r>
                      <a:endParaRPr lang="cs-CZ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 u="sng">
                          <a:solidFill>
                            <a:schemeClr val="bg1"/>
                          </a:solidFill>
                          <a:effectLst/>
                        </a:rPr>
                        <a:t>Náklady na projetí robotem</a:t>
                      </a:r>
                      <a:endParaRPr lang="cs-CZ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 u="sng" dirty="0">
                          <a:solidFill>
                            <a:schemeClr val="bg1"/>
                          </a:solidFill>
                          <a:effectLst/>
                        </a:rPr>
                        <a:t>Čas projetí trasy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 u="sng">
                          <a:solidFill>
                            <a:schemeClr val="bg1"/>
                          </a:solidFill>
                          <a:effectLst/>
                        </a:rPr>
                        <a:t>Vzdálenost trasy robota</a:t>
                      </a:r>
                      <a:endParaRPr lang="cs-CZ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 u="sng" dirty="0">
                          <a:solidFill>
                            <a:schemeClr val="bg1"/>
                          </a:solidFill>
                          <a:effectLst/>
                        </a:rPr>
                        <a:t>Počet dní do revize</a:t>
                      </a:r>
                      <a:endParaRPr lang="cs-CZ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529889"/>
                  </a:ext>
                </a:extLst>
              </a:tr>
              <a:tr h="5031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Var. č.1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0 Kč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311 Kč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1120 s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622 m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80 dní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837656"/>
                  </a:ext>
                </a:extLst>
              </a:tr>
              <a:tr h="5031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Var. č.2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60 000 Kč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256 Kč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921 s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512 m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98 dní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689541"/>
                  </a:ext>
                </a:extLst>
              </a:tr>
              <a:tr h="5031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Var. č.3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3 500 Kč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305,5Kč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1100 s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611 m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82 dní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033968"/>
                  </a:ext>
                </a:extLst>
              </a:tr>
              <a:tr h="5031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Var. č.4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1 500 Kč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241 Kč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868 s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482 m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104 dní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4641592"/>
                  </a:ext>
                </a:extLst>
              </a:tr>
              <a:tr h="5031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Var. č.5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35 000 Kč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281 Kč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1009 s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561 m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89 dní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0258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Výsledná varianta č.4 po aplikaci metod</a:t>
            </a:r>
          </a:p>
        </p:txBody>
      </p:sp>
      <p:pic>
        <p:nvPicPr>
          <p:cNvPr id="4" name="Obrázek 3" descr="logo vš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753228"/>
            <a:ext cx="930399" cy="930399"/>
          </a:xfrm>
          <a:prstGeom prst="rect">
            <a:avLst/>
          </a:prstGeom>
        </p:spPr>
      </p:pic>
      <p:pic>
        <p:nvPicPr>
          <p:cNvPr id="8" name="Zástupný obsah 7" descr="Obsah obrázku stůl&#10;&#10;Popis byl vytvořen automaticky">
            <a:extLst>
              <a:ext uri="{FF2B5EF4-FFF2-40B4-BE49-F238E27FC236}">
                <a16:creationId xmlns:a16="http://schemas.microsoft.com/office/drawing/2014/main" id="{D11CF95A-618B-4820-85CD-975CE4E1A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4"/>
            <a:ext cx="3384376" cy="4490807"/>
          </a:xfrm>
        </p:spPr>
      </p:pic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21004</TotalTime>
  <Words>349</Words>
  <Application>Microsoft Office PowerPoint</Application>
  <PresentationFormat>Předvádění na obrazovce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Trebuchet MS</vt:lpstr>
      <vt:lpstr>Berlín</vt:lpstr>
      <vt:lpstr>Vysoká škola technická a ekonomická  v Českých Budějovicích</vt:lpstr>
      <vt:lpstr>Cíl práce</vt:lpstr>
      <vt:lpstr>Představení společnosti</vt:lpstr>
      <vt:lpstr>Řešení problému</vt:lpstr>
      <vt:lpstr>Aktuální stav rozmístění strojů</vt:lpstr>
      <vt:lpstr>Navržené varianty</vt:lpstr>
      <vt:lpstr>Navržené varianty</vt:lpstr>
      <vt:lpstr>Vstupní data pro aplikaci metod</vt:lpstr>
      <vt:lpstr>Výsledná varianta č.4 po aplikaci metod</vt:lpstr>
      <vt:lpstr>Výroba robota</vt:lpstr>
      <vt:lpstr>Testování robota</vt:lpstr>
      <vt:lpstr>Úprava a vytvoření trasy robota</vt:lpstr>
      <vt:lpstr>Úprava vozíků pro robota</vt:lpstr>
      <vt:lpstr>Vysoká škola technická a ekonomická v Českých Budějovicích</vt:lpstr>
      <vt:lpstr>Doplňující otázky oponenta diplomové práce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 v Českých Budějovicích</dc:title>
  <dc:creator>Žaneta Bartušková</dc:creator>
  <cp:lastModifiedBy>Jiří Zděnek</cp:lastModifiedBy>
  <cp:revision>58</cp:revision>
  <dcterms:created xsi:type="dcterms:W3CDTF">2020-12-09T08:39:52Z</dcterms:created>
  <dcterms:modified xsi:type="dcterms:W3CDTF">2021-06-07T14:04:53Z</dcterms:modified>
</cp:coreProperties>
</file>