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6" r:id="rId6"/>
    <p:sldId id="261" r:id="rId7"/>
    <p:sldId id="267" r:id="rId8"/>
    <p:sldId id="268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4009C2E-6583-4922-9521-B7E1C8740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9FE92ED4-1DC9-4EF5-80EB-8DC1B9BDE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374D3E7E-89AE-4FF9-BD7B-578F0D442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63A5-1731-45A9-98FB-5F1CEACD52F5}" type="datetimeFigureOut">
              <a:rPr lang="cs-CZ" smtClean="0"/>
              <a:t>8.6.2021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960AA0C2-763B-4560-AD0B-91884DAA1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D431ECBE-A57B-423C-B3F8-3C918FEF7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43C1-7654-407D-A05D-E338082CE2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346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987DE6B-CBC0-4D63-98FC-1807BCE66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D2C5D6FE-6FB8-4598-B389-CF9636226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28265F5B-449C-4FAF-8770-B5D74FC19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63A5-1731-45A9-98FB-5F1CEACD52F5}" type="datetimeFigureOut">
              <a:rPr lang="cs-CZ" smtClean="0"/>
              <a:t>8.6.2021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7C5AAF88-6245-4B80-BF90-7FA0CFBF9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DD679F9D-3DDB-4F08-896E-634D4B1EE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43C1-7654-407D-A05D-E338082CE2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2992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="" xmlns:a16="http://schemas.microsoft.com/office/drawing/2014/main" id="{BDA3C3ED-2A90-47F8-AB1E-FA0EC56C7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CCEE3BD5-D845-41C8-AFCD-52E760349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C23CC915-8186-49B3-8D47-9CF5291B3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63A5-1731-45A9-98FB-5F1CEACD52F5}" type="datetimeFigureOut">
              <a:rPr lang="cs-CZ" smtClean="0"/>
              <a:t>8.6.2021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D7B34521-9C5E-4C77-A9B7-738F410D7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46E41339-574B-4B3F-AA4B-BB77FD9F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43C1-7654-407D-A05D-E338082CE2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898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AF1A57A-2EA4-403F-A28A-9373B5ECF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C163DDE6-932F-4D5E-985E-6FF6FB5A7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63D038F1-103A-40F5-8ACA-8260FDD47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63A5-1731-45A9-98FB-5F1CEACD52F5}" type="datetimeFigureOut">
              <a:rPr lang="cs-CZ" smtClean="0"/>
              <a:t>8.6.2021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0607D50B-791B-45C7-951C-267CD1048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7B796DD0-F38C-4440-A4B6-29F38F0FE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43C1-7654-407D-A05D-E338082CE2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606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FDC5753-C579-4CE2-8394-B8506E66D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8BE4FDEB-0189-4C62-837C-4D6D65359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DD5DDD64-571D-4E28-ADE7-958F532B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63A5-1731-45A9-98FB-5F1CEACD52F5}" type="datetimeFigureOut">
              <a:rPr lang="cs-CZ" smtClean="0"/>
              <a:t>8.6.2021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B5FE6676-B51F-48AD-BD4F-D7FB10B0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15737DCD-925B-4EB8-B296-A65C80ED3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43C1-7654-407D-A05D-E338082CE2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747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09D284F-6C7D-456B-A761-4C236C922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2C42A28D-0A1D-4917-A01F-70A5811D7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6746AF06-7454-49C0-97F2-ACF9EF88C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365AEAE5-27DB-4277-8E86-F39BAE8E6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63A5-1731-45A9-98FB-5F1CEACD52F5}" type="datetimeFigureOut">
              <a:rPr lang="cs-CZ" smtClean="0"/>
              <a:t>8.6.2021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619F4036-33A7-456E-ADF0-67677530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FB1A1E5C-9051-4648-9755-7D244382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43C1-7654-407D-A05D-E338082CE2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1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B95883F-3A5D-4B62-854A-A4F76AF87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137CDA3F-936B-459D-A3EB-9CF5BD5F2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FA7625C3-9622-4A4D-BDB1-5EFC7676E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6A14B4BD-30AE-43FF-8E6B-78550560D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1AACFD34-3AA3-4C39-A0A4-04B571FF99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DCF2F6D1-E6E7-430B-95E7-ECF3D4209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63A5-1731-45A9-98FB-5F1CEACD52F5}" type="datetimeFigureOut">
              <a:rPr lang="cs-CZ" smtClean="0"/>
              <a:t>8.6.2021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A8B1CBB7-50B8-44DB-8750-2F6C0A64E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D897C469-F697-43EB-B04E-DD18E277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43C1-7654-407D-A05D-E338082CE2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32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2BC55F8-DD20-48E3-8B62-F0C5853FF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4F215BB8-769C-4592-9BAD-21E5E1E14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63A5-1731-45A9-98FB-5F1CEACD52F5}" type="datetimeFigureOut">
              <a:rPr lang="cs-CZ" smtClean="0"/>
              <a:t>8.6.2021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7D128EDF-E1FC-4DA0-B03B-2AA5AAA43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8AF55389-4DB6-4BE3-90DB-F31A4CEFE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43C1-7654-407D-A05D-E338082CE2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52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FD3EB5FB-47F7-4DBD-9C90-BA6649B5F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63A5-1731-45A9-98FB-5F1CEACD52F5}" type="datetimeFigureOut">
              <a:rPr lang="cs-CZ" smtClean="0"/>
              <a:t>8.6.2021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C5D79A7A-D59D-4F1E-8798-E552B4614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AE6FB330-6050-4F5E-9966-B524C1478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43C1-7654-407D-A05D-E338082CE2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4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F20B7A3-DC1F-4E70-820C-D3C911D47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92A0EF8D-1C89-4DDE-A8EE-5870E9D04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F457D677-255F-4613-A4D0-79E597C9F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DAFE11AE-284A-41E9-85C1-DCEFAF508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63A5-1731-45A9-98FB-5F1CEACD52F5}" type="datetimeFigureOut">
              <a:rPr lang="cs-CZ" smtClean="0"/>
              <a:t>8.6.2021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642BD2A4-EE83-4B2F-A15A-441FFE8B5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F2A5A063-FE9A-434C-B4FB-1640A2FB0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43C1-7654-407D-A05D-E338082CE2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562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E989D98-B18E-4494-8B21-3640E6B38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="" xmlns:a16="http://schemas.microsoft.com/office/drawing/2014/main" id="{B21587F1-FDCD-40A7-AAF5-C8126826C5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4DEDA946-3D37-44EB-B76E-23F3EAE46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F3F4AFB6-C232-4462-8B37-22081CF12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63A5-1731-45A9-98FB-5F1CEACD52F5}" type="datetimeFigureOut">
              <a:rPr lang="cs-CZ" smtClean="0"/>
              <a:t>8.6.2021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3FE72EF1-9E67-4B01-AA05-996A4F90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7E04B644-A30D-4668-A254-D5FA2424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43C1-7654-407D-A05D-E338082CE2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53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93AB2287-F639-41D5-9D52-14A3B6AF5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C05111D5-AF53-4655-A42A-B3BDA696B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0B98DC33-E8C0-4066-A8F7-EB6EB68E65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063A5-1731-45A9-98FB-5F1CEACD52F5}" type="datetimeFigureOut">
              <a:rPr lang="cs-CZ" smtClean="0"/>
              <a:t>8.6.2021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EB2622BC-16AF-4775-97CB-5C5D38C786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C0DD7987-8DC9-4A0F-95D4-37883C6AF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143C1-7654-407D-A05D-E338082CE2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55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="" xmlns:a16="http://schemas.microsoft.com/office/drawing/2014/main" id="{E91DC736-0EF8-4F87-9146-EBF1D2EE4D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097CD68E-23E3-4007-8847-CD0944C4F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17FFD94-EC04-4DD4-BF0F-7799CE4F2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2937" y="1614963"/>
            <a:ext cx="5409064" cy="3463562"/>
          </a:xfrm>
        </p:spPr>
        <p:txBody>
          <a:bodyPr anchor="b">
            <a:normAutofit fontScale="90000"/>
          </a:bodyPr>
          <a:lstStyle/>
          <a:p>
            <a:r>
              <a:rPr lang="cs-CZ" sz="4800" b="1" dirty="0">
                <a:solidFill>
                  <a:schemeClr val="bg2">
                    <a:lumMod val="25000"/>
                  </a:schemeClr>
                </a:solidFill>
              </a:rPr>
              <a:t>Problematika </a:t>
            </a:r>
            <a:r>
              <a:rPr lang="cs-CZ" sz="4800" b="1" dirty="0" smtClean="0">
                <a:solidFill>
                  <a:schemeClr val="bg2">
                    <a:lumMod val="25000"/>
                  </a:schemeClr>
                </a:solidFill>
              </a:rPr>
              <a:t>moderních</a:t>
            </a:r>
            <a:r>
              <a:rPr lang="cs-CZ" sz="48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sz="4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sz="4800" b="1" dirty="0">
                <a:solidFill>
                  <a:schemeClr val="bg2">
                    <a:lumMod val="25000"/>
                  </a:schemeClr>
                </a:solidFill>
              </a:rPr>
              <a:t>technologií v řízení</a:t>
            </a:r>
            <a:br>
              <a:rPr lang="cs-CZ" sz="4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sz="4800" b="1" dirty="0">
                <a:solidFill>
                  <a:schemeClr val="bg2">
                    <a:lumMod val="25000"/>
                  </a:schemeClr>
                </a:solidFill>
              </a:rPr>
              <a:t>dopravy ve společnosti</a:t>
            </a:r>
            <a:br>
              <a:rPr lang="cs-CZ" sz="4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sz="4800" b="1" dirty="0">
                <a:solidFill>
                  <a:schemeClr val="bg2">
                    <a:lumMod val="25000"/>
                  </a:schemeClr>
                </a:solidFill>
              </a:rPr>
              <a:t>GW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A479E206-7CAA-4218-B399-D044433F8F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7910" y="5663814"/>
            <a:ext cx="7064964" cy="1194186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cs-CZ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         Autor </a:t>
            </a:r>
            <a:r>
              <a:rPr lang="cs-CZ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diplomové práce: Bc. </a:t>
            </a:r>
            <a:r>
              <a:rPr lang="cs-CZ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Vendula Mezková</a:t>
            </a:r>
            <a:endParaRPr lang="cs-CZ" sz="20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algn="l"/>
            <a:r>
              <a:rPr lang="cs-CZ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     Vedoucí </a:t>
            </a:r>
            <a:r>
              <a:rPr lang="cs-CZ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diplomové práce: doc. Ing. Rudolf Kampf, Ph.D., </a:t>
            </a:r>
            <a:r>
              <a:rPr lang="cs-CZ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MBA</a:t>
            </a:r>
          </a:p>
          <a:p>
            <a:pPr algn="l"/>
            <a:r>
              <a:rPr lang="cs-CZ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Oponent diplomové práce: Ing. Martin Komorný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31">
            <a:extLst>
              <a:ext uri="{FF2B5EF4-FFF2-40B4-BE49-F238E27FC236}">
                <a16:creationId xmlns=""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Obrázek 12" descr="Obsah obrázku text, obloha, exteriér, budova&#10;&#10;Popis byl vytvořen automaticky">
            <a:extLst>
              <a:ext uri="{FF2B5EF4-FFF2-40B4-BE49-F238E27FC236}">
                <a16:creationId xmlns="" xmlns:a16="http://schemas.microsoft.com/office/drawing/2014/main" id="{CBAC666F-7BF1-4571-A9A9-3A83C8C80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94" r="1808" b="-1"/>
          <a:stretch>
            <a:fillRect/>
          </a:stretch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7" name="TextovéPole 26">
            <a:extLst>
              <a:ext uri="{FF2B5EF4-FFF2-40B4-BE49-F238E27FC236}">
                <a16:creationId xmlns="" xmlns:a16="http://schemas.microsoft.com/office/drawing/2014/main" id="{B939E432-A8D8-4720-884D-948FBC8110D7}"/>
              </a:ext>
            </a:extLst>
          </p:cNvPr>
          <p:cNvSpPr txBox="1"/>
          <p:nvPr/>
        </p:nvSpPr>
        <p:spPr>
          <a:xfrm>
            <a:off x="7388293" y="103695"/>
            <a:ext cx="4699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Vysoká škola technická a ekonomická </a:t>
            </a:r>
          </a:p>
          <a:p>
            <a:pPr algn="ctr"/>
            <a:r>
              <a:rPr lang="cs-CZ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v Českých Budějovicích</a:t>
            </a:r>
          </a:p>
        </p:txBody>
      </p:sp>
      <p:sp>
        <p:nvSpPr>
          <p:cNvPr id="58" name="TextovéPole 57">
            <a:extLst>
              <a:ext uri="{FF2B5EF4-FFF2-40B4-BE49-F238E27FC236}">
                <a16:creationId xmlns="" xmlns:a16="http://schemas.microsoft.com/office/drawing/2014/main" id="{10D68959-60D5-4DAB-ACF0-344342012A54}"/>
              </a:ext>
            </a:extLst>
          </p:cNvPr>
          <p:cNvSpPr txBox="1"/>
          <p:nvPr/>
        </p:nvSpPr>
        <p:spPr>
          <a:xfrm>
            <a:off x="7388292" y="968632"/>
            <a:ext cx="46991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Ústav </a:t>
            </a:r>
            <a:r>
              <a:rPr lang="cs-CZ" sz="2000" b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technicko-technologický</a:t>
            </a:r>
            <a:endParaRPr lang="cs-CZ" sz="20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algn="ctr"/>
            <a:endParaRPr lang="cs-CZ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637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818AB443-FE27-4BBF-9DFA-D40338CEBE68}"/>
              </a:ext>
            </a:extLst>
          </p:cNvPr>
          <p:cNvSpPr/>
          <p:nvPr/>
        </p:nvSpPr>
        <p:spPr>
          <a:xfrm>
            <a:off x="0" y="6507332"/>
            <a:ext cx="12192000" cy="3506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="" xmlns:a16="http://schemas.microsoft.com/office/drawing/2014/main" id="{9A0D8A8F-D8C0-43DD-8785-C08170DE04EF}"/>
              </a:ext>
            </a:extLst>
          </p:cNvPr>
          <p:cNvSpPr/>
          <p:nvPr/>
        </p:nvSpPr>
        <p:spPr>
          <a:xfrm>
            <a:off x="0" y="6565986"/>
            <a:ext cx="12192000" cy="23335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 descr="Obsah obrázku text, obloha, exteriér, budova&#10;&#10;Popis byl vytvořen automaticky">
            <a:extLst>
              <a:ext uri="{FF2B5EF4-FFF2-40B4-BE49-F238E27FC236}">
                <a16:creationId xmlns="" xmlns:a16="http://schemas.microsoft.com/office/drawing/2014/main" id="{0F811428-92E8-4BB2-A15B-D3C53F8CFCD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0127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7A5FBCE5-6929-4705-BB94-8A2DCCC54AF7}"/>
              </a:ext>
            </a:extLst>
          </p:cNvPr>
          <p:cNvSpPr txBox="1"/>
          <p:nvPr/>
        </p:nvSpPr>
        <p:spPr>
          <a:xfrm>
            <a:off x="1583702" y="1859340"/>
            <a:ext cx="9671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b="1" dirty="0">
                <a:latin typeface="+mj-lt"/>
              </a:rPr>
              <a:t>Děkuji za pozornost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C0A71451-F930-45E5-874A-FE00CD8A7335}"/>
              </a:ext>
            </a:extLst>
          </p:cNvPr>
          <p:cNvSpPr txBox="1"/>
          <p:nvPr/>
        </p:nvSpPr>
        <p:spPr>
          <a:xfrm>
            <a:off x="84842" y="6513388"/>
            <a:ext cx="11999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Ústav </a:t>
            </a:r>
            <a:r>
              <a:rPr lang="cs-CZ" sz="1600" b="1" dirty="0" err="1" smtClean="0">
                <a:solidFill>
                  <a:schemeClr val="bg1"/>
                </a:solidFill>
              </a:rPr>
              <a:t>technicko-technologický</a:t>
            </a:r>
            <a:r>
              <a:rPr lang="cs-CZ" sz="1600" dirty="0" smtClean="0">
                <a:solidFill>
                  <a:schemeClr val="bg1"/>
                </a:solidFill>
              </a:rPr>
              <a:t>	</a:t>
            </a:r>
            <a:r>
              <a:rPr lang="cs-CZ" sz="1600" dirty="0" smtClean="0"/>
              <a:t>							              </a:t>
            </a:r>
            <a:r>
              <a:rPr lang="cs-CZ" sz="1600" b="1" dirty="0" smtClean="0">
                <a:solidFill>
                  <a:schemeClr val="bg1"/>
                </a:solidFill>
              </a:rPr>
              <a:t>Bc. Vendula Mezková</a:t>
            </a:r>
            <a:endParaRPr lang="cs-CZ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4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Obsah obrázku text, obloha, exteriér, budova&#10;&#10;Popis byl vytvořen automaticky">
            <a:extLst>
              <a:ext uri="{FF2B5EF4-FFF2-40B4-BE49-F238E27FC236}">
                <a16:creationId xmlns="" xmlns:a16="http://schemas.microsoft.com/office/drawing/2014/main" id="{2823C6BA-2452-4168-BC97-5B756ECAFC1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34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47BADE69-D745-4FAA-AC84-CEC21E6BD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545" cy="271492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818AB443-FE27-4BBF-9DFA-D40338CEBE68}"/>
              </a:ext>
            </a:extLst>
          </p:cNvPr>
          <p:cNvSpPr/>
          <p:nvPr/>
        </p:nvSpPr>
        <p:spPr>
          <a:xfrm>
            <a:off x="0" y="6507332"/>
            <a:ext cx="12192000" cy="3506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="" xmlns:a16="http://schemas.microsoft.com/office/drawing/2014/main" id="{9A0D8A8F-D8C0-43DD-8785-C08170DE04EF}"/>
              </a:ext>
            </a:extLst>
          </p:cNvPr>
          <p:cNvSpPr/>
          <p:nvPr/>
        </p:nvSpPr>
        <p:spPr>
          <a:xfrm>
            <a:off x="0" y="6565986"/>
            <a:ext cx="12192000" cy="23335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="" xmlns:a16="http://schemas.microsoft.com/office/drawing/2014/main" id="{C0A71451-F930-45E5-874A-FE00CD8A7335}"/>
              </a:ext>
            </a:extLst>
          </p:cNvPr>
          <p:cNvSpPr txBox="1"/>
          <p:nvPr/>
        </p:nvSpPr>
        <p:spPr>
          <a:xfrm>
            <a:off x="84842" y="6513388"/>
            <a:ext cx="11999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Ústav </a:t>
            </a:r>
            <a:r>
              <a:rPr lang="cs-CZ" sz="1600" b="1" dirty="0" err="1" smtClean="0">
                <a:solidFill>
                  <a:schemeClr val="bg1"/>
                </a:solidFill>
              </a:rPr>
              <a:t>technicko-technologický</a:t>
            </a:r>
            <a:r>
              <a:rPr lang="cs-CZ" sz="1600" dirty="0" smtClean="0">
                <a:solidFill>
                  <a:schemeClr val="bg1"/>
                </a:solidFill>
              </a:rPr>
              <a:t>	</a:t>
            </a:r>
            <a:r>
              <a:rPr lang="cs-CZ" sz="1600" dirty="0" smtClean="0"/>
              <a:t>							              </a:t>
            </a:r>
            <a:r>
              <a:rPr lang="cs-CZ" sz="1600" b="1" dirty="0" smtClean="0">
                <a:solidFill>
                  <a:schemeClr val="bg1"/>
                </a:solidFill>
              </a:rPr>
              <a:t>Bc. Vendula Mezková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3BF47FBB-F5CD-4D64-8D72-BB65F0BBAFF3}"/>
              </a:ext>
            </a:extLst>
          </p:cNvPr>
          <p:cNvSpPr txBox="1"/>
          <p:nvPr/>
        </p:nvSpPr>
        <p:spPr>
          <a:xfrm>
            <a:off x="84841" y="150828"/>
            <a:ext cx="12254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105582" y="334877"/>
            <a:ext cx="10515600" cy="1325563"/>
          </a:xfrm>
        </p:spPr>
        <p:txBody>
          <a:bodyPr>
            <a:normAutofit/>
          </a:bodyPr>
          <a:lstStyle/>
          <a:p>
            <a:r>
              <a:rPr lang="cs-CZ" sz="4300" b="1" dirty="0" smtClean="0"/>
              <a:t>Otázky vedoucího a oponenta</a:t>
            </a:r>
            <a:endParaRPr lang="cs-CZ" sz="43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105582" y="1809144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sz="3600" dirty="0" smtClean="0"/>
              <a:t>Bude </a:t>
            </a:r>
            <a:r>
              <a:rPr lang="cs-CZ" sz="3600" dirty="0"/>
              <a:t>mít zavedení nových technologií dopad na zákazníky společnosti GW? </a:t>
            </a:r>
            <a:endParaRPr lang="cs-CZ" sz="3600" dirty="0" smtClean="0"/>
          </a:p>
          <a:p>
            <a:r>
              <a:rPr lang="cs-CZ" sz="3600" dirty="0"/>
              <a:t>Bude váš návrh ve firmě realizovaný? </a:t>
            </a:r>
            <a:r>
              <a:rPr lang="cs-CZ" sz="3600" dirty="0" smtClean="0"/>
              <a:t/>
            </a:r>
            <a:br>
              <a:rPr lang="cs-CZ" sz="3600" dirty="0" smtClean="0"/>
            </a:br>
            <a:endParaRPr lang="cs-CZ" sz="3600" dirty="0"/>
          </a:p>
          <a:p>
            <a:r>
              <a:rPr lang="cs-CZ" sz="3600" dirty="0" smtClean="0"/>
              <a:t>O </a:t>
            </a:r>
            <a:r>
              <a:rPr lang="cs-CZ" sz="3600" dirty="0"/>
              <a:t>kolik stoupla efektivita dispečera při pořízení nového systému Helios Orange? </a:t>
            </a:r>
            <a:endParaRPr lang="cs-CZ" sz="3600" dirty="0" smtClean="0"/>
          </a:p>
          <a:p>
            <a:r>
              <a:rPr lang="cs-CZ" sz="3600" dirty="0" smtClean="0"/>
              <a:t>Objevili </a:t>
            </a:r>
            <a:r>
              <a:rPr lang="cs-CZ" sz="3600" dirty="0"/>
              <a:t>se provozní nedostatky implementací nového systému pokud byl již instalován? Pokud ano jaké?</a:t>
            </a:r>
          </a:p>
        </p:txBody>
      </p:sp>
    </p:spTree>
    <p:extLst>
      <p:ext uri="{BB962C8B-B14F-4D97-AF65-F5344CB8AC3E}">
        <p14:creationId xmlns:p14="http://schemas.microsoft.com/office/powerpoint/2010/main" val="82832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Obsah obrázku text, obloha, exteriér, budova&#10;&#10;Popis byl vytvořen automaticky">
            <a:extLst>
              <a:ext uri="{FF2B5EF4-FFF2-40B4-BE49-F238E27FC236}">
                <a16:creationId xmlns="" xmlns:a16="http://schemas.microsoft.com/office/drawing/2014/main" id="{2823C6BA-2452-4168-BC97-5B756ECAFC1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4" y="4658"/>
            <a:ext cx="12192000" cy="685334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47BADE69-D745-4FAA-AC84-CEC21E6BD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545" cy="271492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818AB443-FE27-4BBF-9DFA-D40338CEBE68}"/>
              </a:ext>
            </a:extLst>
          </p:cNvPr>
          <p:cNvSpPr/>
          <p:nvPr/>
        </p:nvSpPr>
        <p:spPr>
          <a:xfrm>
            <a:off x="0" y="6507332"/>
            <a:ext cx="12192000" cy="3506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="" xmlns:a16="http://schemas.microsoft.com/office/drawing/2014/main" id="{9A0D8A8F-D8C0-43DD-8785-C08170DE04EF}"/>
              </a:ext>
            </a:extLst>
          </p:cNvPr>
          <p:cNvSpPr/>
          <p:nvPr/>
        </p:nvSpPr>
        <p:spPr>
          <a:xfrm>
            <a:off x="0" y="6565986"/>
            <a:ext cx="12192000" cy="23335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ývojový diagram: spojnice 15">
            <a:extLst>
              <a:ext uri="{FF2B5EF4-FFF2-40B4-BE49-F238E27FC236}">
                <a16:creationId xmlns="" xmlns:a16="http://schemas.microsoft.com/office/drawing/2014/main" id="{A2A481C2-EC3D-4B29-92B4-F12A26BE443B}"/>
              </a:ext>
            </a:extLst>
          </p:cNvPr>
          <p:cNvSpPr/>
          <p:nvPr/>
        </p:nvSpPr>
        <p:spPr>
          <a:xfrm>
            <a:off x="673374" y="42038"/>
            <a:ext cx="396152" cy="374977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ývojový diagram: spojnice 16">
            <a:extLst>
              <a:ext uri="{FF2B5EF4-FFF2-40B4-BE49-F238E27FC236}">
                <a16:creationId xmlns="" xmlns:a16="http://schemas.microsoft.com/office/drawing/2014/main" id="{C92632DD-A860-4C6B-BC06-4590A4422FB3}"/>
              </a:ext>
            </a:extLst>
          </p:cNvPr>
          <p:cNvSpPr/>
          <p:nvPr/>
        </p:nvSpPr>
        <p:spPr>
          <a:xfrm>
            <a:off x="771715" y="563043"/>
            <a:ext cx="196681" cy="18167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ývojový diagram: spojnice 24">
            <a:extLst>
              <a:ext uri="{FF2B5EF4-FFF2-40B4-BE49-F238E27FC236}">
                <a16:creationId xmlns="" xmlns:a16="http://schemas.microsoft.com/office/drawing/2014/main" id="{E1BBB886-98DE-4005-B08F-0F3531D74B8C}"/>
              </a:ext>
            </a:extLst>
          </p:cNvPr>
          <p:cNvSpPr/>
          <p:nvPr/>
        </p:nvSpPr>
        <p:spPr>
          <a:xfrm>
            <a:off x="700372" y="996675"/>
            <a:ext cx="196681" cy="18167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ývojový diagram: spojnice 25">
            <a:extLst>
              <a:ext uri="{FF2B5EF4-FFF2-40B4-BE49-F238E27FC236}">
                <a16:creationId xmlns="" xmlns:a16="http://schemas.microsoft.com/office/drawing/2014/main" id="{B04E5D3E-9685-4668-B056-FB5FFA4D3BE9}"/>
              </a:ext>
            </a:extLst>
          </p:cNvPr>
          <p:cNvSpPr/>
          <p:nvPr/>
        </p:nvSpPr>
        <p:spPr>
          <a:xfrm>
            <a:off x="575034" y="1430307"/>
            <a:ext cx="196681" cy="18167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ývojový diagram: spojnice 26">
            <a:extLst>
              <a:ext uri="{FF2B5EF4-FFF2-40B4-BE49-F238E27FC236}">
                <a16:creationId xmlns="" xmlns:a16="http://schemas.microsoft.com/office/drawing/2014/main" id="{54DF9A81-E1B0-440C-8D0A-AFC5F0A95908}"/>
              </a:ext>
            </a:extLst>
          </p:cNvPr>
          <p:cNvSpPr/>
          <p:nvPr/>
        </p:nvSpPr>
        <p:spPr>
          <a:xfrm>
            <a:off x="378353" y="1863939"/>
            <a:ext cx="196681" cy="18167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7868" y="81934"/>
            <a:ext cx="10515600" cy="1325563"/>
          </a:xfrm>
        </p:spPr>
        <p:txBody>
          <a:bodyPr>
            <a:normAutofit/>
          </a:bodyPr>
          <a:lstStyle/>
          <a:p>
            <a:r>
              <a:rPr lang="cs-CZ" sz="4300" b="1" dirty="0">
                <a:solidFill>
                  <a:schemeClr val="bg2">
                    <a:lumMod val="25000"/>
                  </a:schemeClr>
                </a:solidFill>
              </a:rPr>
              <a:t>Cíl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67868" y="1863939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cs-CZ" sz="4000" dirty="0"/>
              <a:t>A</a:t>
            </a:r>
            <a:r>
              <a:rPr lang="cs-CZ" sz="4000" dirty="0" smtClean="0"/>
              <a:t>nalýza </a:t>
            </a:r>
            <a:r>
              <a:rPr lang="cs-CZ" sz="4000" dirty="0"/>
              <a:t>technologie řízení dopravy ve firmě 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GW </a:t>
            </a:r>
            <a:r>
              <a:rPr lang="cs-CZ" sz="4000" dirty="0"/>
              <a:t>Logistics a.s. </a:t>
            </a:r>
          </a:p>
          <a:p>
            <a:pPr marL="0" indent="0" algn="just">
              <a:buNone/>
            </a:pPr>
            <a:endParaRPr lang="cs-CZ" sz="4000" dirty="0"/>
          </a:p>
          <a:p>
            <a:pPr algn="just"/>
            <a:r>
              <a:rPr lang="cs-CZ" sz="4000" dirty="0" smtClean="0"/>
              <a:t>Návrh </a:t>
            </a:r>
            <a:r>
              <a:rPr lang="cs-CZ" sz="4000" dirty="0"/>
              <a:t>moderní technologie pro komunikaci mezi dispečerem a řidičem v silniční nákladní </a:t>
            </a:r>
            <a:r>
              <a:rPr lang="cs-CZ" sz="4000" dirty="0" smtClean="0"/>
              <a:t>dopravě</a:t>
            </a:r>
            <a:endParaRPr lang="cs-CZ" sz="4000" dirty="0"/>
          </a:p>
        </p:txBody>
      </p:sp>
      <p:sp>
        <p:nvSpPr>
          <p:cNvPr id="18" name="TextovéPole 17">
            <a:extLst>
              <a:ext uri="{FF2B5EF4-FFF2-40B4-BE49-F238E27FC236}">
                <a16:creationId xmlns="" xmlns:a16="http://schemas.microsoft.com/office/drawing/2014/main" id="{C0A71451-F930-45E5-874A-FE00CD8A7335}"/>
              </a:ext>
            </a:extLst>
          </p:cNvPr>
          <p:cNvSpPr txBox="1"/>
          <p:nvPr/>
        </p:nvSpPr>
        <p:spPr>
          <a:xfrm>
            <a:off x="84842" y="6513388"/>
            <a:ext cx="11999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Ústav </a:t>
            </a:r>
            <a:r>
              <a:rPr lang="cs-CZ" sz="1600" b="1" dirty="0" err="1" smtClean="0">
                <a:solidFill>
                  <a:schemeClr val="bg1"/>
                </a:solidFill>
              </a:rPr>
              <a:t>technicko-technologický</a:t>
            </a:r>
            <a:r>
              <a:rPr lang="cs-CZ" sz="1600" dirty="0" smtClean="0">
                <a:solidFill>
                  <a:schemeClr val="bg1"/>
                </a:solidFill>
              </a:rPr>
              <a:t>	</a:t>
            </a:r>
            <a:r>
              <a:rPr lang="cs-CZ" sz="1600" dirty="0" smtClean="0"/>
              <a:t>							              </a:t>
            </a:r>
            <a:r>
              <a:rPr lang="cs-CZ" sz="1600" b="1" dirty="0" smtClean="0">
                <a:solidFill>
                  <a:schemeClr val="bg1"/>
                </a:solidFill>
              </a:rPr>
              <a:t>Bc. Vendula Mezková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14" name="Vývojový diagram: spojnice 13">
            <a:extLst>
              <a:ext uri="{FF2B5EF4-FFF2-40B4-BE49-F238E27FC236}">
                <a16:creationId xmlns="" xmlns:a16="http://schemas.microsoft.com/office/drawing/2014/main" id="{54DF9A81-E1B0-440C-8D0A-AFC5F0A95908}"/>
              </a:ext>
            </a:extLst>
          </p:cNvPr>
          <p:cNvSpPr/>
          <p:nvPr/>
        </p:nvSpPr>
        <p:spPr>
          <a:xfrm>
            <a:off x="119194" y="2262134"/>
            <a:ext cx="196681" cy="18167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36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Obsah obrázku text, obloha, exteriér, budova&#10;&#10;Popis byl vytvořen automaticky">
            <a:extLst>
              <a:ext uri="{FF2B5EF4-FFF2-40B4-BE49-F238E27FC236}">
                <a16:creationId xmlns="" xmlns:a16="http://schemas.microsoft.com/office/drawing/2014/main" id="{2823C6BA-2452-4168-BC97-5B756ECAFC1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04"/>
            <a:ext cx="12192000" cy="685334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47BADE69-D745-4FAA-AC84-CEC21E6BD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545" cy="271492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818AB443-FE27-4BBF-9DFA-D40338CEBE68}"/>
              </a:ext>
            </a:extLst>
          </p:cNvPr>
          <p:cNvSpPr/>
          <p:nvPr/>
        </p:nvSpPr>
        <p:spPr>
          <a:xfrm>
            <a:off x="0" y="6507332"/>
            <a:ext cx="12192000" cy="3506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="" xmlns:a16="http://schemas.microsoft.com/office/drawing/2014/main" id="{9A0D8A8F-D8C0-43DD-8785-C08170DE04EF}"/>
              </a:ext>
            </a:extLst>
          </p:cNvPr>
          <p:cNvSpPr/>
          <p:nvPr/>
        </p:nvSpPr>
        <p:spPr>
          <a:xfrm>
            <a:off x="0" y="6565986"/>
            <a:ext cx="12192000" cy="23335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ývojový diagram: spojnice 15">
            <a:extLst>
              <a:ext uri="{FF2B5EF4-FFF2-40B4-BE49-F238E27FC236}">
                <a16:creationId xmlns="" xmlns:a16="http://schemas.microsoft.com/office/drawing/2014/main" id="{A2A481C2-EC3D-4B29-92B4-F12A26BE443B}"/>
              </a:ext>
            </a:extLst>
          </p:cNvPr>
          <p:cNvSpPr/>
          <p:nvPr/>
        </p:nvSpPr>
        <p:spPr>
          <a:xfrm>
            <a:off x="771716" y="129411"/>
            <a:ext cx="196681" cy="18167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ývojový diagram: spojnice 24">
            <a:extLst>
              <a:ext uri="{FF2B5EF4-FFF2-40B4-BE49-F238E27FC236}">
                <a16:creationId xmlns="" xmlns:a16="http://schemas.microsoft.com/office/drawing/2014/main" id="{E1BBB886-98DE-4005-B08F-0F3531D74B8C}"/>
              </a:ext>
            </a:extLst>
          </p:cNvPr>
          <p:cNvSpPr/>
          <p:nvPr/>
        </p:nvSpPr>
        <p:spPr>
          <a:xfrm>
            <a:off x="700372" y="996675"/>
            <a:ext cx="196681" cy="18167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ývojový diagram: spojnice 25">
            <a:extLst>
              <a:ext uri="{FF2B5EF4-FFF2-40B4-BE49-F238E27FC236}">
                <a16:creationId xmlns="" xmlns:a16="http://schemas.microsoft.com/office/drawing/2014/main" id="{B04E5D3E-9685-4668-B056-FB5FFA4D3BE9}"/>
              </a:ext>
            </a:extLst>
          </p:cNvPr>
          <p:cNvSpPr/>
          <p:nvPr/>
        </p:nvSpPr>
        <p:spPr>
          <a:xfrm>
            <a:off x="575034" y="1430307"/>
            <a:ext cx="196681" cy="18167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ývojový diagram: spojnice 26">
            <a:extLst>
              <a:ext uri="{FF2B5EF4-FFF2-40B4-BE49-F238E27FC236}">
                <a16:creationId xmlns="" xmlns:a16="http://schemas.microsoft.com/office/drawing/2014/main" id="{54DF9A81-E1B0-440C-8D0A-AFC5F0A95908}"/>
              </a:ext>
            </a:extLst>
          </p:cNvPr>
          <p:cNvSpPr/>
          <p:nvPr/>
        </p:nvSpPr>
        <p:spPr>
          <a:xfrm>
            <a:off x="378353" y="1863939"/>
            <a:ext cx="196681" cy="18167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ývojový diagram: spojnice 13">
            <a:extLst>
              <a:ext uri="{FF2B5EF4-FFF2-40B4-BE49-F238E27FC236}">
                <a16:creationId xmlns="" xmlns:a16="http://schemas.microsoft.com/office/drawing/2014/main" id="{A2A481C2-EC3D-4B29-92B4-F12A26BE443B}"/>
              </a:ext>
            </a:extLst>
          </p:cNvPr>
          <p:cNvSpPr/>
          <p:nvPr/>
        </p:nvSpPr>
        <p:spPr>
          <a:xfrm>
            <a:off x="671980" y="466391"/>
            <a:ext cx="396152" cy="374977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6679" y="96851"/>
            <a:ext cx="10515600" cy="1325563"/>
          </a:xfrm>
        </p:spPr>
        <p:txBody>
          <a:bodyPr>
            <a:normAutofit/>
          </a:bodyPr>
          <a:lstStyle/>
          <a:p>
            <a:r>
              <a:rPr lang="cs-CZ" sz="4300" b="1" dirty="0">
                <a:solidFill>
                  <a:schemeClr val="bg2">
                    <a:lumMod val="25000"/>
                  </a:schemeClr>
                </a:solidFill>
              </a:rPr>
              <a:t>Motivace a důvody řešení daného problému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26679" y="1863939"/>
            <a:ext cx="10515600" cy="4351338"/>
          </a:xfrm>
        </p:spPr>
        <p:txBody>
          <a:bodyPr>
            <a:normAutofit/>
          </a:bodyPr>
          <a:lstStyle/>
          <a:p>
            <a:r>
              <a:rPr lang="cs-CZ" sz="4000" dirty="0" smtClean="0"/>
              <a:t>Zastaralý a složitý systém </a:t>
            </a:r>
            <a:br>
              <a:rPr lang="cs-CZ" sz="4000" dirty="0" smtClean="0"/>
            </a:br>
            <a:endParaRPr lang="cs-CZ" sz="4000" dirty="0" smtClean="0"/>
          </a:p>
          <a:p>
            <a:r>
              <a:rPr lang="cs-CZ" sz="4000" dirty="0" smtClean="0"/>
              <a:t>Aktuální </a:t>
            </a:r>
            <a:r>
              <a:rPr lang="cs-CZ" sz="4000" dirty="0" smtClean="0"/>
              <a:t>problematika v daném podniku</a:t>
            </a:r>
          </a:p>
          <a:p>
            <a:pPr marL="0" indent="0">
              <a:buNone/>
            </a:pPr>
            <a:endParaRPr lang="cs-CZ" sz="4000" dirty="0" smtClean="0"/>
          </a:p>
          <a:p>
            <a:r>
              <a:rPr lang="cs-CZ" sz="4000" dirty="0" smtClean="0"/>
              <a:t>Porovnání </a:t>
            </a:r>
            <a:r>
              <a:rPr lang="cs-CZ" sz="4000" dirty="0" smtClean="0"/>
              <a:t>teoretických znalostí  s praktickými </a:t>
            </a:r>
            <a:endParaRPr lang="cs-CZ" sz="4000" dirty="0"/>
          </a:p>
        </p:txBody>
      </p:sp>
      <p:sp>
        <p:nvSpPr>
          <p:cNvPr id="18" name="TextovéPole 17">
            <a:extLst>
              <a:ext uri="{FF2B5EF4-FFF2-40B4-BE49-F238E27FC236}">
                <a16:creationId xmlns="" xmlns:a16="http://schemas.microsoft.com/office/drawing/2014/main" id="{C0A71451-F930-45E5-874A-FE00CD8A7335}"/>
              </a:ext>
            </a:extLst>
          </p:cNvPr>
          <p:cNvSpPr txBox="1"/>
          <p:nvPr/>
        </p:nvSpPr>
        <p:spPr>
          <a:xfrm>
            <a:off x="84842" y="6513388"/>
            <a:ext cx="11999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Ústav </a:t>
            </a:r>
            <a:r>
              <a:rPr lang="cs-CZ" sz="1600" b="1" dirty="0" err="1" smtClean="0">
                <a:solidFill>
                  <a:schemeClr val="bg1"/>
                </a:solidFill>
              </a:rPr>
              <a:t>technicko-technologický</a:t>
            </a:r>
            <a:r>
              <a:rPr lang="cs-CZ" sz="1600" dirty="0" smtClean="0">
                <a:solidFill>
                  <a:schemeClr val="bg1"/>
                </a:solidFill>
              </a:rPr>
              <a:t>	</a:t>
            </a:r>
            <a:r>
              <a:rPr lang="cs-CZ" sz="1600" dirty="0" smtClean="0"/>
              <a:t>							              </a:t>
            </a:r>
            <a:r>
              <a:rPr lang="cs-CZ" sz="1600" b="1" dirty="0" smtClean="0">
                <a:solidFill>
                  <a:schemeClr val="bg1"/>
                </a:solidFill>
              </a:rPr>
              <a:t>Bc. Vendula Mezková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15" name="Vývojový diagram: spojnice 14">
            <a:extLst>
              <a:ext uri="{FF2B5EF4-FFF2-40B4-BE49-F238E27FC236}">
                <a16:creationId xmlns="" xmlns:a16="http://schemas.microsoft.com/office/drawing/2014/main" id="{54DF9A81-E1B0-440C-8D0A-AFC5F0A95908}"/>
              </a:ext>
            </a:extLst>
          </p:cNvPr>
          <p:cNvSpPr/>
          <p:nvPr/>
        </p:nvSpPr>
        <p:spPr>
          <a:xfrm>
            <a:off x="156205" y="2234703"/>
            <a:ext cx="196681" cy="18167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27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Obsah obrázku text, obloha, exteriér, budova&#10;&#10;Popis byl vytvořen automaticky">
            <a:extLst>
              <a:ext uri="{FF2B5EF4-FFF2-40B4-BE49-F238E27FC236}">
                <a16:creationId xmlns="" xmlns:a16="http://schemas.microsoft.com/office/drawing/2014/main" id="{2823C6BA-2452-4168-BC97-5B756ECAFC1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34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47BADE69-D745-4FAA-AC84-CEC21E6BD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545" cy="271492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818AB443-FE27-4BBF-9DFA-D40338CEBE68}"/>
              </a:ext>
            </a:extLst>
          </p:cNvPr>
          <p:cNvSpPr/>
          <p:nvPr/>
        </p:nvSpPr>
        <p:spPr>
          <a:xfrm>
            <a:off x="0" y="6507332"/>
            <a:ext cx="12192000" cy="3506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="" xmlns:a16="http://schemas.microsoft.com/office/drawing/2014/main" id="{9A0D8A8F-D8C0-43DD-8785-C08170DE04EF}"/>
              </a:ext>
            </a:extLst>
          </p:cNvPr>
          <p:cNvSpPr/>
          <p:nvPr/>
        </p:nvSpPr>
        <p:spPr>
          <a:xfrm>
            <a:off x="0" y="6565986"/>
            <a:ext cx="12192000" cy="23335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ývojový diagram: spojnice 15">
            <a:extLst>
              <a:ext uri="{FF2B5EF4-FFF2-40B4-BE49-F238E27FC236}">
                <a16:creationId xmlns="" xmlns:a16="http://schemas.microsoft.com/office/drawing/2014/main" id="{A2A481C2-EC3D-4B29-92B4-F12A26BE443B}"/>
              </a:ext>
            </a:extLst>
          </p:cNvPr>
          <p:cNvSpPr/>
          <p:nvPr/>
        </p:nvSpPr>
        <p:spPr>
          <a:xfrm>
            <a:off x="771716" y="129411"/>
            <a:ext cx="196681" cy="18167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ývojový diagram: spojnice 16">
            <a:extLst>
              <a:ext uri="{FF2B5EF4-FFF2-40B4-BE49-F238E27FC236}">
                <a16:creationId xmlns="" xmlns:a16="http://schemas.microsoft.com/office/drawing/2014/main" id="{C92632DD-A860-4C6B-BC06-4590A4422FB3}"/>
              </a:ext>
            </a:extLst>
          </p:cNvPr>
          <p:cNvSpPr/>
          <p:nvPr/>
        </p:nvSpPr>
        <p:spPr>
          <a:xfrm>
            <a:off x="771715" y="563043"/>
            <a:ext cx="196681" cy="18167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ývojový diagram: spojnice 25">
            <a:extLst>
              <a:ext uri="{FF2B5EF4-FFF2-40B4-BE49-F238E27FC236}">
                <a16:creationId xmlns="" xmlns:a16="http://schemas.microsoft.com/office/drawing/2014/main" id="{B04E5D3E-9685-4668-B056-FB5FFA4D3BE9}"/>
              </a:ext>
            </a:extLst>
          </p:cNvPr>
          <p:cNvSpPr/>
          <p:nvPr/>
        </p:nvSpPr>
        <p:spPr>
          <a:xfrm>
            <a:off x="575034" y="1430307"/>
            <a:ext cx="196681" cy="18167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ývojový diagram: spojnice 26">
            <a:extLst>
              <a:ext uri="{FF2B5EF4-FFF2-40B4-BE49-F238E27FC236}">
                <a16:creationId xmlns="" xmlns:a16="http://schemas.microsoft.com/office/drawing/2014/main" id="{54DF9A81-E1B0-440C-8D0A-AFC5F0A95908}"/>
              </a:ext>
            </a:extLst>
          </p:cNvPr>
          <p:cNvSpPr/>
          <p:nvPr/>
        </p:nvSpPr>
        <p:spPr>
          <a:xfrm>
            <a:off x="378353" y="1863939"/>
            <a:ext cx="196681" cy="18167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ývojový diagram: spojnice 13">
            <a:extLst>
              <a:ext uri="{FF2B5EF4-FFF2-40B4-BE49-F238E27FC236}">
                <a16:creationId xmlns="" xmlns:a16="http://schemas.microsoft.com/office/drawing/2014/main" id="{A2A481C2-EC3D-4B29-92B4-F12A26BE443B}"/>
              </a:ext>
            </a:extLst>
          </p:cNvPr>
          <p:cNvSpPr/>
          <p:nvPr/>
        </p:nvSpPr>
        <p:spPr>
          <a:xfrm>
            <a:off x="611314" y="900023"/>
            <a:ext cx="396152" cy="374977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7012" y="104744"/>
            <a:ext cx="10515600" cy="1325563"/>
          </a:xfrm>
        </p:spPr>
        <p:txBody>
          <a:bodyPr>
            <a:normAutofit/>
          </a:bodyPr>
          <a:lstStyle/>
          <a:p>
            <a:r>
              <a:rPr lang="cs-CZ" sz="4300" b="1" dirty="0" smtClean="0"/>
              <a:t>Použité metody</a:t>
            </a:r>
            <a:endParaRPr lang="cs-CZ" sz="43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7012" y="1863939"/>
            <a:ext cx="10515600" cy="4351338"/>
          </a:xfrm>
        </p:spPr>
        <p:txBody>
          <a:bodyPr>
            <a:normAutofit/>
          </a:bodyPr>
          <a:lstStyle/>
          <a:p>
            <a:r>
              <a:rPr lang="cs-CZ" sz="4000" dirty="0" smtClean="0"/>
              <a:t>Vícekriteriální hodnocení</a:t>
            </a:r>
          </a:p>
          <a:p>
            <a:pPr lvl="1"/>
            <a:r>
              <a:rPr lang="cs-CZ" sz="3600" dirty="0" smtClean="0"/>
              <a:t>Metoda výběru vah</a:t>
            </a:r>
          </a:p>
          <a:p>
            <a:pPr lvl="2"/>
            <a:r>
              <a:rPr lang="cs-CZ" sz="3600" dirty="0" smtClean="0"/>
              <a:t>Metoda pořadí</a:t>
            </a:r>
          </a:p>
          <a:p>
            <a:pPr marL="914400" lvl="2" indent="0">
              <a:buNone/>
            </a:pPr>
            <a:endParaRPr lang="cs-CZ" sz="3600" dirty="0" smtClean="0"/>
          </a:p>
          <a:p>
            <a:pPr lvl="1"/>
            <a:r>
              <a:rPr lang="cs-CZ" sz="3600" dirty="0" smtClean="0"/>
              <a:t>Metoda vyhodnocení variant</a:t>
            </a:r>
          </a:p>
          <a:p>
            <a:pPr lvl="2"/>
            <a:r>
              <a:rPr lang="cs-CZ" sz="3600" dirty="0" smtClean="0"/>
              <a:t>Metoda </a:t>
            </a:r>
            <a:r>
              <a:rPr lang="cs-CZ" sz="3600" dirty="0" smtClean="0"/>
              <a:t>WSA</a:t>
            </a:r>
          </a:p>
          <a:p>
            <a:pPr lvl="2"/>
            <a:r>
              <a:rPr lang="cs-CZ" sz="3600" dirty="0" smtClean="0"/>
              <a:t>Metoda TOPSIS</a:t>
            </a:r>
            <a:endParaRPr lang="cs-CZ" sz="3600" dirty="0"/>
          </a:p>
        </p:txBody>
      </p:sp>
      <p:sp>
        <p:nvSpPr>
          <p:cNvPr id="18" name="TextovéPole 17">
            <a:extLst>
              <a:ext uri="{FF2B5EF4-FFF2-40B4-BE49-F238E27FC236}">
                <a16:creationId xmlns="" xmlns:a16="http://schemas.microsoft.com/office/drawing/2014/main" id="{C0A71451-F930-45E5-874A-FE00CD8A7335}"/>
              </a:ext>
            </a:extLst>
          </p:cNvPr>
          <p:cNvSpPr txBox="1"/>
          <p:nvPr/>
        </p:nvSpPr>
        <p:spPr>
          <a:xfrm>
            <a:off x="84842" y="6513388"/>
            <a:ext cx="11999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Ústav </a:t>
            </a:r>
            <a:r>
              <a:rPr lang="cs-CZ" sz="1600" b="1" dirty="0" err="1" smtClean="0">
                <a:solidFill>
                  <a:schemeClr val="bg1"/>
                </a:solidFill>
              </a:rPr>
              <a:t>technicko-technologický</a:t>
            </a:r>
            <a:r>
              <a:rPr lang="cs-CZ" sz="1600" dirty="0" smtClean="0">
                <a:solidFill>
                  <a:schemeClr val="bg1"/>
                </a:solidFill>
              </a:rPr>
              <a:t>	</a:t>
            </a:r>
            <a:r>
              <a:rPr lang="cs-CZ" sz="1600" dirty="0" smtClean="0"/>
              <a:t>							              </a:t>
            </a:r>
            <a:r>
              <a:rPr lang="cs-CZ" sz="1600" b="1" dirty="0" smtClean="0">
                <a:solidFill>
                  <a:schemeClr val="bg1"/>
                </a:solidFill>
              </a:rPr>
              <a:t>Bc. Vendula Mezková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15" name="Vývojový diagram: spojnice 14">
            <a:extLst>
              <a:ext uri="{FF2B5EF4-FFF2-40B4-BE49-F238E27FC236}">
                <a16:creationId xmlns="" xmlns:a16="http://schemas.microsoft.com/office/drawing/2014/main" id="{54DF9A81-E1B0-440C-8D0A-AFC5F0A95908}"/>
              </a:ext>
            </a:extLst>
          </p:cNvPr>
          <p:cNvSpPr/>
          <p:nvPr/>
        </p:nvSpPr>
        <p:spPr>
          <a:xfrm>
            <a:off x="149296" y="2260478"/>
            <a:ext cx="196681" cy="18167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09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Obsah obrázku text, obloha, exteriér, budova&#10;&#10;Popis byl vytvořen automaticky">
            <a:extLst>
              <a:ext uri="{FF2B5EF4-FFF2-40B4-BE49-F238E27FC236}">
                <a16:creationId xmlns="" xmlns:a16="http://schemas.microsoft.com/office/drawing/2014/main" id="{2823C6BA-2452-4168-BC97-5B756ECAFC1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34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47BADE69-D745-4FAA-AC84-CEC21E6BD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545" cy="271492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818AB443-FE27-4BBF-9DFA-D40338CEBE68}"/>
              </a:ext>
            </a:extLst>
          </p:cNvPr>
          <p:cNvSpPr/>
          <p:nvPr/>
        </p:nvSpPr>
        <p:spPr>
          <a:xfrm>
            <a:off x="0" y="6507332"/>
            <a:ext cx="12192000" cy="3506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="" xmlns:a16="http://schemas.microsoft.com/office/drawing/2014/main" id="{9A0D8A8F-D8C0-43DD-8785-C08170DE04EF}"/>
              </a:ext>
            </a:extLst>
          </p:cNvPr>
          <p:cNvSpPr/>
          <p:nvPr/>
        </p:nvSpPr>
        <p:spPr>
          <a:xfrm>
            <a:off x="0" y="6565986"/>
            <a:ext cx="12192000" cy="23335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ývojový diagram: spojnice 15">
            <a:extLst>
              <a:ext uri="{FF2B5EF4-FFF2-40B4-BE49-F238E27FC236}">
                <a16:creationId xmlns="" xmlns:a16="http://schemas.microsoft.com/office/drawing/2014/main" id="{A2A481C2-EC3D-4B29-92B4-F12A26BE443B}"/>
              </a:ext>
            </a:extLst>
          </p:cNvPr>
          <p:cNvSpPr/>
          <p:nvPr/>
        </p:nvSpPr>
        <p:spPr>
          <a:xfrm>
            <a:off x="771716" y="129411"/>
            <a:ext cx="196681" cy="18167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ývojový diagram: spojnice 16">
            <a:extLst>
              <a:ext uri="{FF2B5EF4-FFF2-40B4-BE49-F238E27FC236}">
                <a16:creationId xmlns="" xmlns:a16="http://schemas.microsoft.com/office/drawing/2014/main" id="{C92632DD-A860-4C6B-BC06-4590A4422FB3}"/>
              </a:ext>
            </a:extLst>
          </p:cNvPr>
          <p:cNvSpPr/>
          <p:nvPr/>
        </p:nvSpPr>
        <p:spPr>
          <a:xfrm>
            <a:off x="771715" y="563043"/>
            <a:ext cx="196681" cy="18167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ývojový diagram: spojnice 24">
            <a:extLst>
              <a:ext uri="{FF2B5EF4-FFF2-40B4-BE49-F238E27FC236}">
                <a16:creationId xmlns="" xmlns:a16="http://schemas.microsoft.com/office/drawing/2014/main" id="{E1BBB886-98DE-4005-B08F-0F3531D74B8C}"/>
              </a:ext>
            </a:extLst>
          </p:cNvPr>
          <p:cNvSpPr/>
          <p:nvPr/>
        </p:nvSpPr>
        <p:spPr>
          <a:xfrm>
            <a:off x="700372" y="996675"/>
            <a:ext cx="196681" cy="18167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ývojový diagram: spojnice 26">
            <a:extLst>
              <a:ext uri="{FF2B5EF4-FFF2-40B4-BE49-F238E27FC236}">
                <a16:creationId xmlns="" xmlns:a16="http://schemas.microsoft.com/office/drawing/2014/main" id="{54DF9A81-E1B0-440C-8D0A-AFC5F0A95908}"/>
              </a:ext>
            </a:extLst>
          </p:cNvPr>
          <p:cNvSpPr/>
          <p:nvPr/>
        </p:nvSpPr>
        <p:spPr>
          <a:xfrm>
            <a:off x="378353" y="1863939"/>
            <a:ext cx="196681" cy="18167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ývojový diagram: spojnice 13">
            <a:extLst>
              <a:ext uri="{FF2B5EF4-FFF2-40B4-BE49-F238E27FC236}">
                <a16:creationId xmlns="" xmlns:a16="http://schemas.microsoft.com/office/drawing/2014/main" id="{A2A481C2-EC3D-4B29-92B4-F12A26BE443B}"/>
              </a:ext>
            </a:extLst>
          </p:cNvPr>
          <p:cNvSpPr/>
          <p:nvPr/>
        </p:nvSpPr>
        <p:spPr>
          <a:xfrm>
            <a:off x="502296" y="1354840"/>
            <a:ext cx="396152" cy="374977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054" y="29277"/>
            <a:ext cx="10515600" cy="1325563"/>
          </a:xfrm>
        </p:spPr>
        <p:txBody>
          <a:bodyPr>
            <a:normAutofit/>
          </a:bodyPr>
          <a:lstStyle/>
          <a:p>
            <a:r>
              <a:rPr lang="cs-CZ" sz="4300" b="1" dirty="0" smtClean="0"/>
              <a:t>Současný systém</a:t>
            </a:r>
            <a:endParaRPr lang="cs-CZ" sz="43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055" y="1751033"/>
            <a:ext cx="10515600" cy="4351338"/>
          </a:xfrm>
        </p:spPr>
        <p:txBody>
          <a:bodyPr/>
          <a:lstStyle/>
          <a:p>
            <a:r>
              <a:rPr lang="cs-CZ" sz="4000" dirty="0" smtClean="0"/>
              <a:t>Dopravní systém ECHOTRACK</a:t>
            </a:r>
          </a:p>
          <a:p>
            <a:endParaRPr lang="cs-CZ" sz="4000" dirty="0" smtClean="0"/>
          </a:p>
          <a:p>
            <a:r>
              <a:rPr lang="cs-CZ" sz="4000" dirty="0" smtClean="0"/>
              <a:t>Podnikový systém EDISON</a:t>
            </a:r>
          </a:p>
          <a:p>
            <a:endParaRPr lang="cs-CZ" sz="4000" dirty="0" smtClean="0"/>
          </a:p>
          <a:p>
            <a:r>
              <a:rPr lang="cs-CZ" sz="4000" dirty="0" smtClean="0"/>
              <a:t>Dopravní burzy RAALTRANS a TIMOCOM</a:t>
            </a:r>
          </a:p>
          <a:p>
            <a:endParaRPr lang="cs-CZ" dirty="0"/>
          </a:p>
        </p:txBody>
      </p:sp>
      <p:sp>
        <p:nvSpPr>
          <p:cNvPr id="18" name="TextovéPole 17">
            <a:extLst>
              <a:ext uri="{FF2B5EF4-FFF2-40B4-BE49-F238E27FC236}">
                <a16:creationId xmlns="" xmlns:a16="http://schemas.microsoft.com/office/drawing/2014/main" id="{C0A71451-F930-45E5-874A-FE00CD8A7335}"/>
              </a:ext>
            </a:extLst>
          </p:cNvPr>
          <p:cNvSpPr txBox="1"/>
          <p:nvPr/>
        </p:nvSpPr>
        <p:spPr>
          <a:xfrm>
            <a:off x="84842" y="6513388"/>
            <a:ext cx="11999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Ústav </a:t>
            </a:r>
            <a:r>
              <a:rPr lang="cs-CZ" sz="1600" b="1" dirty="0" err="1" smtClean="0">
                <a:solidFill>
                  <a:schemeClr val="bg1"/>
                </a:solidFill>
              </a:rPr>
              <a:t>technicko-technologický</a:t>
            </a:r>
            <a:r>
              <a:rPr lang="cs-CZ" sz="1600" dirty="0" smtClean="0">
                <a:solidFill>
                  <a:schemeClr val="bg1"/>
                </a:solidFill>
              </a:rPr>
              <a:t>	</a:t>
            </a:r>
            <a:r>
              <a:rPr lang="cs-CZ" sz="1600" dirty="0" smtClean="0"/>
              <a:t>							              </a:t>
            </a:r>
            <a:r>
              <a:rPr lang="cs-CZ" sz="1600" b="1" dirty="0" smtClean="0">
                <a:solidFill>
                  <a:schemeClr val="bg1"/>
                </a:solidFill>
              </a:rPr>
              <a:t>Bc. Vendula Mezková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15" name="Vývojový diagram: spojnice 14">
            <a:extLst>
              <a:ext uri="{FF2B5EF4-FFF2-40B4-BE49-F238E27FC236}">
                <a16:creationId xmlns="" xmlns:a16="http://schemas.microsoft.com/office/drawing/2014/main" id="{54DF9A81-E1B0-440C-8D0A-AFC5F0A95908}"/>
              </a:ext>
            </a:extLst>
          </p:cNvPr>
          <p:cNvSpPr/>
          <p:nvPr/>
        </p:nvSpPr>
        <p:spPr>
          <a:xfrm>
            <a:off x="156205" y="2248351"/>
            <a:ext cx="196681" cy="18167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97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Obsah obrázku text, obloha, exteriér, budova&#10;&#10;Popis byl vytvořen automaticky">
            <a:extLst>
              <a:ext uri="{FF2B5EF4-FFF2-40B4-BE49-F238E27FC236}">
                <a16:creationId xmlns="" xmlns:a16="http://schemas.microsoft.com/office/drawing/2014/main" id="{2823C6BA-2452-4168-BC97-5B756ECAFC1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34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47BADE69-D745-4FAA-AC84-CEC21E6BD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545" cy="271492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818AB443-FE27-4BBF-9DFA-D40338CEBE68}"/>
              </a:ext>
            </a:extLst>
          </p:cNvPr>
          <p:cNvSpPr/>
          <p:nvPr/>
        </p:nvSpPr>
        <p:spPr>
          <a:xfrm>
            <a:off x="0" y="6507332"/>
            <a:ext cx="12192000" cy="3506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="" xmlns:a16="http://schemas.microsoft.com/office/drawing/2014/main" id="{9A0D8A8F-D8C0-43DD-8785-C08170DE04EF}"/>
              </a:ext>
            </a:extLst>
          </p:cNvPr>
          <p:cNvSpPr/>
          <p:nvPr/>
        </p:nvSpPr>
        <p:spPr>
          <a:xfrm>
            <a:off x="0" y="6565986"/>
            <a:ext cx="12192000" cy="23335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ývojový diagram: spojnice 15">
            <a:extLst>
              <a:ext uri="{FF2B5EF4-FFF2-40B4-BE49-F238E27FC236}">
                <a16:creationId xmlns="" xmlns:a16="http://schemas.microsoft.com/office/drawing/2014/main" id="{A2A481C2-EC3D-4B29-92B4-F12A26BE443B}"/>
              </a:ext>
            </a:extLst>
          </p:cNvPr>
          <p:cNvSpPr/>
          <p:nvPr/>
        </p:nvSpPr>
        <p:spPr>
          <a:xfrm>
            <a:off x="771716" y="129411"/>
            <a:ext cx="196681" cy="18167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ývojový diagram: spojnice 16">
            <a:extLst>
              <a:ext uri="{FF2B5EF4-FFF2-40B4-BE49-F238E27FC236}">
                <a16:creationId xmlns="" xmlns:a16="http://schemas.microsoft.com/office/drawing/2014/main" id="{C92632DD-A860-4C6B-BC06-4590A4422FB3}"/>
              </a:ext>
            </a:extLst>
          </p:cNvPr>
          <p:cNvSpPr/>
          <p:nvPr/>
        </p:nvSpPr>
        <p:spPr>
          <a:xfrm>
            <a:off x="771715" y="563043"/>
            <a:ext cx="196681" cy="18167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ývojový diagram: spojnice 24">
            <a:extLst>
              <a:ext uri="{FF2B5EF4-FFF2-40B4-BE49-F238E27FC236}">
                <a16:creationId xmlns="" xmlns:a16="http://schemas.microsoft.com/office/drawing/2014/main" id="{E1BBB886-98DE-4005-B08F-0F3531D74B8C}"/>
              </a:ext>
            </a:extLst>
          </p:cNvPr>
          <p:cNvSpPr/>
          <p:nvPr/>
        </p:nvSpPr>
        <p:spPr>
          <a:xfrm>
            <a:off x="700372" y="996675"/>
            <a:ext cx="196681" cy="18167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ývojový diagram: spojnice 26">
            <a:extLst>
              <a:ext uri="{FF2B5EF4-FFF2-40B4-BE49-F238E27FC236}">
                <a16:creationId xmlns="" xmlns:a16="http://schemas.microsoft.com/office/drawing/2014/main" id="{54DF9A81-E1B0-440C-8D0A-AFC5F0A95908}"/>
              </a:ext>
            </a:extLst>
          </p:cNvPr>
          <p:cNvSpPr/>
          <p:nvPr/>
        </p:nvSpPr>
        <p:spPr>
          <a:xfrm>
            <a:off x="606069" y="1398984"/>
            <a:ext cx="196681" cy="18167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ývojový diagram: spojnice 13">
            <a:extLst>
              <a:ext uri="{FF2B5EF4-FFF2-40B4-BE49-F238E27FC236}">
                <a16:creationId xmlns="" xmlns:a16="http://schemas.microsoft.com/office/drawing/2014/main" id="{A2A481C2-EC3D-4B29-92B4-F12A26BE443B}"/>
              </a:ext>
            </a:extLst>
          </p:cNvPr>
          <p:cNvSpPr/>
          <p:nvPr/>
        </p:nvSpPr>
        <p:spPr>
          <a:xfrm>
            <a:off x="304220" y="1751033"/>
            <a:ext cx="396152" cy="374977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6906" y="100951"/>
            <a:ext cx="10515600" cy="1325563"/>
          </a:xfrm>
        </p:spPr>
        <p:txBody>
          <a:bodyPr>
            <a:normAutofit/>
          </a:bodyPr>
          <a:lstStyle/>
          <a:p>
            <a:r>
              <a:rPr lang="cs-CZ" sz="4300" b="1" dirty="0" smtClean="0"/>
              <a:t>Dosažené výsledky</a:t>
            </a:r>
            <a:endParaRPr lang="cs-CZ" sz="43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055" y="1398984"/>
            <a:ext cx="10515600" cy="4874225"/>
          </a:xfrm>
        </p:spPr>
        <p:txBody>
          <a:bodyPr/>
          <a:lstStyle/>
          <a:p>
            <a:r>
              <a:rPr lang="cs-CZ" sz="4000" dirty="0" smtClean="0"/>
              <a:t>Metoda pořadí</a:t>
            </a:r>
          </a:p>
          <a:p>
            <a:pPr marL="0" indent="0">
              <a:buNone/>
            </a:pPr>
            <a:endParaRPr lang="cs-CZ" sz="4000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8" name="TextovéPole 17">
            <a:extLst>
              <a:ext uri="{FF2B5EF4-FFF2-40B4-BE49-F238E27FC236}">
                <a16:creationId xmlns="" xmlns:a16="http://schemas.microsoft.com/office/drawing/2014/main" id="{C0A71451-F930-45E5-874A-FE00CD8A7335}"/>
              </a:ext>
            </a:extLst>
          </p:cNvPr>
          <p:cNvSpPr txBox="1"/>
          <p:nvPr/>
        </p:nvSpPr>
        <p:spPr>
          <a:xfrm>
            <a:off x="84842" y="6513388"/>
            <a:ext cx="11999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Ústav </a:t>
            </a:r>
            <a:r>
              <a:rPr lang="cs-CZ" sz="1600" b="1" dirty="0" err="1" smtClean="0">
                <a:solidFill>
                  <a:schemeClr val="bg1"/>
                </a:solidFill>
              </a:rPr>
              <a:t>technicko-technologický</a:t>
            </a:r>
            <a:r>
              <a:rPr lang="cs-CZ" sz="1600" dirty="0" smtClean="0">
                <a:solidFill>
                  <a:schemeClr val="bg1"/>
                </a:solidFill>
              </a:rPr>
              <a:t>	</a:t>
            </a:r>
            <a:r>
              <a:rPr lang="cs-CZ" sz="1600" dirty="0" smtClean="0"/>
              <a:t>							              </a:t>
            </a:r>
            <a:r>
              <a:rPr lang="cs-CZ" sz="1600" b="1" dirty="0" smtClean="0">
                <a:solidFill>
                  <a:schemeClr val="bg1"/>
                </a:solidFill>
              </a:rPr>
              <a:t>Bc. Vendula Mezková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15" name="Vývojový diagram: spojnice 14">
            <a:extLst>
              <a:ext uri="{FF2B5EF4-FFF2-40B4-BE49-F238E27FC236}">
                <a16:creationId xmlns="" xmlns:a16="http://schemas.microsoft.com/office/drawing/2014/main" id="{54DF9A81-E1B0-440C-8D0A-AFC5F0A95908}"/>
              </a:ext>
            </a:extLst>
          </p:cNvPr>
          <p:cNvSpPr/>
          <p:nvPr/>
        </p:nvSpPr>
        <p:spPr>
          <a:xfrm>
            <a:off x="156205" y="2248351"/>
            <a:ext cx="196681" cy="18167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666234"/>
                  </p:ext>
                </p:extLst>
              </p:nvPr>
            </p:nvGraphicFramePr>
            <p:xfrm>
              <a:off x="2173600" y="2126006"/>
              <a:ext cx="9267032" cy="4199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51833"/>
                    <a:gridCol w="3062176"/>
                    <a:gridCol w="1936265"/>
                    <a:gridCol w="2316758"/>
                  </a:tblGrid>
                  <a:tr h="524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i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Kritérium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800" dirty="0" smtClean="0">
                              <a:effectLst/>
                            </a:rPr>
                            <a:t>Body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smtClean="0">
                                      <a:effectLst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cs-CZ" sz="1800" smtClean="0">
                                      <a:effectLst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Normovaná váha</a:t>
                          </a:r>
                          <a:endParaRPr lang="cs-CZ" b="1" dirty="0"/>
                        </a:p>
                      </a:txBody>
                      <a:tcPr/>
                    </a:tc>
                  </a:tr>
                  <a:tr h="524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KOMPLEXNOST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6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800" b="1" u="none" strike="noStrike" kern="1200" baseline="0" dirty="0" smtClean="0"/>
                            <a:t>0,2857 </a:t>
                          </a:r>
                          <a:endParaRPr lang="cs-CZ" b="1" dirty="0"/>
                        </a:p>
                      </a:txBody>
                      <a:tcPr/>
                    </a:tc>
                  </a:tr>
                  <a:tr h="524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2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UŽIVATELSKÝ KOMFORT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5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800" b="1" u="none" strike="noStrike" kern="1200" baseline="0" dirty="0" smtClean="0"/>
                            <a:t>0,2381 	</a:t>
                          </a:r>
                          <a:endParaRPr lang="cs-CZ" sz="1800" b="1" i="0" u="none" strike="noStrike" kern="1200" baseline="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524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3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POŘIZOVACÍ CENA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4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800" b="1" u="none" strike="noStrike" kern="1200" baseline="0" dirty="0" smtClean="0"/>
                            <a:t>0,1905 	</a:t>
                          </a:r>
                          <a:endParaRPr lang="cs-CZ" sz="1800" b="1" i="0" u="none" strike="noStrike" kern="1200" baseline="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524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4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ARCHIVACE DOKLADŮ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3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800" b="1" u="none" strike="noStrike" kern="1200" baseline="0" dirty="0" smtClean="0"/>
                            <a:t>0,1429 	</a:t>
                          </a:r>
                          <a:endParaRPr lang="cs-CZ" sz="1800" b="1" i="0" u="none" strike="noStrike" kern="1200" baseline="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524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5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OTEVŘENÝ</a:t>
                          </a:r>
                          <a:r>
                            <a:rPr lang="cs-CZ" b="1" baseline="0" dirty="0" smtClean="0"/>
                            <a:t> SYSTÉM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2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800" b="1" u="none" strike="noStrike" kern="1200" baseline="0" dirty="0" smtClean="0"/>
                            <a:t>0,0952 	</a:t>
                          </a:r>
                          <a:endParaRPr lang="cs-CZ" sz="1800" b="1" i="0" u="none" strike="noStrike" kern="1200" baseline="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524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6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SERVIS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800" b="1" u="none" strike="noStrike" kern="1200" baseline="0" dirty="0" smtClean="0"/>
                            <a:t>0,0476 	</a:t>
                          </a:r>
                          <a:endParaRPr lang="cs-CZ" sz="1800" b="1" i="0" u="none" strike="noStrike" kern="1200" baseline="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524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Součet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21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666234"/>
                  </p:ext>
                </p:extLst>
              </p:nvPr>
            </p:nvGraphicFramePr>
            <p:xfrm>
              <a:off x="2173600" y="2126006"/>
              <a:ext cx="9267032" cy="4199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51833"/>
                    <a:gridCol w="3062176"/>
                    <a:gridCol w="1936265"/>
                    <a:gridCol w="2316758"/>
                  </a:tblGrid>
                  <a:tr h="524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i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Kritérium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59119" t="-5814" r="-120755" b="-7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Normovaná váha</a:t>
                          </a:r>
                          <a:endParaRPr lang="cs-CZ" b="1" dirty="0"/>
                        </a:p>
                      </a:txBody>
                      <a:tcPr/>
                    </a:tc>
                  </a:tr>
                  <a:tr h="524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KOMPLEXNOST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6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800" b="1" u="none" strike="noStrike" kern="1200" baseline="0" dirty="0" smtClean="0"/>
                            <a:t>0,2857 </a:t>
                          </a:r>
                          <a:endParaRPr lang="cs-CZ" b="1" dirty="0"/>
                        </a:p>
                      </a:txBody>
                      <a:tcPr/>
                    </a:tc>
                  </a:tr>
                  <a:tr h="524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2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UŽIVATELSKÝ KOMFORT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5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800" b="1" u="none" strike="noStrike" kern="1200" baseline="0" dirty="0" smtClean="0"/>
                            <a:t>0,2381 	</a:t>
                          </a:r>
                          <a:endParaRPr lang="cs-CZ" sz="1800" b="1" i="0" u="none" strike="noStrike" kern="1200" baseline="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524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3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POŘIZOVACÍ CENA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4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800" b="1" u="none" strike="noStrike" kern="1200" baseline="0" dirty="0" smtClean="0"/>
                            <a:t>0,1905 	</a:t>
                          </a:r>
                          <a:endParaRPr lang="cs-CZ" sz="1800" b="1" i="0" u="none" strike="noStrike" kern="1200" baseline="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524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4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ARCHIVACE DOKLADŮ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3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800" b="1" u="none" strike="noStrike" kern="1200" baseline="0" dirty="0" smtClean="0"/>
                            <a:t>0,1429 	</a:t>
                          </a:r>
                          <a:endParaRPr lang="cs-CZ" sz="1800" b="1" i="0" u="none" strike="noStrike" kern="1200" baseline="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524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5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OTEVŘENÝ</a:t>
                          </a:r>
                          <a:r>
                            <a:rPr lang="cs-CZ" b="1" baseline="0" dirty="0" smtClean="0"/>
                            <a:t> SYSTÉM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2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800" b="1" u="none" strike="noStrike" kern="1200" baseline="0" dirty="0" smtClean="0"/>
                            <a:t>0,0952 	</a:t>
                          </a:r>
                          <a:endParaRPr lang="cs-CZ" sz="1800" b="1" i="0" u="none" strike="noStrike" kern="1200" baseline="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524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6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SERVIS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800" b="1" u="none" strike="noStrike" kern="1200" baseline="0" dirty="0" smtClean="0"/>
                            <a:t>0,0476 	</a:t>
                          </a:r>
                          <a:endParaRPr lang="cs-CZ" sz="1800" b="1" i="0" u="none" strike="noStrike" kern="1200" baseline="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524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Součet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21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1854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Obsah obrázku text, obloha, exteriér, budova&#10;&#10;Popis byl vytvořen automaticky">
            <a:extLst>
              <a:ext uri="{FF2B5EF4-FFF2-40B4-BE49-F238E27FC236}">
                <a16:creationId xmlns="" xmlns:a16="http://schemas.microsoft.com/office/drawing/2014/main" id="{2823C6BA-2452-4168-BC97-5B756ECAFC1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345" y="0"/>
            <a:ext cx="12192000" cy="685334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47BADE69-D745-4FAA-AC84-CEC21E6BD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7" y="11014"/>
            <a:ext cx="922545" cy="271492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818AB443-FE27-4BBF-9DFA-D40338CEBE68}"/>
              </a:ext>
            </a:extLst>
          </p:cNvPr>
          <p:cNvSpPr/>
          <p:nvPr/>
        </p:nvSpPr>
        <p:spPr>
          <a:xfrm>
            <a:off x="0" y="6507332"/>
            <a:ext cx="12192000" cy="3506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="" xmlns:a16="http://schemas.microsoft.com/office/drawing/2014/main" id="{9A0D8A8F-D8C0-43DD-8785-C08170DE04EF}"/>
              </a:ext>
            </a:extLst>
          </p:cNvPr>
          <p:cNvSpPr/>
          <p:nvPr/>
        </p:nvSpPr>
        <p:spPr>
          <a:xfrm>
            <a:off x="0" y="6565986"/>
            <a:ext cx="12192000" cy="23335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ývojový diagram: spojnice 15">
            <a:extLst>
              <a:ext uri="{FF2B5EF4-FFF2-40B4-BE49-F238E27FC236}">
                <a16:creationId xmlns="" xmlns:a16="http://schemas.microsoft.com/office/drawing/2014/main" id="{A2A481C2-EC3D-4B29-92B4-F12A26BE443B}"/>
              </a:ext>
            </a:extLst>
          </p:cNvPr>
          <p:cNvSpPr/>
          <p:nvPr/>
        </p:nvSpPr>
        <p:spPr>
          <a:xfrm>
            <a:off x="771716" y="129411"/>
            <a:ext cx="196681" cy="18167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ývojový diagram: spojnice 16">
            <a:extLst>
              <a:ext uri="{FF2B5EF4-FFF2-40B4-BE49-F238E27FC236}">
                <a16:creationId xmlns="" xmlns:a16="http://schemas.microsoft.com/office/drawing/2014/main" id="{C92632DD-A860-4C6B-BC06-4590A4422FB3}"/>
              </a:ext>
            </a:extLst>
          </p:cNvPr>
          <p:cNvSpPr/>
          <p:nvPr/>
        </p:nvSpPr>
        <p:spPr>
          <a:xfrm>
            <a:off x="771715" y="563043"/>
            <a:ext cx="196681" cy="18167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ývojový diagram: spojnice 24">
            <a:extLst>
              <a:ext uri="{FF2B5EF4-FFF2-40B4-BE49-F238E27FC236}">
                <a16:creationId xmlns="" xmlns:a16="http://schemas.microsoft.com/office/drawing/2014/main" id="{E1BBB886-98DE-4005-B08F-0F3531D74B8C}"/>
              </a:ext>
            </a:extLst>
          </p:cNvPr>
          <p:cNvSpPr/>
          <p:nvPr/>
        </p:nvSpPr>
        <p:spPr>
          <a:xfrm>
            <a:off x="700372" y="996675"/>
            <a:ext cx="196681" cy="18167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ývojový diagram: spojnice 26">
            <a:extLst>
              <a:ext uri="{FF2B5EF4-FFF2-40B4-BE49-F238E27FC236}">
                <a16:creationId xmlns="" xmlns:a16="http://schemas.microsoft.com/office/drawing/2014/main" id="{54DF9A81-E1B0-440C-8D0A-AFC5F0A95908}"/>
              </a:ext>
            </a:extLst>
          </p:cNvPr>
          <p:cNvSpPr/>
          <p:nvPr/>
        </p:nvSpPr>
        <p:spPr>
          <a:xfrm>
            <a:off x="606069" y="1398984"/>
            <a:ext cx="196681" cy="18167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ývojový diagram: spojnice 13">
            <a:extLst>
              <a:ext uri="{FF2B5EF4-FFF2-40B4-BE49-F238E27FC236}">
                <a16:creationId xmlns="" xmlns:a16="http://schemas.microsoft.com/office/drawing/2014/main" id="{A2A481C2-EC3D-4B29-92B4-F12A26BE443B}"/>
              </a:ext>
            </a:extLst>
          </p:cNvPr>
          <p:cNvSpPr/>
          <p:nvPr/>
        </p:nvSpPr>
        <p:spPr>
          <a:xfrm>
            <a:off x="304220" y="1751033"/>
            <a:ext cx="396152" cy="374977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055" y="81934"/>
            <a:ext cx="10515600" cy="1325563"/>
          </a:xfrm>
        </p:spPr>
        <p:txBody>
          <a:bodyPr>
            <a:normAutofit/>
          </a:bodyPr>
          <a:lstStyle/>
          <a:p>
            <a:r>
              <a:rPr lang="cs-CZ" sz="4300" b="1" dirty="0" smtClean="0"/>
              <a:t>Dosažené výsledky</a:t>
            </a:r>
            <a:endParaRPr lang="cs-CZ" sz="43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3085" y="1052643"/>
            <a:ext cx="10515600" cy="4874225"/>
          </a:xfrm>
        </p:spPr>
        <p:txBody>
          <a:bodyPr/>
          <a:lstStyle/>
          <a:p>
            <a:r>
              <a:rPr lang="cs-CZ" sz="4000" dirty="0" smtClean="0"/>
              <a:t>Metoda WSA</a:t>
            </a:r>
          </a:p>
          <a:p>
            <a:pPr marL="0" indent="0">
              <a:buNone/>
            </a:pPr>
            <a:endParaRPr lang="cs-CZ" sz="4000" dirty="0" smtClean="0"/>
          </a:p>
          <a:p>
            <a:pPr marL="0" indent="0">
              <a:buNone/>
            </a:pPr>
            <a:endParaRPr lang="cs-CZ" sz="4000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8" name="TextovéPole 17">
            <a:extLst>
              <a:ext uri="{FF2B5EF4-FFF2-40B4-BE49-F238E27FC236}">
                <a16:creationId xmlns="" xmlns:a16="http://schemas.microsoft.com/office/drawing/2014/main" id="{C0A71451-F930-45E5-874A-FE00CD8A7335}"/>
              </a:ext>
            </a:extLst>
          </p:cNvPr>
          <p:cNvSpPr txBox="1"/>
          <p:nvPr/>
        </p:nvSpPr>
        <p:spPr>
          <a:xfrm>
            <a:off x="84842" y="6513388"/>
            <a:ext cx="11999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Ústav </a:t>
            </a:r>
            <a:r>
              <a:rPr lang="cs-CZ" sz="1600" b="1" dirty="0" err="1" smtClean="0">
                <a:solidFill>
                  <a:schemeClr val="bg1"/>
                </a:solidFill>
              </a:rPr>
              <a:t>technicko-technologický</a:t>
            </a:r>
            <a:r>
              <a:rPr lang="cs-CZ" sz="1600" dirty="0" smtClean="0">
                <a:solidFill>
                  <a:schemeClr val="bg1"/>
                </a:solidFill>
              </a:rPr>
              <a:t>	</a:t>
            </a:r>
            <a:r>
              <a:rPr lang="cs-CZ" sz="1600" dirty="0" smtClean="0"/>
              <a:t>							              </a:t>
            </a:r>
            <a:r>
              <a:rPr lang="cs-CZ" sz="1600" b="1" dirty="0" smtClean="0">
                <a:solidFill>
                  <a:schemeClr val="bg1"/>
                </a:solidFill>
              </a:rPr>
              <a:t>Bc. Vendula Mezková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15" name="Vývojový diagram: spojnice 14">
            <a:extLst>
              <a:ext uri="{FF2B5EF4-FFF2-40B4-BE49-F238E27FC236}">
                <a16:creationId xmlns="" xmlns:a16="http://schemas.microsoft.com/office/drawing/2014/main" id="{54DF9A81-E1B0-440C-8D0A-AFC5F0A95908}"/>
              </a:ext>
            </a:extLst>
          </p:cNvPr>
          <p:cNvSpPr/>
          <p:nvPr/>
        </p:nvSpPr>
        <p:spPr>
          <a:xfrm>
            <a:off x="156205" y="2248351"/>
            <a:ext cx="196681" cy="18167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ulk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9816822"/>
                  </p:ext>
                </p:extLst>
              </p:nvPr>
            </p:nvGraphicFramePr>
            <p:xfrm>
              <a:off x="1392782" y="1740425"/>
              <a:ext cx="10373872" cy="46744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6734"/>
                    <a:gridCol w="1499712"/>
                    <a:gridCol w="1488558"/>
                    <a:gridCol w="1190847"/>
                    <a:gridCol w="1212111"/>
                    <a:gridCol w="1254642"/>
                    <a:gridCol w="1134534"/>
                    <a:gridCol w="1296734"/>
                  </a:tblGrid>
                  <a:tr h="4989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Kritéria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Komplexnost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Už. komfort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P. cena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Archivace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O. systém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Servis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800" dirty="0" smtClean="0">
                              <a:effectLst/>
                            </a:rPr>
                            <a:t>u(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800" dirty="0">
                              <a:effectLst/>
                            </a:rPr>
                            <a:t>)</a:t>
                          </a:r>
                          <a:endParaRPr lang="cs-CZ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4989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Váhy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800" b="1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0,286 	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800" b="1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0,238 	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 b="1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0,191 	</a:t>
                          </a:r>
                          <a:endParaRPr lang="cs-CZ" sz="1800" b="1" i="0" u="none" strike="noStrike" kern="1200" baseline="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800" b="1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0,143 	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800" b="1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0,095 	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800" b="1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0,048 	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800" b="1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	</a:t>
                          </a:r>
                        </a:p>
                      </a:txBody>
                      <a:tcPr/>
                    </a:tc>
                  </a:tr>
                  <a:tr h="4989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SAP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0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0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0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0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800" b="1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0,334 	</a:t>
                          </a:r>
                        </a:p>
                      </a:txBody>
                      <a:tcPr/>
                    </a:tc>
                  </a:tr>
                  <a:tr h="4989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K2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0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0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0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800" b="1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0,525 	</a:t>
                          </a:r>
                        </a:p>
                      </a:txBody>
                      <a:tcPr/>
                    </a:tc>
                  </a:tr>
                  <a:tr h="4989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HELIOS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0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0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0.572</a:t>
                          </a:r>
                          <a:endParaRPr lang="cs-CZ" b="1" dirty="0"/>
                        </a:p>
                      </a:txBody>
                      <a:tcPr/>
                    </a:tc>
                  </a:tr>
                  <a:tr h="4989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KARAT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0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0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0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0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0.334</a:t>
                          </a:r>
                          <a:endParaRPr lang="cs-CZ" b="1" dirty="0"/>
                        </a:p>
                      </a:txBody>
                      <a:tcPr/>
                    </a:tc>
                  </a:tr>
                  <a:tr h="4989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H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2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0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2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2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2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b="1"/>
                        </a:p>
                      </a:txBody>
                      <a:tcPr/>
                    </a:tc>
                  </a:tr>
                  <a:tr h="4989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D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2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b="1" dirty="0"/>
                        </a:p>
                      </a:txBody>
                      <a:tcPr/>
                    </a:tc>
                  </a:tr>
                  <a:tr h="49891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800" b="1" dirty="0" smtClean="0">
                              <a:effectLst/>
                              <a:sym typeface="Symbol" panose="05050102010706020507" pitchFamily="18" charset="2"/>
                            </a:rPr>
                            <a:t></a:t>
                          </a:r>
                          <a:r>
                            <a:rPr lang="cs-CZ" sz="1800" b="1" dirty="0" smtClean="0">
                              <a:effectLst/>
                            </a:rPr>
                            <a:t>H-D</a:t>
                          </a:r>
                          <a:r>
                            <a:rPr lang="cs-CZ" sz="1800" b="1" dirty="0" smtClean="0">
                              <a:effectLst/>
                              <a:sym typeface="Symbol" panose="05050102010706020507" pitchFamily="18" charset="2"/>
                            </a:rPr>
                            <a:t></a:t>
                          </a:r>
                          <a:endParaRPr lang="cs-CZ" sz="1800" b="1" dirty="0" smtClean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ulk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9816822"/>
                  </p:ext>
                </p:extLst>
              </p:nvPr>
            </p:nvGraphicFramePr>
            <p:xfrm>
              <a:off x="1392782" y="1740425"/>
              <a:ext cx="10373872" cy="46744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6734"/>
                    <a:gridCol w="1499712"/>
                    <a:gridCol w="1488558"/>
                    <a:gridCol w="1190847"/>
                    <a:gridCol w="1212111"/>
                    <a:gridCol w="1254642"/>
                    <a:gridCol w="1134534"/>
                    <a:gridCol w="1296734"/>
                  </a:tblGrid>
                  <a:tr h="5419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Kritéria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Komplexnost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Už. komfort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P. cena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Archivace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O. systém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Servis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700000" t="-5618" r="-1878" b="-765169"/>
                          </a:stretch>
                        </a:blipFill>
                      </a:tcPr>
                    </a:tc>
                  </a:tr>
                  <a:tr h="4989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Váhy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800" b="1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0,286 	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800" b="1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0,238 	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 b="1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0,191 	</a:t>
                          </a:r>
                          <a:endParaRPr lang="cs-CZ" sz="1800" b="1" i="0" u="none" strike="noStrike" kern="1200" baseline="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800" b="1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0,143 	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800" b="1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0,095 	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800" b="1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0,048 	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800" b="1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	</a:t>
                          </a:r>
                        </a:p>
                      </a:txBody>
                      <a:tcPr/>
                    </a:tc>
                  </a:tr>
                  <a:tr h="4989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SAP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0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0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0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0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800" b="1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0,334 	</a:t>
                          </a:r>
                        </a:p>
                      </a:txBody>
                      <a:tcPr/>
                    </a:tc>
                  </a:tr>
                  <a:tr h="4989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K2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0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0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0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800" b="1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0,525 	</a:t>
                          </a:r>
                        </a:p>
                      </a:txBody>
                      <a:tcPr/>
                    </a:tc>
                  </a:tr>
                  <a:tr h="4989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HELIOS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0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0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0.572</a:t>
                          </a:r>
                          <a:endParaRPr lang="cs-CZ" b="1" dirty="0"/>
                        </a:p>
                      </a:txBody>
                      <a:tcPr/>
                    </a:tc>
                  </a:tr>
                  <a:tr h="4989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KARAT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0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0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0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0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0.334</a:t>
                          </a:r>
                          <a:endParaRPr lang="cs-CZ" b="1" dirty="0"/>
                        </a:p>
                      </a:txBody>
                      <a:tcPr/>
                    </a:tc>
                  </a:tr>
                  <a:tr h="4989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H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2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0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2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2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2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b="1"/>
                        </a:p>
                      </a:txBody>
                      <a:tcPr/>
                    </a:tc>
                  </a:tr>
                  <a:tr h="4989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D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2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b="1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800" b="1" dirty="0" smtClean="0">
                              <a:effectLst/>
                              <a:sym typeface="Symbol" panose="05050102010706020507" pitchFamily="18" charset="2"/>
                            </a:rPr>
                            <a:t></a:t>
                          </a:r>
                          <a:r>
                            <a:rPr lang="cs-CZ" sz="1800" b="1" dirty="0" smtClean="0">
                              <a:effectLst/>
                            </a:rPr>
                            <a:t>H-D</a:t>
                          </a:r>
                          <a:r>
                            <a:rPr lang="cs-CZ" sz="1800" b="1" dirty="0" smtClean="0">
                              <a:effectLst/>
                              <a:sym typeface="Symbol" panose="05050102010706020507" pitchFamily="18" charset="2"/>
                            </a:rPr>
                            <a:t></a:t>
                          </a:r>
                          <a:endParaRPr lang="cs-CZ" sz="1800" b="1" dirty="0" smtClean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7714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Obsah obrázku text, obloha, exteriér, budova&#10;&#10;Popis byl vytvořen automaticky">
            <a:extLst>
              <a:ext uri="{FF2B5EF4-FFF2-40B4-BE49-F238E27FC236}">
                <a16:creationId xmlns="" xmlns:a16="http://schemas.microsoft.com/office/drawing/2014/main" id="{2823C6BA-2452-4168-BC97-5B756ECAFC1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345" y="0"/>
            <a:ext cx="12192000" cy="685334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47BADE69-D745-4FAA-AC84-CEC21E6BD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7" y="11014"/>
            <a:ext cx="922545" cy="271492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818AB443-FE27-4BBF-9DFA-D40338CEBE68}"/>
              </a:ext>
            </a:extLst>
          </p:cNvPr>
          <p:cNvSpPr/>
          <p:nvPr/>
        </p:nvSpPr>
        <p:spPr>
          <a:xfrm>
            <a:off x="0" y="6507332"/>
            <a:ext cx="12192000" cy="3506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="" xmlns:a16="http://schemas.microsoft.com/office/drawing/2014/main" id="{9A0D8A8F-D8C0-43DD-8785-C08170DE04EF}"/>
              </a:ext>
            </a:extLst>
          </p:cNvPr>
          <p:cNvSpPr/>
          <p:nvPr/>
        </p:nvSpPr>
        <p:spPr>
          <a:xfrm>
            <a:off x="0" y="6565986"/>
            <a:ext cx="12192000" cy="23335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ývojový diagram: spojnice 15">
            <a:extLst>
              <a:ext uri="{FF2B5EF4-FFF2-40B4-BE49-F238E27FC236}">
                <a16:creationId xmlns="" xmlns:a16="http://schemas.microsoft.com/office/drawing/2014/main" id="{A2A481C2-EC3D-4B29-92B4-F12A26BE443B}"/>
              </a:ext>
            </a:extLst>
          </p:cNvPr>
          <p:cNvSpPr/>
          <p:nvPr/>
        </p:nvSpPr>
        <p:spPr>
          <a:xfrm>
            <a:off x="771716" y="129411"/>
            <a:ext cx="196681" cy="18167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ývojový diagram: spojnice 16">
            <a:extLst>
              <a:ext uri="{FF2B5EF4-FFF2-40B4-BE49-F238E27FC236}">
                <a16:creationId xmlns="" xmlns:a16="http://schemas.microsoft.com/office/drawing/2014/main" id="{C92632DD-A860-4C6B-BC06-4590A4422FB3}"/>
              </a:ext>
            </a:extLst>
          </p:cNvPr>
          <p:cNvSpPr/>
          <p:nvPr/>
        </p:nvSpPr>
        <p:spPr>
          <a:xfrm>
            <a:off x="771715" y="563043"/>
            <a:ext cx="196681" cy="18167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ývojový diagram: spojnice 24">
            <a:extLst>
              <a:ext uri="{FF2B5EF4-FFF2-40B4-BE49-F238E27FC236}">
                <a16:creationId xmlns="" xmlns:a16="http://schemas.microsoft.com/office/drawing/2014/main" id="{E1BBB886-98DE-4005-B08F-0F3531D74B8C}"/>
              </a:ext>
            </a:extLst>
          </p:cNvPr>
          <p:cNvSpPr/>
          <p:nvPr/>
        </p:nvSpPr>
        <p:spPr>
          <a:xfrm>
            <a:off x="700372" y="996675"/>
            <a:ext cx="196681" cy="18167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ývojový diagram: spojnice 26">
            <a:extLst>
              <a:ext uri="{FF2B5EF4-FFF2-40B4-BE49-F238E27FC236}">
                <a16:creationId xmlns="" xmlns:a16="http://schemas.microsoft.com/office/drawing/2014/main" id="{54DF9A81-E1B0-440C-8D0A-AFC5F0A95908}"/>
              </a:ext>
            </a:extLst>
          </p:cNvPr>
          <p:cNvSpPr/>
          <p:nvPr/>
        </p:nvSpPr>
        <p:spPr>
          <a:xfrm>
            <a:off x="606069" y="1398984"/>
            <a:ext cx="196681" cy="18167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ývojový diagram: spojnice 13">
            <a:extLst>
              <a:ext uri="{FF2B5EF4-FFF2-40B4-BE49-F238E27FC236}">
                <a16:creationId xmlns="" xmlns:a16="http://schemas.microsoft.com/office/drawing/2014/main" id="{A2A481C2-EC3D-4B29-92B4-F12A26BE443B}"/>
              </a:ext>
            </a:extLst>
          </p:cNvPr>
          <p:cNvSpPr/>
          <p:nvPr/>
        </p:nvSpPr>
        <p:spPr>
          <a:xfrm>
            <a:off x="304220" y="1751033"/>
            <a:ext cx="396152" cy="374977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055" y="81934"/>
            <a:ext cx="10515600" cy="1325563"/>
          </a:xfrm>
        </p:spPr>
        <p:txBody>
          <a:bodyPr>
            <a:normAutofit/>
          </a:bodyPr>
          <a:lstStyle/>
          <a:p>
            <a:r>
              <a:rPr lang="cs-CZ" sz="4300" b="1" dirty="0" smtClean="0"/>
              <a:t>Dosažené výsledky</a:t>
            </a:r>
            <a:endParaRPr lang="cs-CZ" sz="43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3085" y="1052643"/>
            <a:ext cx="10515600" cy="4874225"/>
          </a:xfrm>
        </p:spPr>
        <p:txBody>
          <a:bodyPr/>
          <a:lstStyle/>
          <a:p>
            <a:r>
              <a:rPr lang="cs-CZ" sz="4000" dirty="0" smtClean="0"/>
              <a:t>Metoda TOPSIS</a:t>
            </a:r>
          </a:p>
          <a:p>
            <a:pPr marL="0" indent="0">
              <a:buNone/>
            </a:pPr>
            <a:endParaRPr lang="cs-CZ" sz="4000" dirty="0" smtClean="0"/>
          </a:p>
          <a:p>
            <a:pPr marL="0" indent="0">
              <a:buNone/>
            </a:pPr>
            <a:endParaRPr lang="cs-CZ" sz="4000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8" name="TextovéPole 17">
            <a:extLst>
              <a:ext uri="{FF2B5EF4-FFF2-40B4-BE49-F238E27FC236}">
                <a16:creationId xmlns="" xmlns:a16="http://schemas.microsoft.com/office/drawing/2014/main" id="{C0A71451-F930-45E5-874A-FE00CD8A7335}"/>
              </a:ext>
            </a:extLst>
          </p:cNvPr>
          <p:cNvSpPr txBox="1"/>
          <p:nvPr/>
        </p:nvSpPr>
        <p:spPr>
          <a:xfrm>
            <a:off x="84842" y="6513388"/>
            <a:ext cx="11999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Ústav </a:t>
            </a:r>
            <a:r>
              <a:rPr lang="cs-CZ" sz="1600" b="1" dirty="0" err="1" smtClean="0">
                <a:solidFill>
                  <a:schemeClr val="bg1"/>
                </a:solidFill>
              </a:rPr>
              <a:t>technicko-technologický</a:t>
            </a:r>
            <a:r>
              <a:rPr lang="cs-CZ" sz="1600" dirty="0" smtClean="0">
                <a:solidFill>
                  <a:schemeClr val="bg1"/>
                </a:solidFill>
              </a:rPr>
              <a:t>	</a:t>
            </a:r>
            <a:r>
              <a:rPr lang="cs-CZ" sz="1600" dirty="0" smtClean="0"/>
              <a:t>							              </a:t>
            </a:r>
            <a:r>
              <a:rPr lang="cs-CZ" sz="1600" b="1" dirty="0" smtClean="0">
                <a:solidFill>
                  <a:schemeClr val="bg1"/>
                </a:solidFill>
              </a:rPr>
              <a:t>Bc. Vendula Mezková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15" name="Vývojový diagram: spojnice 14">
            <a:extLst>
              <a:ext uri="{FF2B5EF4-FFF2-40B4-BE49-F238E27FC236}">
                <a16:creationId xmlns="" xmlns:a16="http://schemas.microsoft.com/office/drawing/2014/main" id="{54DF9A81-E1B0-440C-8D0A-AFC5F0A95908}"/>
              </a:ext>
            </a:extLst>
          </p:cNvPr>
          <p:cNvSpPr/>
          <p:nvPr/>
        </p:nvSpPr>
        <p:spPr>
          <a:xfrm>
            <a:off x="156205" y="2248351"/>
            <a:ext cx="196681" cy="18167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125950"/>
              </p:ext>
            </p:extLst>
          </p:nvPr>
        </p:nvGraphicFramePr>
        <p:xfrm>
          <a:off x="1392785" y="1662126"/>
          <a:ext cx="10373870" cy="4772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833"/>
                <a:gridCol w="1246547"/>
                <a:gridCol w="1237276"/>
                <a:gridCol w="989821"/>
                <a:gridCol w="1007495"/>
                <a:gridCol w="1042846"/>
                <a:gridCol w="943013"/>
                <a:gridCol w="943013"/>
                <a:gridCol w="943013"/>
                <a:gridCol w="943013"/>
              </a:tblGrid>
              <a:tr h="498917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Kritéria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Komplexnost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Už. komfort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P. cena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Archivace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O. systém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Servis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𝒅𝒊+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𝒅𝒊−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𝒄𝒊 	</a:t>
                      </a:r>
                    </a:p>
                  </a:txBody>
                  <a:tcPr/>
                </a:tc>
              </a:tr>
              <a:tr h="498917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Váhy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0,286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0,238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0,191 	</a:t>
                      </a:r>
                      <a:endParaRPr lang="cs-CZ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0,143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0,095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0,048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98917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SAP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0,143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0,135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0,091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0,036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0,013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0,286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0,071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0,199</a:t>
                      </a:r>
                      <a:endParaRPr lang="cs-CZ" sz="2000" b="1" dirty="0"/>
                    </a:p>
                  </a:txBody>
                  <a:tcPr/>
                </a:tc>
              </a:tr>
              <a:tr h="498917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K2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0,143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0,38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0,135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0,045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0,036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0,027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0,201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0,149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0,426</a:t>
                      </a:r>
                      <a:endParaRPr lang="cs-CZ" sz="2000" b="1" dirty="0"/>
                    </a:p>
                  </a:txBody>
                  <a:tcPr/>
                </a:tc>
              </a:tr>
              <a:tr h="498917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HELIOS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0,143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0,138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0,045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0,036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0,027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0,151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0,305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0,669</a:t>
                      </a:r>
                      <a:endParaRPr lang="cs-CZ" sz="2000" b="1" dirty="0"/>
                    </a:p>
                  </a:txBody>
                  <a:tcPr/>
                </a:tc>
              </a:tr>
              <a:tr h="498917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KARAT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0,143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0,138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0,091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0,072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0,027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0,558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0,241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0,214</a:t>
                      </a:r>
                      <a:endParaRPr lang="cs-CZ" sz="2000" b="1" dirty="0"/>
                    </a:p>
                  </a:txBody>
                  <a:tcPr/>
                </a:tc>
              </a:tr>
              <a:tr h="498917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VZOREC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4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1,73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1,41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3,16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2,65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3,61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/>
                </a:tc>
              </a:tr>
              <a:tr h="498917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0,143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0,238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0,143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0,095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0,048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/>
                </a:tc>
              </a:tr>
              <a:tr h="498917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0,143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0,191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0,045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0,036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0,013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33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Obsah obrázku text, obloha, exteriér, budova&#10;&#10;Popis byl vytvořen automaticky">
            <a:extLst>
              <a:ext uri="{FF2B5EF4-FFF2-40B4-BE49-F238E27FC236}">
                <a16:creationId xmlns="" xmlns:a16="http://schemas.microsoft.com/office/drawing/2014/main" id="{2823C6BA-2452-4168-BC97-5B756ECAFC1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63"/>
            <a:ext cx="12192000" cy="685334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47BADE69-D745-4FAA-AC84-CEC21E6BD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545" cy="271492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818AB443-FE27-4BBF-9DFA-D40338CEBE68}"/>
              </a:ext>
            </a:extLst>
          </p:cNvPr>
          <p:cNvSpPr/>
          <p:nvPr/>
        </p:nvSpPr>
        <p:spPr>
          <a:xfrm>
            <a:off x="0" y="6507332"/>
            <a:ext cx="12192000" cy="3506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="" xmlns:a16="http://schemas.microsoft.com/office/drawing/2014/main" id="{9A0D8A8F-D8C0-43DD-8785-C08170DE04EF}"/>
              </a:ext>
            </a:extLst>
          </p:cNvPr>
          <p:cNvSpPr/>
          <p:nvPr/>
        </p:nvSpPr>
        <p:spPr>
          <a:xfrm>
            <a:off x="0" y="6565986"/>
            <a:ext cx="12192000" cy="23335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ývojový diagram: spojnice 15">
            <a:extLst>
              <a:ext uri="{FF2B5EF4-FFF2-40B4-BE49-F238E27FC236}">
                <a16:creationId xmlns="" xmlns:a16="http://schemas.microsoft.com/office/drawing/2014/main" id="{A2A481C2-EC3D-4B29-92B4-F12A26BE443B}"/>
              </a:ext>
            </a:extLst>
          </p:cNvPr>
          <p:cNvSpPr/>
          <p:nvPr/>
        </p:nvSpPr>
        <p:spPr>
          <a:xfrm>
            <a:off x="771716" y="129411"/>
            <a:ext cx="196681" cy="18167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ývojový diagram: spojnice 16">
            <a:extLst>
              <a:ext uri="{FF2B5EF4-FFF2-40B4-BE49-F238E27FC236}">
                <a16:creationId xmlns="" xmlns:a16="http://schemas.microsoft.com/office/drawing/2014/main" id="{C92632DD-A860-4C6B-BC06-4590A4422FB3}"/>
              </a:ext>
            </a:extLst>
          </p:cNvPr>
          <p:cNvSpPr/>
          <p:nvPr/>
        </p:nvSpPr>
        <p:spPr>
          <a:xfrm>
            <a:off x="771715" y="563043"/>
            <a:ext cx="196681" cy="18167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ývojový diagram: spojnice 24">
            <a:extLst>
              <a:ext uri="{FF2B5EF4-FFF2-40B4-BE49-F238E27FC236}">
                <a16:creationId xmlns="" xmlns:a16="http://schemas.microsoft.com/office/drawing/2014/main" id="{E1BBB886-98DE-4005-B08F-0F3531D74B8C}"/>
              </a:ext>
            </a:extLst>
          </p:cNvPr>
          <p:cNvSpPr/>
          <p:nvPr/>
        </p:nvSpPr>
        <p:spPr>
          <a:xfrm>
            <a:off x="700372" y="996675"/>
            <a:ext cx="196681" cy="18167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ývojový diagram: spojnice 25">
            <a:extLst>
              <a:ext uri="{FF2B5EF4-FFF2-40B4-BE49-F238E27FC236}">
                <a16:creationId xmlns="" xmlns:a16="http://schemas.microsoft.com/office/drawing/2014/main" id="{B04E5D3E-9685-4668-B056-FB5FFA4D3BE9}"/>
              </a:ext>
            </a:extLst>
          </p:cNvPr>
          <p:cNvSpPr/>
          <p:nvPr/>
        </p:nvSpPr>
        <p:spPr>
          <a:xfrm>
            <a:off x="575034" y="1430307"/>
            <a:ext cx="196681" cy="18167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="" xmlns:a16="http://schemas.microsoft.com/office/drawing/2014/main" id="{C0A71451-F930-45E5-874A-FE00CD8A7335}"/>
              </a:ext>
            </a:extLst>
          </p:cNvPr>
          <p:cNvSpPr txBox="1"/>
          <p:nvPr/>
        </p:nvSpPr>
        <p:spPr>
          <a:xfrm>
            <a:off x="84842" y="6513388"/>
            <a:ext cx="11999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Ústav </a:t>
            </a:r>
            <a:r>
              <a:rPr lang="cs-CZ" sz="1600" b="1" dirty="0" err="1" smtClean="0">
                <a:solidFill>
                  <a:schemeClr val="bg1"/>
                </a:solidFill>
              </a:rPr>
              <a:t>technicko-technologický</a:t>
            </a:r>
            <a:r>
              <a:rPr lang="cs-CZ" sz="1600" dirty="0" smtClean="0">
                <a:solidFill>
                  <a:schemeClr val="bg1"/>
                </a:solidFill>
              </a:rPr>
              <a:t>	</a:t>
            </a:r>
            <a:r>
              <a:rPr lang="cs-CZ" sz="1600" dirty="0" smtClean="0"/>
              <a:t>							              </a:t>
            </a:r>
            <a:r>
              <a:rPr lang="cs-CZ" sz="1600" b="1" dirty="0" smtClean="0">
                <a:solidFill>
                  <a:schemeClr val="bg1"/>
                </a:solidFill>
              </a:rPr>
              <a:t>Bc. Vendula Mezková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18" name="Vývojový diagram: spojnice 17">
            <a:extLst>
              <a:ext uri="{FF2B5EF4-FFF2-40B4-BE49-F238E27FC236}">
                <a16:creationId xmlns="" xmlns:a16="http://schemas.microsoft.com/office/drawing/2014/main" id="{A2A481C2-EC3D-4B29-92B4-F12A26BE443B}"/>
              </a:ext>
            </a:extLst>
          </p:cNvPr>
          <p:cNvSpPr/>
          <p:nvPr/>
        </p:nvSpPr>
        <p:spPr>
          <a:xfrm>
            <a:off x="84842" y="2155484"/>
            <a:ext cx="396152" cy="374977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054" y="68661"/>
            <a:ext cx="10515600" cy="1325563"/>
          </a:xfrm>
        </p:spPr>
        <p:txBody>
          <a:bodyPr>
            <a:normAutofit/>
          </a:bodyPr>
          <a:lstStyle/>
          <a:p>
            <a:r>
              <a:rPr lang="cs-CZ" sz="4300" b="1" dirty="0" smtClean="0"/>
              <a:t>Závěrečné shrnutí</a:t>
            </a:r>
            <a:endParaRPr lang="cs-CZ" sz="43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215233"/>
              </p:ext>
            </p:extLst>
          </p:nvPr>
        </p:nvGraphicFramePr>
        <p:xfrm>
          <a:off x="3288979" y="2530461"/>
          <a:ext cx="6536586" cy="3827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135"/>
                <a:gridCol w="4084451"/>
              </a:tblGrid>
              <a:tr h="76556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POŘADÍ</a:t>
                      </a:r>
                      <a:endParaRPr lang="cs-CZ" sz="2800" dirty="0"/>
                    </a:p>
                  </a:txBody>
                  <a:tcPr marL="134123" marR="1341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SYSTÉM</a:t>
                      </a:r>
                      <a:endParaRPr lang="cs-CZ" sz="2800" dirty="0"/>
                    </a:p>
                  </a:txBody>
                  <a:tcPr marL="134123" marR="134123"/>
                </a:tc>
              </a:tr>
              <a:tr h="765561"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 smtClean="0"/>
                        <a:t>1.</a:t>
                      </a:r>
                      <a:endParaRPr lang="cs-CZ" sz="3200" b="1" dirty="0"/>
                    </a:p>
                  </a:txBody>
                  <a:tcPr marL="134123" marR="1341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HELIOS</a:t>
                      </a:r>
                      <a:endParaRPr lang="cs-CZ" sz="2800" b="1" dirty="0"/>
                    </a:p>
                  </a:txBody>
                  <a:tcPr marL="134123" marR="134123"/>
                </a:tc>
              </a:tr>
              <a:tr h="765561"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 smtClean="0"/>
                        <a:t>2.</a:t>
                      </a:r>
                      <a:endParaRPr lang="cs-CZ" sz="3200" b="1" dirty="0"/>
                    </a:p>
                  </a:txBody>
                  <a:tcPr marL="134123" marR="1341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K2</a:t>
                      </a:r>
                      <a:endParaRPr lang="cs-CZ" sz="2800" b="1" dirty="0"/>
                    </a:p>
                  </a:txBody>
                  <a:tcPr marL="134123" marR="134123"/>
                </a:tc>
              </a:tr>
              <a:tr h="765561"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 smtClean="0"/>
                        <a:t>3.</a:t>
                      </a:r>
                      <a:endParaRPr lang="cs-CZ" sz="3200" b="1" dirty="0"/>
                    </a:p>
                  </a:txBody>
                  <a:tcPr marL="134123" marR="1341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KARAT</a:t>
                      </a:r>
                      <a:endParaRPr lang="cs-CZ" sz="2800" b="1" dirty="0"/>
                    </a:p>
                  </a:txBody>
                  <a:tcPr marL="134123" marR="134123"/>
                </a:tc>
              </a:tr>
              <a:tr h="765561"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 smtClean="0"/>
                        <a:t>4.</a:t>
                      </a:r>
                      <a:endParaRPr lang="cs-CZ" sz="3200" b="1" dirty="0"/>
                    </a:p>
                  </a:txBody>
                  <a:tcPr marL="134123" marR="1341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SAP</a:t>
                      </a:r>
                      <a:endParaRPr lang="cs-CZ" sz="2800" b="1" dirty="0"/>
                    </a:p>
                  </a:txBody>
                  <a:tcPr marL="134123" marR="134123"/>
                </a:tc>
              </a:tr>
            </a:tbl>
          </a:graphicData>
        </a:graphic>
      </p:graphicFrame>
      <p:sp>
        <p:nvSpPr>
          <p:cNvPr id="15" name="Vývojový diagram: spojnice 14">
            <a:extLst>
              <a:ext uri="{FF2B5EF4-FFF2-40B4-BE49-F238E27FC236}">
                <a16:creationId xmlns="" xmlns:a16="http://schemas.microsoft.com/office/drawing/2014/main" id="{54DF9A81-E1B0-440C-8D0A-AFC5F0A95908}"/>
              </a:ext>
            </a:extLst>
          </p:cNvPr>
          <p:cNvSpPr/>
          <p:nvPr/>
        </p:nvSpPr>
        <p:spPr>
          <a:xfrm>
            <a:off x="428846" y="1836043"/>
            <a:ext cx="196681" cy="18167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251054" y="1233632"/>
            <a:ext cx="103970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4000" dirty="0"/>
              <a:t>Výběr nového </a:t>
            </a:r>
            <a:r>
              <a:rPr lang="cs-CZ" sz="4000" dirty="0" smtClean="0"/>
              <a:t>systému </a:t>
            </a:r>
            <a:r>
              <a:rPr lang="cs-CZ" sz="4000" dirty="0"/>
              <a:t>pomocí vícekriteriálního 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 </a:t>
            </a:r>
            <a:r>
              <a:rPr lang="cs-CZ" sz="4000" dirty="0"/>
              <a:t>hodnocení</a:t>
            </a:r>
          </a:p>
        </p:txBody>
      </p:sp>
    </p:spTree>
    <p:extLst>
      <p:ext uri="{BB962C8B-B14F-4D97-AF65-F5344CB8AC3E}">
        <p14:creationId xmlns:p14="http://schemas.microsoft.com/office/powerpoint/2010/main" val="166282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371</Words>
  <Application>Microsoft Office PowerPoint</Application>
  <PresentationFormat>Širokoúhlá obrazovka</PresentationFormat>
  <Paragraphs>245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Symbol</vt:lpstr>
      <vt:lpstr>Times New Roman</vt:lpstr>
      <vt:lpstr>Motiv Office</vt:lpstr>
      <vt:lpstr>Problematika moderních technologií v řízení dopravy ve společnosti GW </vt:lpstr>
      <vt:lpstr>Cíl práce</vt:lpstr>
      <vt:lpstr>Motivace a důvody řešení daného problému</vt:lpstr>
      <vt:lpstr>Použité metody</vt:lpstr>
      <vt:lpstr>Současný systém</vt:lpstr>
      <vt:lpstr>Dosažené výsledky</vt:lpstr>
      <vt:lpstr>Dosažené výsledky</vt:lpstr>
      <vt:lpstr>Dosažené výsledky</vt:lpstr>
      <vt:lpstr>Závěrečné shrnutí</vt:lpstr>
      <vt:lpstr>Prezentace aplikace PowerPoint</vt:lpstr>
      <vt:lpstr>Otázky vedoucího a oponenta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Šesták, Radim</dc:creator>
  <cp:lastModifiedBy>Mezková Vendula</cp:lastModifiedBy>
  <cp:revision>28</cp:revision>
  <dcterms:created xsi:type="dcterms:W3CDTF">2021-05-28T17:08:17Z</dcterms:created>
  <dcterms:modified xsi:type="dcterms:W3CDTF">2021-06-08T18:11:52Z</dcterms:modified>
</cp:coreProperties>
</file>