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7" r:id="rId5"/>
    <p:sldId id="258" r:id="rId6"/>
    <p:sldId id="259" r:id="rId7"/>
    <p:sldId id="260" r:id="rId8"/>
    <p:sldId id="261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4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Porovnání časů obou systémů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List1!$E$23</c:f>
              <c:strCache>
                <c:ptCount val="1"/>
                <c:pt idx="0">
                  <c:v>Pro fyzický kanban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List1!$D$24:$D$32</c:f>
              <c:strCache>
                <c:ptCount val="9"/>
                <c:pt idx="0">
                  <c:v>Takt vlaku [min]</c:v>
                </c:pt>
                <c:pt idx="1">
                  <c:v>Třídění karet [min]</c:v>
                </c:pt>
                <c:pt idx="2">
                  <c:v>Frekvence tisku [min]</c:v>
                </c:pt>
                <c:pt idx="3">
                  <c:v>Doba tisku [min]</c:v>
                </c:pt>
                <c:pt idx="4">
                  <c:v>Příprava materiálu [min]</c:v>
                </c:pt>
                <c:pt idx="5">
                  <c:v>Čekání na odjezd [min]</c:v>
                </c:pt>
                <c:pt idx="6">
                  <c:v>Takt vlaku [min]</c:v>
                </c:pt>
                <c:pt idx="7">
                  <c:v>Vliv pojistky  [min]</c:v>
                </c:pt>
                <c:pt idx="8">
                  <c:v>Čas potřebný na znovu dodání [min]</c:v>
                </c:pt>
              </c:strCache>
            </c:strRef>
          </c:xVal>
          <c:yVal>
            <c:numRef>
              <c:f>List1!$E$24:$E$32</c:f>
              <c:numCache>
                <c:formatCode>General</c:formatCode>
                <c:ptCount val="9"/>
                <c:pt idx="0">
                  <c:v>20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  <c:pt idx="4">
                  <c:v>10</c:v>
                </c:pt>
                <c:pt idx="5">
                  <c:v>20</c:v>
                </c:pt>
                <c:pt idx="6">
                  <c:v>20</c:v>
                </c:pt>
                <c:pt idx="7">
                  <c:v>40</c:v>
                </c:pt>
                <c:pt idx="8">
                  <c:v>120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675-493B-9C8F-D8E30FA9553C}"/>
            </c:ext>
          </c:extLst>
        </c:ser>
        <c:ser>
          <c:idx val="1"/>
          <c:order val="1"/>
          <c:tx>
            <c:strRef>
              <c:f>List1!$F$23</c:f>
              <c:strCache>
                <c:ptCount val="1"/>
                <c:pt idx="0">
                  <c:v>Pro elektronický kanban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List1!$D$24:$D$32</c:f>
              <c:strCache>
                <c:ptCount val="9"/>
                <c:pt idx="0">
                  <c:v>Takt vlaku [min]</c:v>
                </c:pt>
                <c:pt idx="1">
                  <c:v>Třídění karet [min]</c:v>
                </c:pt>
                <c:pt idx="2">
                  <c:v>Frekvence tisku [min]</c:v>
                </c:pt>
                <c:pt idx="3">
                  <c:v>Doba tisku [min]</c:v>
                </c:pt>
                <c:pt idx="4">
                  <c:v>Příprava materiálu [min]</c:v>
                </c:pt>
                <c:pt idx="5">
                  <c:v>Čekání na odjezd [min]</c:v>
                </c:pt>
                <c:pt idx="6">
                  <c:v>Takt vlaku [min]</c:v>
                </c:pt>
                <c:pt idx="7">
                  <c:v>Vliv pojistky  [min]</c:v>
                </c:pt>
                <c:pt idx="8">
                  <c:v>Čas potřebný na znovu dodání [min]</c:v>
                </c:pt>
              </c:strCache>
            </c:strRef>
          </c:xVal>
          <c:yVal>
            <c:numRef>
              <c:f>List1!$F$24:$F$32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30</c:v>
                </c:pt>
                <c:pt idx="3">
                  <c:v>5</c:v>
                </c:pt>
                <c:pt idx="4">
                  <c:v>10</c:v>
                </c:pt>
                <c:pt idx="5">
                  <c:v>20</c:v>
                </c:pt>
                <c:pt idx="6">
                  <c:v>20</c:v>
                </c:pt>
                <c:pt idx="7">
                  <c:v>15</c:v>
                </c:pt>
                <c:pt idx="8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675-493B-9C8F-D8E30FA9553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485389632"/>
        <c:axId val="484532688"/>
      </c:scatterChart>
      <c:valAx>
        <c:axId val="485389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Zkoumané aktivity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532688"/>
        <c:crosses val="autoZero"/>
        <c:crossBetween val="midCat"/>
      </c:valAx>
      <c:valAx>
        <c:axId val="48453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Čas [min]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3896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A11C-53D2-41CD-B846-C4D2F4DA65CD}" type="datetimeFigureOut">
              <a:rPr lang="de-DE" smtClean="0"/>
              <a:t>08.06.2021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EE2-3ACE-41BC-AFFF-507FB044196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68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A11C-53D2-41CD-B846-C4D2F4DA65CD}" type="datetimeFigureOut">
              <a:rPr lang="de-DE" smtClean="0"/>
              <a:t>08.06.2021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EE2-3ACE-41BC-AFFF-507FB044196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177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A11C-53D2-41CD-B846-C4D2F4DA65CD}" type="datetimeFigureOut">
              <a:rPr lang="de-DE" smtClean="0"/>
              <a:t>08.06.2021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EE2-3ACE-41BC-AFFF-507FB044196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140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A11C-53D2-41CD-B846-C4D2F4DA65CD}" type="datetimeFigureOut">
              <a:rPr lang="de-DE" smtClean="0"/>
              <a:t>08.06.2021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EE2-3ACE-41BC-AFFF-507FB0441962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4351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A11C-53D2-41CD-B846-C4D2F4DA65CD}" type="datetimeFigureOut">
              <a:rPr lang="de-DE" smtClean="0"/>
              <a:t>08.06.2021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EE2-3ACE-41BC-AFFF-507FB044196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257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A11C-53D2-41CD-B846-C4D2F4DA65CD}" type="datetimeFigureOut">
              <a:rPr lang="de-DE" smtClean="0"/>
              <a:t>08.06.2021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EE2-3ACE-41BC-AFFF-507FB044196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828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A11C-53D2-41CD-B846-C4D2F4DA65CD}" type="datetimeFigureOut">
              <a:rPr lang="de-DE" smtClean="0"/>
              <a:t>08.06.2021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EE2-3ACE-41BC-AFFF-507FB044196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12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A11C-53D2-41CD-B846-C4D2F4DA65CD}" type="datetimeFigureOut">
              <a:rPr lang="de-DE" smtClean="0"/>
              <a:t>08.06.2021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EE2-3ACE-41BC-AFFF-507FB044196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46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A11C-53D2-41CD-B846-C4D2F4DA65CD}" type="datetimeFigureOut">
              <a:rPr lang="de-DE" smtClean="0"/>
              <a:t>08.06.2021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EE2-3ACE-41BC-AFFF-507FB044196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74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A11C-53D2-41CD-B846-C4D2F4DA65CD}" type="datetimeFigureOut">
              <a:rPr lang="de-DE" smtClean="0"/>
              <a:t>08.06.2021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EE2-3ACE-41BC-AFFF-507FB044196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37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A11C-53D2-41CD-B846-C4D2F4DA65CD}" type="datetimeFigureOut">
              <a:rPr lang="de-DE" smtClean="0"/>
              <a:t>08.06.2021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EE2-3ACE-41BC-AFFF-507FB044196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70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A11C-53D2-41CD-B846-C4D2F4DA65CD}" type="datetimeFigureOut">
              <a:rPr lang="de-DE" smtClean="0"/>
              <a:t>08.06.2021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EE2-3ACE-41BC-AFFF-507FB044196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04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A11C-53D2-41CD-B846-C4D2F4DA65CD}" type="datetimeFigureOut">
              <a:rPr lang="de-DE" smtClean="0"/>
              <a:t>08.06.2021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EE2-3ACE-41BC-AFFF-507FB044196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981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A11C-53D2-41CD-B846-C4D2F4DA65CD}" type="datetimeFigureOut">
              <a:rPr lang="de-DE" smtClean="0"/>
              <a:t>08.06.2021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EE2-3ACE-41BC-AFFF-507FB044196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08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A11C-53D2-41CD-B846-C4D2F4DA65CD}" type="datetimeFigureOut">
              <a:rPr lang="de-DE" smtClean="0"/>
              <a:t>08.06.2021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EE2-3ACE-41BC-AFFF-507FB044196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17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A11C-53D2-41CD-B846-C4D2F4DA65CD}" type="datetimeFigureOut">
              <a:rPr lang="de-DE" smtClean="0"/>
              <a:t>08.06.2021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EE2-3ACE-41BC-AFFF-507FB044196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26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A11C-53D2-41CD-B846-C4D2F4DA65CD}" type="datetimeFigureOut">
              <a:rPr lang="de-DE" smtClean="0"/>
              <a:t>08.06.2021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EE2-3ACE-41BC-AFFF-507FB044196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122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9B0A11C-53D2-41CD-B846-C4D2F4DA65CD}" type="datetimeFigureOut">
              <a:rPr lang="de-DE" smtClean="0"/>
              <a:t>08.06.2021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1BEE2-3ACE-41BC-AFFF-507FB044196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708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65267" y="1324814"/>
            <a:ext cx="8825658" cy="3329581"/>
          </a:xfrm>
        </p:spPr>
        <p:txBody>
          <a:bodyPr/>
          <a:lstStyle/>
          <a:p>
            <a:r>
              <a:rPr lang="cs-CZ" sz="4000" b="1" dirty="0"/>
              <a:t>Návrh elektronického KANBAN systému ve vybraném podniku</a:t>
            </a:r>
            <a:r>
              <a:rPr lang="cs-CZ" sz="4000" dirty="0"/>
              <a:t/>
            </a:r>
            <a:br>
              <a:rPr lang="cs-CZ" sz="4000" dirty="0"/>
            </a:br>
            <a:endParaRPr lang="de-DE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5" y="4385883"/>
            <a:ext cx="9607452" cy="1651845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Autor </a:t>
            </a:r>
            <a:r>
              <a:rPr lang="de-DE" dirty="0" err="1" smtClean="0"/>
              <a:t>diplomové</a:t>
            </a:r>
            <a:r>
              <a:rPr lang="de-DE" dirty="0" smtClean="0"/>
              <a:t> </a:t>
            </a:r>
            <a:r>
              <a:rPr lang="de-DE" dirty="0" err="1" smtClean="0"/>
              <a:t>práce</a:t>
            </a:r>
            <a:r>
              <a:rPr lang="de-DE" dirty="0" smtClean="0"/>
              <a:t>: </a:t>
            </a:r>
            <a:r>
              <a:rPr lang="de-DE" dirty="0" err="1" smtClean="0"/>
              <a:t>Bc</a:t>
            </a:r>
            <a:r>
              <a:rPr lang="de-DE" dirty="0" smtClean="0"/>
              <a:t>. Daniel </a:t>
            </a:r>
            <a:r>
              <a:rPr lang="de-DE" dirty="0" err="1" smtClean="0"/>
              <a:t>havel</a:t>
            </a:r>
            <a:endParaRPr lang="de-DE" dirty="0" smtClean="0"/>
          </a:p>
          <a:p>
            <a:r>
              <a:rPr lang="de-DE" dirty="0" err="1" smtClean="0"/>
              <a:t>Vedoucí</a:t>
            </a:r>
            <a:r>
              <a:rPr lang="de-DE" dirty="0" smtClean="0"/>
              <a:t> </a:t>
            </a:r>
            <a:r>
              <a:rPr lang="de-DE" dirty="0" err="1" smtClean="0"/>
              <a:t>diplomé</a:t>
            </a:r>
            <a:r>
              <a:rPr lang="de-DE" dirty="0" smtClean="0"/>
              <a:t> </a:t>
            </a:r>
            <a:r>
              <a:rPr lang="de-DE" dirty="0" err="1" smtClean="0"/>
              <a:t>práce</a:t>
            </a:r>
            <a:r>
              <a:rPr lang="de-DE" dirty="0" smtClean="0"/>
              <a:t>: </a:t>
            </a:r>
            <a:r>
              <a:rPr lang="cs-CZ" dirty="0"/>
              <a:t>d</a:t>
            </a:r>
            <a:r>
              <a:rPr lang="cs-CZ" dirty="0" smtClean="0"/>
              <a:t>oc</a:t>
            </a:r>
            <a:r>
              <a:rPr lang="cs-CZ" dirty="0"/>
              <a:t>. Ing. Petr Hrubý, </a:t>
            </a:r>
            <a:r>
              <a:rPr lang="cs-CZ" dirty="0" err="1"/>
              <a:t>CSc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Oponent diplomové práce: Ing</a:t>
            </a:r>
            <a:r>
              <a:rPr lang="cs-CZ" dirty="0"/>
              <a:t>. Marek </a:t>
            </a:r>
            <a:r>
              <a:rPr lang="cs-CZ" dirty="0" smtClean="0"/>
              <a:t>Šafář</a:t>
            </a:r>
          </a:p>
          <a:p>
            <a:r>
              <a:rPr lang="cs-CZ" dirty="0" smtClean="0"/>
              <a:t>České </a:t>
            </a:r>
            <a:r>
              <a:rPr lang="cs-CZ" dirty="0" err="1" smtClean="0"/>
              <a:t>bujějovice</a:t>
            </a:r>
            <a:r>
              <a:rPr lang="cs-CZ" dirty="0" smtClean="0"/>
              <a:t> , červen 2021</a:t>
            </a:r>
          </a:p>
          <a:p>
            <a:r>
              <a:rPr lang="cs-CZ" dirty="0" err="1" smtClean="0"/>
              <a:t>Učo</a:t>
            </a:r>
            <a:r>
              <a:rPr lang="cs-CZ" dirty="0" smtClean="0"/>
              <a:t>: 18848</a:t>
            </a:r>
            <a:endParaRPr lang="cs-CZ" dirty="0"/>
          </a:p>
          <a:p>
            <a:endParaRPr lang="de-DE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65267" cy="246526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971798" y="497541"/>
            <a:ext cx="6898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Vysoká škola technická a ekonomická v Českých Budějovicích  </a:t>
            </a:r>
          </a:p>
          <a:p>
            <a:r>
              <a:rPr lang="cs-CZ" sz="2800" dirty="0" smtClean="0"/>
              <a:t>Ústav technicko- technologický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3357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14" y="3380567"/>
            <a:ext cx="5762806" cy="3220808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422282" y="1168847"/>
            <a:ext cx="4772602" cy="612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 smtClean="0"/>
              <a:t>Současný systém:</a:t>
            </a:r>
            <a:endParaRPr lang="de-DE" sz="32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54014" y="2636390"/>
            <a:ext cx="4772602" cy="612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 smtClean="0"/>
              <a:t>Navrhovaný systém :</a:t>
            </a:r>
            <a:endParaRPr lang="de-DE" sz="3200" dirty="0"/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254014" y="448571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de-DE" dirty="0"/>
              <a:t>Pro </a:t>
            </a:r>
            <a:r>
              <a:rPr lang="de-DE" dirty="0" err="1"/>
              <a:t>grafické</a:t>
            </a:r>
            <a:r>
              <a:rPr lang="de-DE" dirty="0"/>
              <a:t> </a:t>
            </a:r>
            <a:r>
              <a:rPr lang="de-DE" dirty="0" err="1"/>
              <a:t>znázornění</a:t>
            </a:r>
            <a:r>
              <a:rPr lang="de-DE" dirty="0"/>
              <a:t> </a:t>
            </a:r>
            <a:r>
              <a:rPr lang="de-DE" dirty="0" err="1"/>
              <a:t>časových</a:t>
            </a:r>
            <a:r>
              <a:rPr lang="de-DE" dirty="0"/>
              <a:t> </a:t>
            </a:r>
            <a:r>
              <a:rPr lang="de-DE" dirty="0" err="1"/>
              <a:t>úspor</a:t>
            </a:r>
            <a:r>
              <a:rPr lang="de-DE" dirty="0"/>
              <a:t> </a:t>
            </a:r>
            <a:r>
              <a:rPr lang="de-DE" dirty="0" err="1"/>
              <a:t>použijte</a:t>
            </a:r>
            <a:r>
              <a:rPr lang="de-DE" dirty="0"/>
              <a:t> </a:t>
            </a:r>
            <a:r>
              <a:rPr lang="de-DE" dirty="0" err="1"/>
              <a:t>špagetový</a:t>
            </a:r>
            <a:r>
              <a:rPr lang="de-DE" dirty="0"/>
              <a:t> </a:t>
            </a:r>
            <a:r>
              <a:rPr lang="de-DE" dirty="0" err="1"/>
              <a:t>diagram</a:t>
            </a:r>
            <a:r>
              <a:rPr lang="de-DE" dirty="0"/>
              <a:t>.</a:t>
            </a:r>
            <a:endParaRPr lang="de-DE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531" y="1309991"/>
            <a:ext cx="5751540" cy="317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8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15377" y="597568"/>
            <a:ext cx="8825658" cy="3329581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de-DE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54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2029" y="376990"/>
            <a:ext cx="8825658" cy="1007486"/>
          </a:xfrm>
        </p:spPr>
        <p:txBody>
          <a:bodyPr/>
          <a:lstStyle/>
          <a:p>
            <a:r>
              <a:rPr lang="cs-CZ" sz="4400" dirty="0" smtClean="0"/>
              <a:t>Cíl práce</a:t>
            </a:r>
            <a:endParaRPr lang="de-DE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02028" y="1994074"/>
            <a:ext cx="10459529" cy="3484305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latin typeface="+mn-lt"/>
              </a:rPr>
              <a:t>Podrobně se seznámit s metodou koncepce japonského KANBAN systému. Posoudit současný stav toku vyráběných dílů ve vybrané firmě. Navrhnout opatření elektronizace, směřující k vylepšení současné koncepce KANBAN systému. V teoretické části budu popisovat historii, vznik a význam metody Just-in-</a:t>
            </a:r>
            <a:r>
              <a:rPr lang="cs-CZ" dirty="0" err="1">
                <a:latin typeface="+mn-lt"/>
              </a:rPr>
              <a:t>time</a:t>
            </a:r>
            <a:r>
              <a:rPr lang="cs-CZ" dirty="0">
                <a:latin typeface="+mn-lt"/>
              </a:rPr>
              <a:t>, KANBAN a budu se blíže zaobírat materiálovými toky ve výrobním závodě. Vlastník společnosti mi poskytne veškeré potřebné interní informace podniku, ale nepřeje si, aby byl název společnosti uveden v diplomové práci, proto v diplomové práci uvedu smyšlený název společnosti, jenž se zabývá stejným odvětvím, jako skutečná společnost.</a:t>
            </a:r>
            <a:endParaRPr lang="en-US" dirty="0">
              <a:latin typeface="+mn-lt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234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5882" y="-212558"/>
            <a:ext cx="8825658" cy="3329581"/>
          </a:xfrm>
        </p:spPr>
        <p:txBody>
          <a:bodyPr/>
          <a:lstStyle/>
          <a:p>
            <a:r>
              <a:rPr lang="cs-CZ" sz="3600" dirty="0" smtClean="0"/>
              <a:t>Metody vypracování:</a:t>
            </a: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/>
              <a:t/>
            </a:r>
            <a:br>
              <a:rPr lang="cs-CZ" sz="4400" dirty="0"/>
            </a:br>
            <a:endParaRPr lang="de-DE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02028" y="1873758"/>
            <a:ext cx="9183219" cy="113461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cs-CZ" dirty="0" smtClean="0">
                <a:latin typeface="+mn-lt"/>
              </a:rPr>
              <a:t>Analýza dokumentů</a:t>
            </a:r>
          </a:p>
          <a:p>
            <a:pPr marL="342900" indent="-342900">
              <a:buFontTx/>
              <a:buChar char="-"/>
            </a:pPr>
            <a:r>
              <a:rPr lang="cs-CZ" dirty="0" smtClean="0">
                <a:latin typeface="+mn-lt"/>
              </a:rPr>
              <a:t>pozorování </a:t>
            </a:r>
            <a:r>
              <a:rPr lang="cs-CZ" dirty="0" smtClean="0">
                <a:latin typeface="+mn-lt"/>
              </a:rPr>
              <a:t>aktuálního </a:t>
            </a:r>
            <a:r>
              <a:rPr lang="cs-CZ" dirty="0" smtClean="0">
                <a:latin typeface="+mn-lt"/>
              </a:rPr>
              <a:t>stavu</a:t>
            </a:r>
          </a:p>
          <a:p>
            <a:pPr marL="342900" indent="-342900">
              <a:buFontTx/>
              <a:buChar char="-"/>
            </a:pPr>
            <a:r>
              <a:rPr lang="cs-CZ" dirty="0" smtClean="0">
                <a:latin typeface="+mn-lt"/>
              </a:rPr>
              <a:t>rozhovory </a:t>
            </a:r>
            <a:r>
              <a:rPr lang="cs-CZ" dirty="0" smtClean="0">
                <a:latin typeface="+mn-lt"/>
              </a:rPr>
              <a:t>s pracovníky logistických center</a:t>
            </a:r>
            <a:endParaRPr lang="de-DE" dirty="0">
              <a:latin typeface="+mn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65516" y="3117023"/>
            <a:ext cx="102322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 smtClean="0"/>
              <a:t>Motivace a důvody k řešení daného tématu:</a:t>
            </a:r>
            <a:endParaRPr lang="de-DE" sz="3600" dirty="0"/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802027" y="4068722"/>
            <a:ext cx="9183219" cy="1134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Tx/>
              <a:buChar char="-"/>
            </a:pPr>
            <a:r>
              <a:rPr lang="cs-CZ" dirty="0"/>
              <a:t>Nadměrná fyzická manipulace s </a:t>
            </a:r>
            <a:r>
              <a:rPr lang="cs-CZ" dirty="0" err="1"/>
              <a:t>kanbanovými</a:t>
            </a:r>
            <a:r>
              <a:rPr lang="cs-CZ" dirty="0"/>
              <a:t> </a:t>
            </a:r>
            <a:r>
              <a:rPr lang="cs-CZ" dirty="0" smtClean="0"/>
              <a:t>kartami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Lepší digitalizace systému- snazší začlenění do průmyslu 4.0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828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3039" y="461862"/>
            <a:ext cx="9404723" cy="1400530"/>
          </a:xfrm>
        </p:spPr>
        <p:txBody>
          <a:bodyPr/>
          <a:lstStyle/>
          <a:p>
            <a:r>
              <a:rPr lang="cs-CZ" dirty="0" smtClean="0"/>
              <a:t>Vybraný podnik</a:t>
            </a:r>
            <a:endParaRPr lang="de-DE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400" y="1490471"/>
            <a:ext cx="5778500" cy="3848481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762000" y="15957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PŮSOBÍ OD ROKU 1993</a:t>
            </a:r>
          </a:p>
          <a:p>
            <a:pPr marL="285750" indent="-285750">
              <a:buFontTx/>
              <a:buChar char="-"/>
            </a:pPr>
            <a:endParaRPr lang="cs-CZ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ZABÝVÁ SE AUTOMOBILOVÝM PRŮMYSLEM</a:t>
            </a:r>
          </a:p>
          <a:p>
            <a:pPr marL="285750" indent="-285750">
              <a:buFontTx/>
              <a:buChar char="-"/>
            </a:pPr>
            <a:endParaRPr lang="cs-CZ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PŘES 4000 ZAMĚSTNANCŮ</a:t>
            </a:r>
            <a:endParaRPr lang="de-D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8281" y="521368"/>
            <a:ext cx="8638750" cy="601580"/>
          </a:xfrm>
        </p:spPr>
        <p:txBody>
          <a:bodyPr/>
          <a:lstStyle/>
          <a:p>
            <a:r>
              <a:rPr lang="cs-CZ" sz="3600" dirty="0" smtClean="0"/>
              <a:t>Současný </a:t>
            </a:r>
            <a:r>
              <a:rPr lang="cs-CZ" sz="3600" dirty="0" err="1" smtClean="0"/>
              <a:t>Kanban</a:t>
            </a:r>
            <a:r>
              <a:rPr lang="cs-CZ" sz="3600" dirty="0" smtClean="0"/>
              <a:t> okruh  </a:t>
            </a:r>
            <a:endParaRPr lang="de-DE" sz="3600" dirty="0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41" y="1359171"/>
            <a:ext cx="7790547" cy="456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9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42133" y="417095"/>
            <a:ext cx="8825658" cy="702686"/>
          </a:xfrm>
        </p:spPr>
        <p:txBody>
          <a:bodyPr/>
          <a:lstStyle/>
          <a:p>
            <a:r>
              <a:rPr lang="cs-CZ" sz="3600" dirty="0" smtClean="0"/>
              <a:t>Navrhovaný</a:t>
            </a:r>
            <a:r>
              <a:rPr lang="cs-CZ" sz="3600" dirty="0"/>
              <a:t> </a:t>
            </a:r>
            <a:r>
              <a:rPr lang="cs-CZ" sz="3600" dirty="0" smtClean="0"/>
              <a:t> </a:t>
            </a:r>
            <a:r>
              <a:rPr lang="cs-CZ" sz="3600" dirty="0" err="1"/>
              <a:t>Kanban</a:t>
            </a:r>
            <a:r>
              <a:rPr lang="cs-CZ" sz="3600" dirty="0"/>
              <a:t> okruh </a:t>
            </a:r>
            <a:endParaRPr lang="de-DE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71" y="1705877"/>
            <a:ext cx="8252193" cy="450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4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0" b="13684"/>
          <a:stretch/>
        </p:blipFill>
        <p:spPr bwMode="auto">
          <a:xfrm>
            <a:off x="2203187" y="1395719"/>
            <a:ext cx="5937885" cy="1397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22"/>
          <a:stretch/>
        </p:blipFill>
        <p:spPr bwMode="auto">
          <a:xfrm>
            <a:off x="4961019" y="3762074"/>
            <a:ext cx="6340644" cy="17462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ové pole 29"/>
          <p:cNvSpPr txBox="1"/>
          <p:nvPr/>
        </p:nvSpPr>
        <p:spPr>
          <a:xfrm>
            <a:off x="649705" y="3762075"/>
            <a:ext cx="4106780" cy="17462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ctr">
              <a:lnSpc>
                <a:spcPct val="150000"/>
              </a:lnSpc>
              <a:spcAft>
                <a:spcPts val="600"/>
              </a:spcAft>
            </a:pPr>
            <a:r>
              <a:rPr lang="cs-CZ" sz="7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T8/536</a:t>
            </a:r>
            <a:endParaRPr lang="en-US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865248" y="165820"/>
            <a:ext cx="4613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smtClean="0"/>
              <a:t>Vyobrazení </a:t>
            </a:r>
            <a:r>
              <a:rPr lang="cs-CZ" sz="2800" dirty="0" err="1"/>
              <a:t>K</a:t>
            </a:r>
            <a:r>
              <a:rPr lang="cs-CZ" sz="2800" dirty="0" err="1" smtClean="0"/>
              <a:t>anban</a:t>
            </a:r>
            <a:r>
              <a:rPr lang="cs-CZ" sz="2800" dirty="0" smtClean="0"/>
              <a:t> karet</a:t>
            </a:r>
            <a:endParaRPr lang="de-DE" sz="2800" dirty="0"/>
          </a:p>
        </p:txBody>
      </p:sp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1346137" y="796976"/>
            <a:ext cx="8825658" cy="861420"/>
          </a:xfrm>
        </p:spPr>
        <p:txBody>
          <a:bodyPr/>
          <a:lstStyle/>
          <a:p>
            <a:r>
              <a:rPr lang="cs-CZ" dirty="0" smtClean="0"/>
              <a:t>Stávající, opakovaně použitelná </a:t>
            </a:r>
            <a:r>
              <a:rPr lang="cs-CZ" dirty="0" err="1" smtClean="0"/>
              <a:t>kanban</a:t>
            </a:r>
            <a:r>
              <a:rPr lang="cs-CZ" dirty="0" smtClean="0"/>
              <a:t> karta</a:t>
            </a:r>
            <a:endParaRPr lang="de-DE" dirty="0"/>
          </a:p>
        </p:txBody>
      </p:sp>
      <p:sp>
        <p:nvSpPr>
          <p:cNvPr id="11" name="Podnadpis 2"/>
          <p:cNvSpPr txBox="1">
            <a:spLocks/>
          </p:cNvSpPr>
          <p:nvPr/>
        </p:nvSpPr>
        <p:spPr>
          <a:xfrm>
            <a:off x="1425212" y="3223428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s-CZ" dirty="0" smtClean="0"/>
              <a:t>Nová, jednorázová </a:t>
            </a:r>
            <a:r>
              <a:rPr lang="cs-CZ" dirty="0" err="1" smtClean="0"/>
              <a:t>kanban</a:t>
            </a:r>
            <a:r>
              <a:rPr lang="cs-CZ" dirty="0" smtClean="0"/>
              <a:t> karta s označením vlaku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894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8358" y="449178"/>
            <a:ext cx="8953918" cy="574349"/>
          </a:xfrm>
        </p:spPr>
        <p:txBody>
          <a:bodyPr/>
          <a:lstStyle/>
          <a:p>
            <a:r>
              <a:rPr lang="cs-CZ" sz="2800" dirty="0" smtClean="0"/>
              <a:t>Ekonomické zhodnocení navrhovaného systému</a:t>
            </a:r>
            <a:endParaRPr lang="de-DE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555530"/>
              </p:ext>
            </p:extLst>
          </p:nvPr>
        </p:nvGraphicFramePr>
        <p:xfrm>
          <a:off x="1401298" y="1191970"/>
          <a:ext cx="8124424" cy="518962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031106">
                  <a:extLst>
                    <a:ext uri="{9D8B030D-6E8A-4147-A177-3AD203B41FA5}">
                      <a16:colId xmlns:a16="http://schemas.microsoft.com/office/drawing/2014/main" val="1697240621"/>
                    </a:ext>
                  </a:extLst>
                </a:gridCol>
                <a:gridCol w="2031106">
                  <a:extLst>
                    <a:ext uri="{9D8B030D-6E8A-4147-A177-3AD203B41FA5}">
                      <a16:colId xmlns:a16="http://schemas.microsoft.com/office/drawing/2014/main" val="10614141"/>
                    </a:ext>
                  </a:extLst>
                </a:gridCol>
                <a:gridCol w="2031106">
                  <a:extLst>
                    <a:ext uri="{9D8B030D-6E8A-4147-A177-3AD203B41FA5}">
                      <a16:colId xmlns:a16="http://schemas.microsoft.com/office/drawing/2014/main" val="2776374133"/>
                    </a:ext>
                  </a:extLst>
                </a:gridCol>
                <a:gridCol w="2031106">
                  <a:extLst>
                    <a:ext uri="{9D8B030D-6E8A-4147-A177-3AD203B41FA5}">
                      <a16:colId xmlns:a16="http://schemas.microsoft.com/office/drawing/2014/main" val="3182413724"/>
                    </a:ext>
                  </a:extLst>
                </a:gridCol>
              </a:tblGrid>
              <a:tr h="63944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Současný systém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Nový systém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Rozdíl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7816538"/>
                  </a:ext>
                </a:extLst>
              </a:tr>
              <a:tr h="582684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Mzda brigádník [EUR]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500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200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300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4756022"/>
                  </a:ext>
                </a:extLst>
              </a:tr>
              <a:tr h="979038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Mzda pracovník</a:t>
                      </a:r>
                      <a:endParaRPr lang="en-US" sz="1200">
                        <a:effectLst/>
                      </a:endParaRPr>
                    </a:p>
                    <a:p>
                      <a:pPr indent="18034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[EUR]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250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750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8778193"/>
                  </a:ext>
                </a:extLst>
              </a:tr>
              <a:tr h="979038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Potřebný software</a:t>
                      </a:r>
                      <a:endParaRPr lang="en-US" sz="1200">
                        <a:effectLst/>
                      </a:endParaRPr>
                    </a:p>
                    <a:p>
                      <a:pPr indent="18034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[EUR]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184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effectLst/>
                        </a:rPr>
                        <a:t>-184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1403446"/>
                  </a:ext>
                </a:extLst>
              </a:tr>
              <a:tr h="1289228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Počáteční investice  (tiskárny, papír)</a:t>
                      </a:r>
                      <a:endParaRPr lang="en-US" sz="1200">
                        <a:effectLst/>
                      </a:endParaRPr>
                    </a:p>
                    <a:p>
                      <a:pPr indent="18034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[EUR]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670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effectLst/>
                        </a:rPr>
                        <a:t>-670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548648"/>
                  </a:ext>
                </a:extLst>
              </a:tr>
              <a:tr h="720187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Součet [EUR]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1500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1304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196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5479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38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553228"/>
              </p:ext>
            </p:extLst>
          </p:nvPr>
        </p:nvGraphicFramePr>
        <p:xfrm>
          <a:off x="393316" y="1932394"/>
          <a:ext cx="3861848" cy="4468686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2010337">
                  <a:extLst>
                    <a:ext uri="{9D8B030D-6E8A-4147-A177-3AD203B41FA5}">
                      <a16:colId xmlns:a16="http://schemas.microsoft.com/office/drawing/2014/main" val="519887630"/>
                    </a:ext>
                  </a:extLst>
                </a:gridCol>
                <a:gridCol w="816978">
                  <a:extLst>
                    <a:ext uri="{9D8B030D-6E8A-4147-A177-3AD203B41FA5}">
                      <a16:colId xmlns:a16="http://schemas.microsoft.com/office/drawing/2014/main" val="3053923391"/>
                    </a:ext>
                  </a:extLst>
                </a:gridCol>
                <a:gridCol w="1034533">
                  <a:extLst>
                    <a:ext uri="{9D8B030D-6E8A-4147-A177-3AD203B41FA5}">
                      <a16:colId xmlns:a16="http://schemas.microsoft.com/office/drawing/2014/main" val="547284060"/>
                    </a:ext>
                  </a:extLst>
                </a:gridCol>
              </a:tblGrid>
              <a:tr h="707841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Pro </a:t>
                      </a:r>
                      <a:r>
                        <a:rPr lang="cs-CZ" sz="1200" dirty="0" smtClean="0">
                          <a:effectLst/>
                        </a:rPr>
                        <a:t>stávající </a:t>
                      </a:r>
                      <a:r>
                        <a:rPr lang="cs-CZ" sz="1200" dirty="0" err="1">
                          <a:effectLst/>
                        </a:rPr>
                        <a:t>K</a:t>
                      </a:r>
                      <a:r>
                        <a:rPr lang="cs-CZ" sz="1200" dirty="0" err="1" smtClean="0">
                          <a:effectLst/>
                        </a:rPr>
                        <a:t>anban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Pro </a:t>
                      </a:r>
                      <a:r>
                        <a:rPr lang="cs-CZ" sz="1200" dirty="0" smtClean="0">
                          <a:effectLst/>
                        </a:rPr>
                        <a:t>navrhovaný </a:t>
                      </a:r>
                      <a:r>
                        <a:rPr lang="cs-CZ" sz="1200" dirty="0" err="1">
                          <a:effectLst/>
                        </a:rPr>
                        <a:t>K</a:t>
                      </a:r>
                      <a:r>
                        <a:rPr lang="cs-CZ" sz="1200" dirty="0" err="1" smtClean="0">
                          <a:effectLst/>
                        </a:rPr>
                        <a:t>anban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14254"/>
                  </a:ext>
                </a:extLst>
              </a:tr>
              <a:tr h="281553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1 -Takt </a:t>
                      </a:r>
                      <a:r>
                        <a:rPr lang="cs-CZ" sz="1200" dirty="0">
                          <a:effectLst/>
                        </a:rPr>
                        <a:t>vlaku [min]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04277"/>
                  </a:ext>
                </a:extLst>
              </a:tr>
              <a:tr h="281553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2_ Třídění </a:t>
                      </a:r>
                      <a:r>
                        <a:rPr lang="cs-CZ" sz="1200" dirty="0">
                          <a:effectLst/>
                        </a:rPr>
                        <a:t>karet [min]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11807"/>
                  </a:ext>
                </a:extLst>
              </a:tr>
              <a:tr h="563107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3- Frekvence </a:t>
                      </a:r>
                      <a:r>
                        <a:rPr lang="cs-CZ" sz="1200" dirty="0">
                          <a:effectLst/>
                        </a:rPr>
                        <a:t>tisku [min]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893964"/>
                  </a:ext>
                </a:extLst>
              </a:tr>
              <a:tr h="281553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4- Doba </a:t>
                      </a:r>
                      <a:r>
                        <a:rPr lang="cs-CZ" sz="1200" dirty="0">
                          <a:effectLst/>
                        </a:rPr>
                        <a:t>tisku [min]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537516"/>
                  </a:ext>
                </a:extLst>
              </a:tr>
              <a:tr h="563107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5- Příprava </a:t>
                      </a:r>
                      <a:r>
                        <a:rPr lang="cs-CZ" sz="1200" dirty="0">
                          <a:effectLst/>
                        </a:rPr>
                        <a:t>materiálu [min]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86417"/>
                  </a:ext>
                </a:extLst>
              </a:tr>
              <a:tr h="563107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6- Čekání </a:t>
                      </a:r>
                      <a:r>
                        <a:rPr lang="cs-CZ" sz="1200" dirty="0">
                          <a:effectLst/>
                        </a:rPr>
                        <a:t>na odjezd [min]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611949"/>
                  </a:ext>
                </a:extLst>
              </a:tr>
              <a:tr h="281553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7- Takt </a:t>
                      </a:r>
                      <a:r>
                        <a:rPr lang="cs-CZ" sz="1200" dirty="0">
                          <a:effectLst/>
                        </a:rPr>
                        <a:t>vlaku [min]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239839"/>
                  </a:ext>
                </a:extLst>
              </a:tr>
              <a:tr h="281553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8- Vliv </a:t>
                      </a:r>
                      <a:r>
                        <a:rPr lang="cs-CZ" sz="1200" dirty="0">
                          <a:effectLst/>
                        </a:rPr>
                        <a:t>pojistky  [min]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606511"/>
                  </a:ext>
                </a:extLst>
              </a:tr>
              <a:tr h="528891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9- Čas </a:t>
                      </a:r>
                      <a:r>
                        <a:rPr lang="cs-CZ" sz="1200" dirty="0">
                          <a:effectLst/>
                        </a:rPr>
                        <a:t>potřebný na </a:t>
                      </a:r>
                      <a:r>
                        <a:rPr lang="cs-CZ" sz="1200" dirty="0" smtClean="0">
                          <a:effectLst/>
                        </a:rPr>
                        <a:t> znovu </a:t>
                      </a:r>
                      <a:r>
                        <a:rPr lang="cs-CZ" sz="1200" dirty="0">
                          <a:effectLst/>
                        </a:rPr>
                        <a:t>dodání [min]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373446"/>
                  </a:ext>
                </a:extLst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2017229" y="212047"/>
            <a:ext cx="5614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 smtClean="0"/>
              <a:t>Otázky oponenta práce</a:t>
            </a:r>
            <a:endParaRPr lang="de-DE" sz="3600" dirty="0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45859"/>
              </p:ext>
            </p:extLst>
          </p:nvPr>
        </p:nvGraphicFramePr>
        <p:xfrm>
          <a:off x="4473200" y="1814666"/>
          <a:ext cx="7383383" cy="4586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907225" y="905812"/>
            <a:ext cx="8825658" cy="861420"/>
          </a:xfrm>
        </p:spPr>
        <p:txBody>
          <a:bodyPr/>
          <a:lstStyle/>
          <a:p>
            <a:r>
              <a:rPr lang="de-DE" dirty="0" err="1"/>
              <a:t>Vyčíslete</a:t>
            </a:r>
            <a:r>
              <a:rPr lang="de-DE" dirty="0"/>
              <a:t> </a:t>
            </a:r>
            <a:r>
              <a:rPr lang="de-DE" dirty="0" err="1"/>
              <a:t>všechny</a:t>
            </a:r>
            <a:r>
              <a:rPr lang="de-DE" dirty="0"/>
              <a:t> </a:t>
            </a:r>
            <a:r>
              <a:rPr lang="de-DE" dirty="0" err="1"/>
              <a:t>časové</a:t>
            </a:r>
            <a:r>
              <a:rPr lang="de-DE" dirty="0"/>
              <a:t> </a:t>
            </a:r>
            <a:r>
              <a:rPr lang="de-DE" dirty="0" err="1"/>
              <a:t>úspory</a:t>
            </a:r>
            <a:r>
              <a:rPr lang="de-DE" dirty="0"/>
              <a:t>, </a:t>
            </a:r>
            <a:r>
              <a:rPr lang="de-DE" dirty="0" err="1"/>
              <a:t>které</a:t>
            </a:r>
            <a:r>
              <a:rPr lang="de-DE" dirty="0"/>
              <a:t> </a:t>
            </a:r>
            <a:r>
              <a:rPr lang="de-DE" dirty="0" err="1"/>
              <a:t>vzniknou</a:t>
            </a:r>
            <a:r>
              <a:rPr lang="de-DE" dirty="0"/>
              <a:t> </a:t>
            </a:r>
            <a:r>
              <a:rPr lang="de-DE" dirty="0" err="1"/>
              <a:t>zavedením</a:t>
            </a:r>
            <a:r>
              <a:rPr lang="de-DE" dirty="0"/>
              <a:t> </a:t>
            </a:r>
            <a:r>
              <a:rPr lang="de-DE" dirty="0" err="1"/>
              <a:t>nového</a:t>
            </a:r>
            <a:r>
              <a:rPr lang="de-DE" dirty="0"/>
              <a:t> KANBAN </a:t>
            </a:r>
            <a:r>
              <a:rPr lang="de-DE" dirty="0" err="1"/>
              <a:t>systému</a:t>
            </a:r>
            <a:r>
              <a:rPr lang="de-DE" dirty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808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413</Words>
  <Application>Microsoft Office PowerPoint</Application>
  <PresentationFormat>Širokoúhlá obrazovka</PresentationFormat>
  <Paragraphs>95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Ion</vt:lpstr>
      <vt:lpstr>Návrh elektronického KANBAN systému ve vybraném podniku </vt:lpstr>
      <vt:lpstr>Cíl práce</vt:lpstr>
      <vt:lpstr>Metody vypracování:  </vt:lpstr>
      <vt:lpstr>Vybraný podnik</vt:lpstr>
      <vt:lpstr>Současný Kanban okruh  </vt:lpstr>
      <vt:lpstr>Navrhovaný  Kanban okruh </vt:lpstr>
      <vt:lpstr>Prezentace aplikace PowerPoint</vt:lpstr>
      <vt:lpstr>Ekonomické zhodnocení navrhovaného systému</vt:lpstr>
      <vt:lpstr>Prezentace aplikace PowerPoint</vt:lpstr>
      <vt:lpstr>Prezentace aplikace PowerPoint</vt:lpstr>
      <vt:lpstr>Děkuji za pozornost</vt:lpstr>
    </vt:vector>
  </TitlesOfParts>
  <Company>BOSCH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FIXED-TERM Havel Daniel (RBCB/TEF33.1)</dc:creator>
  <cp:lastModifiedBy>FIXED-TERM Havel Daniel (RBCB/TEF33.1)</cp:lastModifiedBy>
  <cp:revision>26</cp:revision>
  <dcterms:created xsi:type="dcterms:W3CDTF">2021-05-31T13:27:12Z</dcterms:created>
  <dcterms:modified xsi:type="dcterms:W3CDTF">2021-06-08T08:17:32Z</dcterms:modified>
</cp:coreProperties>
</file>