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14" r:id="rId2"/>
  </p:sldMasterIdLst>
  <p:sldIdLst>
    <p:sldId id="256" r:id="rId3"/>
    <p:sldId id="257" r:id="rId4"/>
    <p:sldId id="259" r:id="rId5"/>
    <p:sldId id="261" r:id="rId6"/>
    <p:sldId id="263" r:id="rId7"/>
    <p:sldId id="265" r:id="rId8"/>
    <p:sldId id="267" r:id="rId9"/>
    <p:sldId id="269" r:id="rId10"/>
    <p:sldId id="273" r:id="rId11"/>
    <p:sldId id="272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6419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0536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6365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6254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89809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9571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5472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35232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7204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60805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7337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38684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26909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88827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52633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35744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73390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3667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1960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29696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80554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575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38495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34392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15735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57255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59203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7459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2418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5722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7495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3958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1049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8015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683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76293AF-9F59-4636-8051-FCB4A8C4AD60}" type="datetimeFigureOut">
              <a:rPr lang="cs-CZ" smtClean="0"/>
              <a:t>07.06.2021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C75945D-F972-4C65-BB23-0981992DA8F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58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AE56F7-5611-4704-9929-A3585F5D7B91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9069388" y="741363"/>
            <a:ext cx="3122612" cy="604837"/>
          </a:xfrm>
        </p:spPr>
        <p:txBody>
          <a:bodyPr>
            <a:normAutofit fontScale="90000"/>
          </a:bodyPr>
          <a:lstStyle/>
          <a:p>
            <a:r>
              <a:rPr lang="cs-CZ" sz="1600" dirty="0">
                <a:latin typeface="Georgia" panose="02040502050405020303" pitchFamily="18" charset="0"/>
              </a:rPr>
              <a:t>Vysoká škola technická a ekonomická</a:t>
            </a:r>
            <a:br>
              <a:rPr lang="cs-CZ" sz="1600" dirty="0">
                <a:latin typeface="Georgia" panose="02040502050405020303" pitchFamily="18" charset="0"/>
              </a:rPr>
            </a:br>
            <a:r>
              <a:rPr lang="cs-CZ" sz="1600" dirty="0">
                <a:latin typeface="Georgia" panose="02040502050405020303" pitchFamily="18" charset="0"/>
              </a:rPr>
              <a:t>Ústav technicko-technologický</a:t>
            </a:r>
          </a:p>
        </p:txBody>
      </p:sp>
      <p:pic>
        <p:nvPicPr>
          <p:cNvPr id="4" name="Picture 2" descr="C:\Users\Lenovo\Disk Google\všte\3. semestr\TZD\Logo_vste.jpg">
            <a:extLst>
              <a:ext uri="{FF2B5EF4-FFF2-40B4-BE49-F238E27FC236}">
                <a16:creationId xmlns:a16="http://schemas.microsoft.com/office/drawing/2014/main" id="{BB419FAD-5218-4FE2-B33A-AC477E3FC3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3608" cy="1043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0A1E3E71-B4F7-4525-A81E-B7976E6ACD0C}"/>
              </a:ext>
            </a:extLst>
          </p:cNvPr>
          <p:cNvSpPr txBox="1"/>
          <p:nvPr/>
        </p:nvSpPr>
        <p:spPr>
          <a:xfrm>
            <a:off x="2531562" y="2329663"/>
            <a:ext cx="712887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600" b="1" spc="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</a:rPr>
              <a:t>Optimalizace rozvozu zboží </a:t>
            </a:r>
          </a:p>
          <a:p>
            <a:pPr algn="ctr"/>
            <a:r>
              <a:rPr lang="cs-CZ" sz="3600" b="1" spc="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</a:rPr>
              <a:t>velkoobchodu obuví </a:t>
            </a:r>
          </a:p>
          <a:p>
            <a:pPr algn="ctr"/>
            <a:r>
              <a:rPr lang="cs-CZ" sz="3600" b="1" spc="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</a:rPr>
              <a:t>v kontextu City Logistiky</a:t>
            </a:r>
            <a:endParaRPr 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1050584-4990-435B-8280-6CF5C3B7F250}"/>
              </a:ext>
            </a:extLst>
          </p:cNvPr>
          <p:cNvSpPr txBox="1"/>
          <p:nvPr/>
        </p:nvSpPr>
        <p:spPr>
          <a:xfrm>
            <a:off x="771787" y="4580389"/>
            <a:ext cx="681308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Georgia" panose="02040502050405020303" pitchFamily="18" charset="0"/>
              </a:rPr>
              <a:t>Autor bakalářské práce:		Alice Chrtová</a:t>
            </a:r>
          </a:p>
          <a:p>
            <a:r>
              <a:rPr lang="cs-CZ" dirty="0">
                <a:latin typeface="Georgia" panose="02040502050405020303" pitchFamily="18" charset="0"/>
              </a:rPr>
              <a:t>Vedoucí bakalářské práce:		</a:t>
            </a: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Ing. Vladimír Ľupták, PhD.</a:t>
            </a:r>
            <a:endParaRPr lang="cs-CZ" dirty="0">
              <a:latin typeface="Georgia" panose="02040502050405020303" pitchFamily="18" charset="0"/>
            </a:endParaRPr>
          </a:p>
          <a:p>
            <a:r>
              <a:rPr lang="cs-CZ" dirty="0">
                <a:latin typeface="Georgia" panose="02040502050405020303" pitchFamily="18" charset="0"/>
              </a:rPr>
              <a:t>Oponent bakalářské práce:		</a:t>
            </a:r>
            <a:r>
              <a:rPr lang="cs-CZ" dirty="0">
                <a:effectLst/>
                <a:latin typeface="Georgia" panose="02040502050405020303" pitchFamily="18" charset="0"/>
              </a:rPr>
              <a:t>prof. Ing. Vieroslav Molnár, PhD.</a:t>
            </a:r>
          </a:p>
          <a:p>
            <a:endParaRPr lang="cs-CZ" dirty="0">
              <a:latin typeface="Times New Roman" panose="02020603050405020304" pitchFamily="18" charset="0"/>
            </a:endParaRPr>
          </a:p>
          <a:p>
            <a:r>
              <a:rPr lang="cs-CZ" dirty="0">
                <a:latin typeface="Georgia" panose="02040502050405020303" pitchFamily="18" charset="0"/>
              </a:rPr>
              <a:t>Rudolfov, červen 2021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7334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18D7DD0-110F-43F3-A7E4-B51873CBF1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922081EA-7107-46FA-A893-B15086A74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DD8889DF-D030-4BCD-9797-4BBD1986C2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Nadpis 4">
            <a:extLst>
              <a:ext uri="{FF2B5EF4-FFF2-40B4-BE49-F238E27FC236}">
                <a16:creationId xmlns:a16="http://schemas.microsoft.com/office/drawing/2014/main" id="{2B35925C-39A0-4D51-A60D-E4620C81604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08815" y="643468"/>
            <a:ext cx="3669411" cy="513004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cs-CZ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Dotazy vedoucího diplomové práce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B4EC8F4-E9EC-446D-9967-93EBD30CA0D0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13775" y="643467"/>
            <a:ext cx="6620882" cy="51300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/>
            <a:r>
              <a:rPr lang="cs-CZ" cap="none" dirty="0">
                <a:latin typeface="Georgia" panose="02040502050405020303" pitchFamily="18" charset="0"/>
              </a:rPr>
              <a:t>Budou vaše návrhy aplikované v podniku?</a:t>
            </a:r>
          </a:p>
          <a:p>
            <a:endParaRPr lang="cs-CZ" dirty="0">
              <a:latin typeface="Georgia" panose="02040502050405020303" pitchFamily="18" charset="0"/>
            </a:endParaRPr>
          </a:p>
        </p:txBody>
      </p:sp>
      <p:pic>
        <p:nvPicPr>
          <p:cNvPr id="4" name="Picture 2" descr="C:\Users\Lenovo\Disk Google\všte\3. semestr\TZD\Logo_vste.jpg">
            <a:extLst>
              <a:ext uri="{FF2B5EF4-FFF2-40B4-BE49-F238E27FC236}">
                <a16:creationId xmlns:a16="http://schemas.microsoft.com/office/drawing/2014/main" id="{BB419FAD-5218-4FE2-B33A-AC477E3FC3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3608" cy="1043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175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18D7DD0-110F-43F3-A7E4-B51873CBF1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922081EA-7107-46FA-A893-B15086A74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DD8889DF-D030-4BCD-9797-4BBD1986C2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Nadpis 4">
            <a:extLst>
              <a:ext uri="{FF2B5EF4-FFF2-40B4-BE49-F238E27FC236}">
                <a16:creationId xmlns:a16="http://schemas.microsoft.com/office/drawing/2014/main" id="{2B35925C-39A0-4D51-A60D-E4620C81604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75927" y="643468"/>
            <a:ext cx="3602299" cy="513004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cs-CZ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Dotazy oponenta diplomové práce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B4EC8F4-E9EC-446D-9967-93EBD30CA0D0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13775" y="643467"/>
            <a:ext cx="6620882" cy="51300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/>
            <a:r>
              <a:rPr lang="cs-CZ" cap="none" dirty="0">
                <a:latin typeface="Georgia" panose="02040502050405020303" pitchFamily="18" charset="0"/>
              </a:rPr>
              <a:t>Jaké jsou reakce firmy na vaši práci a navrhované řešení?</a:t>
            </a:r>
          </a:p>
          <a:p>
            <a:pPr marL="0"/>
            <a:r>
              <a:rPr lang="cs-CZ" cap="none" dirty="0">
                <a:latin typeface="Georgia" panose="02040502050405020303" pitchFamily="18" charset="0"/>
              </a:rPr>
              <a:t>Myslíte si, že administrativní pracovníci budou ochotni denně dojíždět 64 km? Jak by jste to zjistila?</a:t>
            </a:r>
          </a:p>
          <a:p>
            <a:endParaRPr lang="cs-CZ" dirty="0"/>
          </a:p>
        </p:txBody>
      </p:sp>
      <p:pic>
        <p:nvPicPr>
          <p:cNvPr id="4" name="Picture 2" descr="C:\Users\Lenovo\Disk Google\všte\3. semestr\TZD\Logo_vste.jpg">
            <a:extLst>
              <a:ext uri="{FF2B5EF4-FFF2-40B4-BE49-F238E27FC236}">
                <a16:creationId xmlns:a16="http://schemas.microsoft.com/office/drawing/2014/main" id="{BB419FAD-5218-4FE2-B33A-AC477E3FC3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3608" cy="1043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5223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218D7DD0-110F-43F3-A7E4-B51873CBF1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922081EA-7107-46FA-A893-B15086A74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DD8889DF-D030-4BCD-9797-4BBD1986C2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Nadpis 4">
            <a:extLst>
              <a:ext uri="{FF2B5EF4-FFF2-40B4-BE49-F238E27FC236}">
                <a16:creationId xmlns:a16="http://schemas.microsoft.com/office/drawing/2014/main" id="{2B35925C-39A0-4D51-A60D-E4620C81604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857411" y="643468"/>
            <a:ext cx="3420815" cy="513004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cs-CZ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Cíl práce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B4EC8F4-E9EC-446D-9967-93EBD30CA0D0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13775" y="643467"/>
            <a:ext cx="6620882" cy="51300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/>
            <a:r>
              <a:rPr lang="cs-CZ" cap="none" dirty="0">
                <a:latin typeface="Georgia" panose="02040502050405020303" pitchFamily="18" charset="0"/>
              </a:rPr>
              <a:t>Cílem práce je navrhnout změnu v zásobování maloobchodních prodejen obuví pomocí metod city logistiky, a za pomoci metody těžiště určit nejvýhodnější umístění centrálního skladu. </a:t>
            </a:r>
          </a:p>
          <a:p>
            <a:endParaRPr lang="cs-CZ" dirty="0"/>
          </a:p>
        </p:txBody>
      </p:sp>
      <p:pic>
        <p:nvPicPr>
          <p:cNvPr id="4" name="Picture 2" descr="C:\Users\Lenovo\Disk Google\všte\3. semestr\TZD\Logo_vste.jpg">
            <a:extLst>
              <a:ext uri="{FF2B5EF4-FFF2-40B4-BE49-F238E27FC236}">
                <a16:creationId xmlns:a16="http://schemas.microsoft.com/office/drawing/2014/main" id="{BB419FAD-5218-4FE2-B33A-AC477E3FC3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3608" cy="1043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349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18D7DD0-110F-43F3-A7E4-B51873CBF1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922081EA-7107-46FA-A893-B15086A74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DD8889DF-D030-4BCD-9797-4BBD1986C2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Nadpis 4">
            <a:extLst>
              <a:ext uri="{FF2B5EF4-FFF2-40B4-BE49-F238E27FC236}">
                <a16:creationId xmlns:a16="http://schemas.microsoft.com/office/drawing/2014/main" id="{2B35925C-39A0-4D51-A60D-E4620C81604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857411" y="643468"/>
            <a:ext cx="3420815" cy="513004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cs-CZ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Výzkumný problém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B4EC8F4-E9EC-446D-9967-93EBD30CA0D0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13775" y="643467"/>
            <a:ext cx="6620882" cy="51300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/>
            <a:r>
              <a:rPr lang="cs-CZ" cap="none" dirty="0">
                <a:latin typeface="Georgia" panose="02040502050405020303" pitchFamily="18" charset="0"/>
              </a:rPr>
              <a:t>Současný způsob realizace zásobování</a:t>
            </a:r>
          </a:p>
          <a:p>
            <a:r>
              <a:rPr lang="cs-CZ" cap="none" dirty="0">
                <a:latin typeface="Georgia" panose="02040502050405020303" pitchFamily="18" charset="0"/>
              </a:rPr>
              <a:t>Jiné možnosti zásobování</a:t>
            </a:r>
          </a:p>
          <a:p>
            <a:r>
              <a:rPr lang="cs-CZ" cap="none" dirty="0">
                <a:latin typeface="Georgia" panose="02040502050405020303" pitchFamily="18" charset="0"/>
              </a:rPr>
              <a:t>Využití multikriteriální metody</a:t>
            </a:r>
          </a:p>
          <a:p>
            <a:r>
              <a:rPr lang="cs-CZ" cap="none" dirty="0">
                <a:latin typeface="Georgia" panose="02040502050405020303" pitchFamily="18" charset="0"/>
              </a:rPr>
              <a:t>Změna umístění centrálního skladu</a:t>
            </a:r>
          </a:p>
          <a:p>
            <a:endParaRPr lang="cs-CZ" dirty="0"/>
          </a:p>
        </p:txBody>
      </p:sp>
      <p:pic>
        <p:nvPicPr>
          <p:cNvPr id="4" name="Picture 2" descr="C:\Users\Lenovo\Disk Google\všte\3. semestr\TZD\Logo_vste.jpg">
            <a:extLst>
              <a:ext uri="{FF2B5EF4-FFF2-40B4-BE49-F238E27FC236}">
                <a16:creationId xmlns:a16="http://schemas.microsoft.com/office/drawing/2014/main" id="{BB419FAD-5218-4FE2-B33A-AC477E3FC3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3608" cy="1043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9130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18D7DD0-110F-43F3-A7E4-B51873CBF1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922081EA-7107-46FA-A893-B15086A74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DD8889DF-D030-4BCD-9797-4BBD1986C2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Nadpis 4">
            <a:extLst>
              <a:ext uri="{FF2B5EF4-FFF2-40B4-BE49-F238E27FC236}">
                <a16:creationId xmlns:a16="http://schemas.microsoft.com/office/drawing/2014/main" id="{2B35925C-39A0-4D51-A60D-E4620C81604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857411" y="643468"/>
            <a:ext cx="3420815" cy="513004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cs-CZ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Metodika práce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B4EC8F4-E9EC-446D-9967-93EBD30CA0D0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13775" y="643467"/>
            <a:ext cx="6620882" cy="51300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/>
            <a:r>
              <a:rPr lang="cs-CZ" cap="none" dirty="0">
                <a:latin typeface="Georgia" panose="02040502050405020303" pitchFamily="18" charset="0"/>
              </a:rPr>
              <a:t>Návrh výběru vozidla</a:t>
            </a:r>
          </a:p>
          <a:p>
            <a:pPr marL="0"/>
            <a:r>
              <a:rPr lang="cs-CZ" cap="none" dirty="0">
                <a:latin typeface="Georgia" panose="02040502050405020303" pitchFamily="18" charset="0"/>
              </a:rPr>
              <a:t>Plánování tras pro rozvoz</a:t>
            </a:r>
          </a:p>
          <a:p>
            <a:pPr marL="0"/>
            <a:r>
              <a:rPr lang="cs-CZ" cap="none" dirty="0">
                <a:latin typeface="Georgia" panose="02040502050405020303" pitchFamily="18" charset="0"/>
              </a:rPr>
              <a:t>Využití metody těžiště</a:t>
            </a:r>
          </a:p>
          <a:p>
            <a:endParaRPr lang="cs-CZ" dirty="0"/>
          </a:p>
        </p:txBody>
      </p:sp>
      <p:pic>
        <p:nvPicPr>
          <p:cNvPr id="4" name="Picture 2" descr="C:\Users\Lenovo\Disk Google\všte\3. semestr\TZD\Logo_vste.jpg">
            <a:extLst>
              <a:ext uri="{FF2B5EF4-FFF2-40B4-BE49-F238E27FC236}">
                <a16:creationId xmlns:a16="http://schemas.microsoft.com/office/drawing/2014/main" id="{BB419FAD-5218-4FE2-B33A-AC477E3FC3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3608" cy="1043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8200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18D7DD0-110F-43F3-A7E4-B51873CBF1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922081EA-7107-46FA-A893-B15086A74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DD8889DF-D030-4BCD-9797-4BBD1986C2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Nadpis 4">
            <a:extLst>
              <a:ext uri="{FF2B5EF4-FFF2-40B4-BE49-F238E27FC236}">
                <a16:creationId xmlns:a16="http://schemas.microsoft.com/office/drawing/2014/main" id="{2B35925C-39A0-4D51-A60D-E4620C81604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857411" y="643468"/>
            <a:ext cx="3420815" cy="513004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cs-CZ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A&amp;Z obuv, s.r.o.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B4EC8F4-E9EC-446D-9967-93EBD30CA0D0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13775" y="643467"/>
            <a:ext cx="6620882" cy="51300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/>
            <a:r>
              <a:rPr lang="cs-CZ" cap="none" dirty="0">
                <a:latin typeface="Georgia" panose="02040502050405020303" pitchFamily="18" charset="0"/>
              </a:rPr>
              <a:t>20 maloobchodních prodejen</a:t>
            </a:r>
          </a:p>
          <a:p>
            <a:pPr marL="0"/>
            <a:r>
              <a:rPr lang="cs-CZ" cap="none" dirty="0">
                <a:latin typeface="Georgia" panose="02040502050405020303" pitchFamily="18" charset="0"/>
              </a:rPr>
              <a:t>Současná situace</a:t>
            </a:r>
          </a:p>
          <a:p>
            <a:pPr marL="0"/>
            <a:r>
              <a:rPr lang="cs-CZ" cap="none" dirty="0">
                <a:latin typeface="Georgia" panose="02040502050405020303" pitchFamily="18" charset="0"/>
              </a:rPr>
              <a:t>Jiná varianta způsobu zásobování</a:t>
            </a:r>
          </a:p>
          <a:p>
            <a:pPr marL="0"/>
            <a:r>
              <a:rPr lang="cs-CZ" cap="none" dirty="0">
                <a:latin typeface="Georgia" panose="02040502050405020303" pitchFamily="18" charset="0"/>
              </a:rPr>
              <a:t>Možnost stěhování centrálního skladu</a:t>
            </a:r>
          </a:p>
          <a:p>
            <a:endParaRPr lang="cs-CZ" dirty="0"/>
          </a:p>
        </p:txBody>
      </p:sp>
      <p:pic>
        <p:nvPicPr>
          <p:cNvPr id="4" name="Picture 2" descr="C:\Users\Lenovo\Disk Google\všte\3. semestr\TZD\Logo_vste.jpg">
            <a:extLst>
              <a:ext uri="{FF2B5EF4-FFF2-40B4-BE49-F238E27FC236}">
                <a16:creationId xmlns:a16="http://schemas.microsoft.com/office/drawing/2014/main" id="{BB419FAD-5218-4FE2-B33A-AC477E3FC3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3608" cy="1043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895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18D7DD0-110F-43F3-A7E4-B51873CBF1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922081EA-7107-46FA-A893-B15086A74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DD8889DF-D030-4BCD-9797-4BBD1986C2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Nadpis 4">
            <a:extLst>
              <a:ext uri="{FF2B5EF4-FFF2-40B4-BE49-F238E27FC236}">
                <a16:creationId xmlns:a16="http://schemas.microsoft.com/office/drawing/2014/main" id="{2B35925C-39A0-4D51-A60D-E4620C81604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857411" y="643468"/>
            <a:ext cx="3420815" cy="513004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cs-CZ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Výběr vozidla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B4EC8F4-E9EC-446D-9967-93EBD30CA0D0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13775" y="643467"/>
            <a:ext cx="6620882" cy="51300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cs-CZ" cap="none" dirty="0">
                <a:latin typeface="Georgia" panose="02040502050405020303" pitchFamily="18" charset="0"/>
              </a:rPr>
              <a:t>Na výběr nejhodnějšího vozidla byla použita multikriteriální analýza</a:t>
            </a:r>
          </a:p>
          <a:p>
            <a:pPr marL="0" indent="0">
              <a:buNone/>
            </a:pPr>
            <a:r>
              <a:rPr lang="cs-CZ" cap="none" dirty="0">
                <a:latin typeface="Georgia" panose="02040502050405020303" pitchFamily="18" charset="0"/>
              </a:rPr>
              <a:t>Výběr vozidel</a:t>
            </a:r>
          </a:p>
          <a:p>
            <a:r>
              <a:rPr lang="cs-CZ" cap="none" dirty="0">
                <a:latin typeface="Georgia" panose="02040502050405020303" pitchFamily="18" charset="0"/>
              </a:rPr>
              <a:t>Citröen Jumper, </a:t>
            </a:r>
          </a:p>
          <a:p>
            <a:r>
              <a:rPr lang="cs-CZ" cap="none" dirty="0">
                <a:latin typeface="Georgia" panose="02040502050405020303" pitchFamily="18" charset="0"/>
              </a:rPr>
              <a:t>Fiat Ducato, </a:t>
            </a:r>
          </a:p>
          <a:p>
            <a:r>
              <a:rPr lang="cs-CZ" cap="none" dirty="0">
                <a:latin typeface="Georgia" panose="02040502050405020303" pitchFamily="18" charset="0"/>
              </a:rPr>
              <a:t>Opel Movano, </a:t>
            </a:r>
          </a:p>
          <a:p>
            <a:r>
              <a:rPr lang="cs-CZ" cap="none" dirty="0">
                <a:latin typeface="Georgia" panose="02040502050405020303" pitchFamily="18" charset="0"/>
              </a:rPr>
              <a:t>Renault Master, </a:t>
            </a:r>
          </a:p>
          <a:p>
            <a:r>
              <a:rPr lang="cs-CZ" cap="none" dirty="0">
                <a:latin typeface="Georgia" panose="02040502050405020303" pitchFamily="18" charset="0"/>
              </a:rPr>
              <a:t>Volkswagen Crafter, </a:t>
            </a:r>
          </a:p>
          <a:p>
            <a:r>
              <a:rPr lang="cs-CZ" u="sng" cap="none" dirty="0">
                <a:solidFill>
                  <a:srgbClr val="FF0000"/>
                </a:solidFill>
                <a:latin typeface="Georgia" panose="02040502050405020303" pitchFamily="18" charset="0"/>
              </a:rPr>
              <a:t>Peugeot Boxer</a:t>
            </a:r>
            <a:r>
              <a:rPr lang="cs-CZ" cap="none" dirty="0">
                <a:latin typeface="Georgia" panose="02040502050405020303" pitchFamily="18" charset="0"/>
              </a:rPr>
              <a:t>, </a:t>
            </a:r>
          </a:p>
          <a:p>
            <a:r>
              <a:rPr lang="cs-CZ" cap="none" dirty="0">
                <a:latin typeface="Georgia" panose="02040502050405020303" pitchFamily="18" charset="0"/>
              </a:rPr>
              <a:t>Ford Tranzit</a:t>
            </a:r>
          </a:p>
          <a:p>
            <a:endParaRPr lang="cs-CZ" dirty="0"/>
          </a:p>
        </p:txBody>
      </p:sp>
      <p:pic>
        <p:nvPicPr>
          <p:cNvPr id="4" name="Picture 2" descr="C:\Users\Lenovo\Disk Google\všte\3. semestr\TZD\Logo_vste.jpg">
            <a:extLst>
              <a:ext uri="{FF2B5EF4-FFF2-40B4-BE49-F238E27FC236}">
                <a16:creationId xmlns:a16="http://schemas.microsoft.com/office/drawing/2014/main" id="{BB419FAD-5218-4FE2-B33A-AC477E3FC3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3608" cy="1043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6243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18D7DD0-110F-43F3-A7E4-B51873CBF1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922081EA-7107-46FA-A893-B15086A74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DD8889DF-D030-4BCD-9797-4BBD1986C2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Nadpis 4">
            <a:extLst>
              <a:ext uri="{FF2B5EF4-FFF2-40B4-BE49-F238E27FC236}">
                <a16:creationId xmlns:a16="http://schemas.microsoft.com/office/drawing/2014/main" id="{2B35925C-39A0-4D51-A60D-E4620C81604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857411" y="643468"/>
            <a:ext cx="3420815" cy="513004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cs-CZ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Umístění skladu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B4EC8F4-E9EC-446D-9967-93EBD30CA0D0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13775" y="643467"/>
            <a:ext cx="6620882" cy="51300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/>
            <a:r>
              <a:rPr lang="cs-CZ" cap="none" dirty="0">
                <a:latin typeface="Georgia" panose="02040502050405020303" pitchFamily="18" charset="0"/>
              </a:rPr>
              <a:t>Metoda těžiště</a:t>
            </a:r>
          </a:p>
          <a:p>
            <a:pPr marL="0"/>
            <a:r>
              <a:rPr lang="cs-CZ" cap="none" dirty="0">
                <a:latin typeface="Georgia" panose="02040502050405020303" pitchFamily="18" charset="0"/>
              </a:rPr>
              <a:t>Výsledek původního trasování – příliš dlouhé a časově náročné trasy</a:t>
            </a:r>
          </a:p>
          <a:p>
            <a:pPr marL="0"/>
            <a:r>
              <a:rPr lang="cs-CZ" cap="none" dirty="0">
                <a:latin typeface="Georgia" panose="02040502050405020303" pitchFamily="18" charset="0"/>
              </a:rPr>
              <a:t>Výpočet souřadnic pro vhodnější umístění centrálního skladu</a:t>
            </a:r>
          </a:p>
          <a:p>
            <a:pPr marL="0"/>
            <a:r>
              <a:rPr lang="cs-CZ" cap="none" dirty="0">
                <a:latin typeface="Georgia" panose="02040502050405020303" pitchFamily="18" charset="0"/>
              </a:rPr>
              <a:t>Aplikace tvorby nových tras</a:t>
            </a:r>
          </a:p>
          <a:p>
            <a:endParaRPr lang="cs-CZ" dirty="0"/>
          </a:p>
        </p:txBody>
      </p:sp>
      <p:pic>
        <p:nvPicPr>
          <p:cNvPr id="4" name="Picture 2" descr="C:\Users\Lenovo\Disk Google\všte\3. semestr\TZD\Logo_vste.jpg">
            <a:extLst>
              <a:ext uri="{FF2B5EF4-FFF2-40B4-BE49-F238E27FC236}">
                <a16:creationId xmlns:a16="http://schemas.microsoft.com/office/drawing/2014/main" id="{BB419FAD-5218-4FE2-B33A-AC477E3FC3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3608" cy="1043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9744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18D7DD0-110F-43F3-A7E4-B51873CBF1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922081EA-7107-46FA-A893-B15086A74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DD8889DF-D030-4BCD-9797-4BBD1986C2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Nadpis 4">
            <a:extLst>
              <a:ext uri="{FF2B5EF4-FFF2-40B4-BE49-F238E27FC236}">
                <a16:creationId xmlns:a16="http://schemas.microsoft.com/office/drawing/2014/main" id="{2B35925C-39A0-4D51-A60D-E4620C81604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466203" y="643468"/>
            <a:ext cx="3812024" cy="513004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cs-CZ" sz="41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Ekonomické zhodnocení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B4EC8F4-E9EC-446D-9967-93EBD30CA0D0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13775" y="643467"/>
            <a:ext cx="6620882" cy="51300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/>
            <a:r>
              <a:rPr lang="cs-CZ" cap="none" dirty="0">
                <a:latin typeface="Georgia" panose="02040502050405020303" pitchFamily="18" charset="0"/>
              </a:rPr>
              <a:t>Porovnání současných a nových tras </a:t>
            </a:r>
          </a:p>
          <a:p>
            <a:pPr marL="0"/>
            <a:r>
              <a:rPr lang="cs-CZ" cap="none" dirty="0">
                <a:latin typeface="Georgia" panose="02040502050405020303" pitchFamily="18" charset="0"/>
              </a:rPr>
              <a:t>Ekonomicky i ekologicky šetrnější vozidlo</a:t>
            </a:r>
          </a:p>
          <a:p>
            <a:endParaRPr lang="cs-CZ" dirty="0"/>
          </a:p>
        </p:txBody>
      </p:sp>
      <p:pic>
        <p:nvPicPr>
          <p:cNvPr id="4" name="Picture 2" descr="C:\Users\Lenovo\Disk Google\všte\3. semestr\TZD\Logo_vste.jpg">
            <a:extLst>
              <a:ext uri="{FF2B5EF4-FFF2-40B4-BE49-F238E27FC236}">
                <a16:creationId xmlns:a16="http://schemas.microsoft.com/office/drawing/2014/main" id="{BB419FAD-5218-4FE2-B33A-AC477E3FC3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3608" cy="1043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3357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C8C9040-1F95-437E-ACB9-CA7E791782C7}"/>
              </a:ext>
            </a:extLst>
          </p:cNvPr>
          <p:cNvSpPr txBox="1"/>
          <p:nvPr/>
        </p:nvSpPr>
        <p:spPr>
          <a:xfrm>
            <a:off x="3636833" y="2782669"/>
            <a:ext cx="4918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565372060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1_Kapka">
  <a:themeElements>
    <a:clrScheme name="Kapk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109</TotalTime>
  <Words>254</Words>
  <Application>Microsoft Office PowerPoint</Application>
  <PresentationFormat>Širokoúhlá obrazovka</PresentationFormat>
  <Paragraphs>49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Georgia</vt:lpstr>
      <vt:lpstr>Times New Roman</vt:lpstr>
      <vt:lpstr>Tw Cen MT</vt:lpstr>
      <vt:lpstr>Kapka</vt:lpstr>
      <vt:lpstr>1_Kapka</vt:lpstr>
      <vt:lpstr>Vysoká škola technická a ekonomická Ústav technicko-technologický</vt:lpstr>
      <vt:lpstr>Cíl práce</vt:lpstr>
      <vt:lpstr>Výzkumný problém</vt:lpstr>
      <vt:lpstr>Metodika práce</vt:lpstr>
      <vt:lpstr>A&amp;Z obuv, s.r.o.</vt:lpstr>
      <vt:lpstr>Výběr vozidla</vt:lpstr>
      <vt:lpstr>Umístění skladu</vt:lpstr>
      <vt:lpstr>Ekonomické zhodnocení</vt:lpstr>
      <vt:lpstr>Prezentace aplikace PowerPoint</vt:lpstr>
      <vt:lpstr>Dotazy vedoucího diplomové práce</vt:lpstr>
      <vt:lpstr>Dotazy oponenta diplomové práce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Ústav technicko-technologický</dc:title>
  <dc:creator>Chrtová Alice</dc:creator>
  <cp:lastModifiedBy>Chrtová Alice</cp:lastModifiedBy>
  <cp:revision>9</cp:revision>
  <dcterms:created xsi:type="dcterms:W3CDTF">2021-05-28T06:16:27Z</dcterms:created>
  <dcterms:modified xsi:type="dcterms:W3CDTF">2021-06-07T08:13:04Z</dcterms:modified>
</cp:coreProperties>
</file>