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0" r:id="rId10"/>
    <p:sldId id="264" r:id="rId11"/>
    <p:sldId id="265" r:id="rId12"/>
    <p:sldId id="272" r:id="rId13"/>
    <p:sldId id="267" r:id="rId14"/>
    <p:sldId id="269" r:id="rId15"/>
    <p:sldId id="268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707"/>
  </p:normalViewPr>
  <p:slideViewPr>
    <p:cSldViewPr snapToGrid="0" snapToObjects="1">
      <p:cViewPr>
        <p:scale>
          <a:sx n="123" d="100"/>
          <a:sy n="123" d="100"/>
        </p:scale>
        <p:origin x="10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73B6-B896-A648-8F46-1354612D3F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C8A8-EACC-7D4A-85EC-53B0866B0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4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A5538-17F5-4045-98AF-EC40AB140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E808B0-F0C6-D644-AD20-C3B3C7CBA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16C446-1264-484E-8E84-3D7C8C8F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9FEA1-EFA5-6542-9381-2758D867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B3F3A4-5FCF-F84E-A801-F903AD70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72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92CBB-2D23-664F-ADB3-E4736D74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5CFB5-8579-0640-B884-4EAC50AB7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6710BB-6BCF-B74E-99A4-90014230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E5773F-9257-5044-A7D5-9497AB9A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18181-B9AC-E044-BEAF-84792E1F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80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4DEAE29-5FA4-ED49-A3F6-8B1033DDCD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A6112E-0DB7-E941-A2F5-8C2D9FF5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C7B211-236E-614F-A0FB-E72899409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96B513-8F21-ED49-9C93-5361CFF3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7FF61B-0830-0B45-91F3-1E2201AD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55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046A3-39D0-A245-9B2D-CB7DE83D2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5066DB-1483-8F4B-8FFF-83883D4B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6CBFBC-A62A-134B-AAAD-B371552D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C7F879-2DC0-F348-9119-4966FE78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1314E5-2234-834E-B5BD-6FFFE71F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4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86431-F024-9E4F-8A14-96BE94BD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5FC181-3A5F-FB40-90A8-0F404A02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51430-4B77-F34C-AD56-7DE60853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DA347A-5955-5F40-9476-C724F7E4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7AAF69-0D37-F046-B465-0EB11C75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2DCA6-A217-9245-B0A7-5AD5458A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C464C-C961-3644-819F-7E76F9558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AC9C02-FDDA-2C4A-AA0C-08D0FF132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89FFA93-486F-244F-951C-50C40B0C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B5F623-018B-F941-960A-E4BB610B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946682-A94B-0144-87FC-E3F4E1F8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94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122BE-B6F4-4E4C-8582-FFEE547C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CCFD31-F3C9-7C43-801D-90155D18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2A5E28-2EA1-DD4A-A183-006041926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B27EC6B-434C-2E41-99D1-A79CE6447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6994DF-5111-624D-8A0B-21863C89D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BCF62E-14BA-9648-992E-9C5C5129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BDE1E36-4F5E-684C-B71E-10E66480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BC4FE9-AB5B-D84C-8AD0-8A28A2C0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6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CF755-42ED-8745-92FA-0449BD9C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587769-2DB8-7240-B1E2-6E534292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01E0C1-40A1-AD40-8D44-869985AE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02807E-AB54-C749-84D7-0E671857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67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31610BC-86EE-654B-A629-9F3B11A8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CE0A1E-0499-B04C-9946-52553D1B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6A16B0-2073-8643-BD61-B3EE2210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8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4B01E-CDA6-3240-8710-7ECD5BCA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9D4EA-E9B5-4D4E-871D-61E6AA4C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94B9B-7587-8340-9E0F-BB2D9FF0B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A4A1F1-4376-F948-8D10-07B441CA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B210B3-3BC9-A043-8786-6370044D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D42FC0-EE9E-FC42-80C1-FE95E964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07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21D86-683F-8F44-B299-BB2128C6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6BECE08-5DCE-8449-B450-EED96F667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0B7105-AD2A-9E4F-9F4A-1EAFFEBF7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8A0E83-6584-1E4D-94FF-E1718794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E59C6B-E37D-C544-92DA-16724712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C6896A-492D-144C-9D81-C12B02D35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03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00100D-8EF3-6647-B29D-FD96C3B5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D92234-18EB-6644-B08C-88BCEC7F2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A96832-7EF2-CA48-898F-24CC1CFB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C911-A755-A242-96C1-6A52A7B9739B}" type="datetimeFigureOut">
              <a:rPr lang="cs-CZ" smtClean="0"/>
              <a:t>09.06.2021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2261F5-04DC-A043-8DCB-91C2C9141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2D809-3479-5A43-ADD9-20E9E344E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9F22-D9A1-CF4F-BD91-4CA05931C9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04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k7/wdnkmqcd2wz6pg9738vhwnph0000gn/T/com.microsoft.Word/WebArchiveCopyPasteTempFiles/800px_COLOURBOX8266865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7EC32-BE88-7D43-A4FE-91A233D1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40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Zefektivnění distribuce náhradních dílů pro výrobní linky ve zvolené firmě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12D8F2-84F7-C546-AB92-228E39CC6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104" y="4150141"/>
            <a:ext cx="9144000" cy="2133599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Autor diplomové práce:	</a:t>
            </a:r>
            <a:r>
              <a:rPr lang="cs-CZ" dirty="0"/>
              <a:t>Bc. Matěj Dvořák	</a:t>
            </a:r>
          </a:p>
          <a:p>
            <a:pPr algn="l"/>
            <a:r>
              <a:rPr lang="cs-CZ" b="1" dirty="0"/>
              <a:t>Vedoucí diplomové práce:	</a:t>
            </a:r>
            <a:r>
              <a:rPr lang="cs-CZ" dirty="0"/>
              <a:t>Ing. Ján Majerník, PhD. </a:t>
            </a:r>
          </a:p>
          <a:p>
            <a:pPr algn="l"/>
            <a:r>
              <a:rPr lang="cs-CZ" b="1" dirty="0"/>
              <a:t>Oponent diplomové práce:	</a:t>
            </a:r>
            <a:r>
              <a:rPr lang="cs-CZ" dirty="0"/>
              <a:t>Ing. Marcel Beňo, Ph.D.,</a:t>
            </a:r>
          </a:p>
          <a:p>
            <a:pPr algn="l"/>
            <a:r>
              <a:rPr lang="cs-CZ" b="1" dirty="0"/>
              <a:t>České Budějovice, červen 2021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2" descr="Detail školy | GAUDEAMUS">
            <a:extLst>
              <a:ext uri="{FF2B5EF4-FFF2-40B4-BE49-F238E27FC236}">
                <a16:creationId xmlns:a16="http://schemas.microsoft.com/office/drawing/2014/main" id="{7AD64E88-58C9-834A-8C7B-A7A45072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" y="389586"/>
            <a:ext cx="2691441" cy="6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6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4DD3D-5CB4-634A-82A5-82FE9B54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Navrhovaný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E0776-E839-4346-B08F-71F2990F6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Varianta A – výdejní automat</a:t>
            </a:r>
          </a:p>
          <a:p>
            <a:pPr lvl="1"/>
            <a:r>
              <a:rPr lang="cs-CZ" dirty="0"/>
              <a:t>Pronájem výdejního automatu by usnadnil doplňování a hlídání správné hladiny zásob po celém závodě</a:t>
            </a:r>
          </a:p>
          <a:p>
            <a:pPr lvl="1"/>
            <a:r>
              <a:rPr lang="cs-CZ" dirty="0"/>
              <a:t>5200 CZK/měsíc + 600 CZK/hod mzda</a:t>
            </a:r>
          </a:p>
          <a:p>
            <a:pPr lvl="1"/>
            <a:endParaRPr lang="cs-CZ" dirty="0">
              <a:effectLst/>
            </a:endParaRPr>
          </a:p>
          <a:p>
            <a:r>
              <a:rPr lang="cs-CZ" dirty="0"/>
              <a:t>Varianta B – konsignační sklad </a:t>
            </a:r>
          </a:p>
          <a:p>
            <a:pPr lvl="1"/>
            <a:r>
              <a:rPr lang="cs-CZ" dirty="0"/>
              <a:t>Automat + externí skladování</a:t>
            </a:r>
          </a:p>
          <a:p>
            <a:pPr lvl="1"/>
            <a:r>
              <a:rPr lang="cs-CZ" dirty="0"/>
              <a:t>5% provize + 1000 CZK/hod mzda</a:t>
            </a:r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1C2EA33E-0794-B241-B648-34355F4B41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92" y="2823500"/>
            <a:ext cx="2179208" cy="335347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9BDDB9B-277D-E243-B905-E64D769E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22" y="2863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13" descr="Front view of empty white standard ... | Stock image | Colourbox">
            <a:extLst>
              <a:ext uri="{FF2B5EF4-FFF2-40B4-BE49-F238E27FC236}">
                <a16:creationId xmlns:a16="http://schemas.microsoft.com/office/drawing/2014/main" id="{01DB9219-E133-454B-9049-4B4EEDE8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22" y="3027038"/>
            <a:ext cx="19939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9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E1E674-BA93-1B4C-86D3-58F3E01D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Navrhovaný stav – schéma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5B0EDA-B105-0749-80F6-75563C1185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9" y="1214874"/>
            <a:ext cx="7780002" cy="49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0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A2F2-F9CA-8142-B455-9D6B6BEB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Porovnání nákladů navrhovaných řešení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448013B-CD8D-1B48-9260-F13AFBE90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473399"/>
              </p:ext>
            </p:extLst>
          </p:nvPr>
        </p:nvGraphicFramePr>
        <p:xfrm>
          <a:off x="838200" y="2119745"/>
          <a:ext cx="10656283" cy="2242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1756">
                  <a:extLst>
                    <a:ext uri="{9D8B030D-6E8A-4147-A177-3AD203B41FA5}">
                      <a16:colId xmlns:a16="http://schemas.microsoft.com/office/drawing/2014/main" val="3631066584"/>
                    </a:ext>
                  </a:extLst>
                </a:gridCol>
                <a:gridCol w="1978270">
                  <a:extLst>
                    <a:ext uri="{9D8B030D-6E8A-4147-A177-3AD203B41FA5}">
                      <a16:colId xmlns:a16="http://schemas.microsoft.com/office/drawing/2014/main" val="4053084842"/>
                    </a:ext>
                  </a:extLst>
                </a:gridCol>
                <a:gridCol w="3508133">
                  <a:extLst>
                    <a:ext uri="{9D8B030D-6E8A-4147-A177-3AD203B41FA5}">
                      <a16:colId xmlns:a16="http://schemas.microsoft.com/office/drawing/2014/main" val="988262940"/>
                    </a:ext>
                  </a:extLst>
                </a:gridCol>
                <a:gridCol w="1688124">
                  <a:extLst>
                    <a:ext uri="{9D8B030D-6E8A-4147-A177-3AD203B41FA5}">
                      <a16:colId xmlns:a16="http://schemas.microsoft.com/office/drawing/2014/main" val="1776498349"/>
                    </a:ext>
                  </a:extLst>
                </a:gridCol>
              </a:tblGrid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NÁHRADNÍ DÍLY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MZDY / ROK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PRONÁJEM AUTOMATU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UŠETŘENO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extLst>
                  <a:ext uri="{0D108BD9-81ED-4DB2-BD59-A6C34878D82A}">
                    <a16:rowId xmlns:a16="http://schemas.microsoft.com/office/drawing/2014/main" val="3962926361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TPM SKŘÍNĚ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475400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660981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extLst>
                  <a:ext uri="{0D108BD9-81ED-4DB2-BD59-A6C34878D82A}">
                    <a16:rowId xmlns:a16="http://schemas.microsoft.com/office/drawing/2014/main" val="812939894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VÝDEJNÍ AUTOMAT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249600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499200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387581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extLst>
                  <a:ext uri="{0D108BD9-81ED-4DB2-BD59-A6C34878D82A}">
                    <a16:rowId xmlns:a16="http://schemas.microsoft.com/office/drawing/2014/main" val="3917615034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VYDEJNÍ AUTOMAT + 5%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249600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512381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374400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extLst>
                  <a:ext uri="{0D108BD9-81ED-4DB2-BD59-A6C34878D82A}">
                    <a16:rowId xmlns:a16="http://schemas.microsoft.com/office/drawing/2014/main" val="3992872908"/>
                  </a:ext>
                </a:extLst>
              </a:tr>
              <a:tr h="448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EXTERNÍ DOD. + 5% 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624000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>
                          <a:effectLst/>
                        </a:rPr>
                        <a:t>512381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319" marR="92319" marT="0" marB="0" anchor="ctr"/>
                </a:tc>
                <a:extLst>
                  <a:ext uri="{0D108BD9-81ED-4DB2-BD59-A6C34878D82A}">
                    <a16:rowId xmlns:a16="http://schemas.microsoft.com/office/drawing/2014/main" val="357089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2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61A95-FE16-0D48-A0B3-5B14D402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Závěr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BB5B98-0D36-A847-8238-443E7091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Diskuze výsledků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Současný stav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Navrhovaný stav </a:t>
            </a:r>
          </a:p>
          <a:p>
            <a:r>
              <a:rPr lang="cs-CZ" dirty="0"/>
              <a:t>Návrhy na opatření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	modernizace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	školení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	komunikace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A2389A-4B6F-074A-8E2C-481166C372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68" y="1690688"/>
            <a:ext cx="6471620" cy="37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4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E19E0-011F-7847-9FB2-A6C2A9AF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Poznámky ke slabým stránkám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6C35FF-B66C-3043-9BF8-BBDA1AB89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„V procesu </a:t>
            </a:r>
            <a:r>
              <a:rPr lang="cs-CZ" i="1" dirty="0" err="1"/>
              <a:t>návrhu</a:t>
            </a:r>
            <a:r>
              <a:rPr lang="cs-CZ" i="1" dirty="0"/>
              <a:t> </a:t>
            </a:r>
            <a:r>
              <a:rPr lang="cs-CZ" i="1" dirty="0" err="1"/>
              <a:t>optimální</a:t>
            </a:r>
            <a:r>
              <a:rPr lang="cs-CZ" i="1" dirty="0"/>
              <a:t> varianty </a:t>
            </a:r>
            <a:r>
              <a:rPr lang="cs-CZ" i="1" dirty="0" err="1"/>
              <a:t>zajištění</a:t>
            </a:r>
            <a:r>
              <a:rPr lang="cs-CZ" i="1" dirty="0"/>
              <a:t> toku </a:t>
            </a:r>
            <a:r>
              <a:rPr lang="cs-CZ" i="1" dirty="0" err="1"/>
              <a:t>náhradních</a:t>
            </a:r>
            <a:r>
              <a:rPr lang="cs-CZ" i="1" dirty="0"/>
              <a:t> </a:t>
            </a:r>
            <a:r>
              <a:rPr lang="cs-CZ" i="1" dirty="0" err="1"/>
              <a:t>dílu</a:t>
            </a:r>
            <a:r>
              <a:rPr lang="cs-CZ" i="1" dirty="0"/>
              <a:t>̊ by mohla </a:t>
            </a:r>
            <a:r>
              <a:rPr lang="cs-CZ" i="1" dirty="0" err="1"/>
              <a:t>být</a:t>
            </a:r>
            <a:r>
              <a:rPr lang="cs-CZ" i="1" dirty="0"/>
              <a:t> DP v </a:t>
            </a:r>
            <a:r>
              <a:rPr lang="cs-CZ" i="1" dirty="0" err="1"/>
              <a:t>aplikačni</a:t>
            </a:r>
            <a:r>
              <a:rPr lang="cs-CZ" i="1" dirty="0"/>
              <a:t>́ </a:t>
            </a:r>
            <a:r>
              <a:rPr lang="cs-CZ" i="1" dirty="0" err="1"/>
              <a:t>části</a:t>
            </a:r>
            <a:r>
              <a:rPr lang="cs-CZ" i="1" dirty="0"/>
              <a:t> obohacena o proces </a:t>
            </a:r>
            <a:r>
              <a:rPr lang="cs-CZ" i="1" dirty="0" err="1"/>
              <a:t>automatizovaného</a:t>
            </a:r>
            <a:r>
              <a:rPr lang="cs-CZ" i="1" dirty="0"/>
              <a:t> </a:t>
            </a:r>
            <a:r>
              <a:rPr lang="cs-CZ" i="1" dirty="0" err="1"/>
              <a:t>sběru</a:t>
            </a:r>
            <a:r>
              <a:rPr lang="cs-CZ" i="1" dirty="0"/>
              <a:t> dat pomocí </a:t>
            </a:r>
            <a:r>
              <a:rPr lang="cs-CZ" i="1" dirty="0" err="1"/>
              <a:t>čárového</a:t>
            </a:r>
            <a:r>
              <a:rPr lang="cs-CZ" i="1" dirty="0"/>
              <a:t> </a:t>
            </a:r>
            <a:r>
              <a:rPr lang="cs-CZ" i="1" dirty="0" err="1"/>
              <a:t>kódu</a:t>
            </a:r>
            <a:r>
              <a:rPr lang="cs-CZ" i="1" dirty="0"/>
              <a:t>, </a:t>
            </a:r>
            <a:r>
              <a:rPr lang="cs-CZ" i="1" dirty="0" err="1"/>
              <a:t>ktery</a:t>
            </a:r>
            <a:r>
              <a:rPr lang="cs-CZ" i="1" dirty="0"/>
              <a:t>́ by za </a:t>
            </a:r>
            <a:r>
              <a:rPr lang="cs-CZ" i="1" dirty="0" err="1"/>
              <a:t>jistých</a:t>
            </a:r>
            <a:r>
              <a:rPr lang="cs-CZ" i="1" dirty="0"/>
              <a:t> okolností pomocí </a:t>
            </a:r>
            <a:r>
              <a:rPr lang="cs-CZ" i="1" dirty="0" err="1"/>
              <a:t>čtečky</a:t>
            </a:r>
            <a:r>
              <a:rPr lang="cs-CZ" i="1" dirty="0"/>
              <a:t> mohl nahradit </a:t>
            </a:r>
            <a:r>
              <a:rPr lang="cs-CZ" i="1" dirty="0" err="1"/>
              <a:t>vypisování</a:t>
            </a:r>
            <a:r>
              <a:rPr lang="cs-CZ" i="1" dirty="0"/>
              <a:t> KANBAN karty.“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Každá TPM skříň by musela mít:</a:t>
            </a:r>
          </a:p>
          <a:p>
            <a:pPr lvl="1"/>
            <a:r>
              <a:rPr lang="cs-CZ" dirty="0"/>
              <a:t>svůj sklad v </a:t>
            </a:r>
            <a:r>
              <a:rPr lang="cs-CZ" dirty="0" err="1"/>
              <a:t>SAPu</a:t>
            </a:r>
            <a:endParaRPr lang="cs-CZ" dirty="0"/>
          </a:p>
          <a:p>
            <a:pPr lvl="1"/>
            <a:r>
              <a:rPr lang="cs-CZ" dirty="0"/>
              <a:t>Vlastní čtečku / scanner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48AC04D-B8E1-2747-BE9D-957FB1D5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794" y="3127664"/>
            <a:ext cx="2286974" cy="30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8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381AF-92EA-6C4A-98C0-36FCD174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Doplňující dotazy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4A855-C2CE-A547-8D8A-46CCB9A69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Jake</a:t>
            </a:r>
            <a:r>
              <a:rPr lang="cs-CZ" dirty="0"/>
              <a:t>́ budou kladeny </a:t>
            </a:r>
            <a:r>
              <a:rPr lang="cs-CZ" dirty="0" err="1"/>
              <a:t>požadavky</a:t>
            </a:r>
            <a:r>
              <a:rPr lang="cs-CZ" dirty="0"/>
              <a:t> na odbornou </a:t>
            </a:r>
            <a:r>
              <a:rPr lang="cs-CZ" dirty="0" err="1"/>
              <a:t>způsobilost</a:t>
            </a:r>
            <a:r>
              <a:rPr lang="cs-CZ" dirty="0"/>
              <a:t> </a:t>
            </a:r>
            <a:r>
              <a:rPr lang="cs-CZ" dirty="0" err="1"/>
              <a:t>personálu</a:t>
            </a:r>
            <a:r>
              <a:rPr lang="cs-CZ" dirty="0"/>
              <a:t> </a:t>
            </a:r>
            <a:r>
              <a:rPr lang="cs-CZ" dirty="0" err="1"/>
              <a:t>provádějíci</a:t>
            </a:r>
            <a:r>
              <a:rPr lang="cs-CZ" dirty="0"/>
              <a:t>́ </a:t>
            </a:r>
            <a:r>
              <a:rPr lang="cs-CZ" dirty="0" err="1"/>
              <a:t>údržbu</a:t>
            </a:r>
            <a:r>
              <a:rPr lang="cs-CZ" dirty="0"/>
              <a:t> </a:t>
            </a:r>
            <a:r>
              <a:rPr lang="cs-CZ" dirty="0" err="1"/>
              <a:t>výdejních</a:t>
            </a:r>
            <a:r>
              <a:rPr lang="cs-CZ" dirty="0"/>
              <a:t> automatů? </a:t>
            </a:r>
          </a:p>
          <a:p>
            <a:r>
              <a:rPr lang="cs-CZ" dirty="0"/>
              <a:t>Budou </a:t>
            </a:r>
            <a:r>
              <a:rPr lang="cs-CZ" dirty="0" err="1"/>
              <a:t>nutne</a:t>
            </a:r>
            <a:r>
              <a:rPr lang="cs-CZ" dirty="0"/>
              <a:t>́ </a:t>
            </a:r>
            <a:r>
              <a:rPr lang="cs-CZ" dirty="0" err="1"/>
              <a:t>stavebni</a:t>
            </a:r>
            <a:r>
              <a:rPr lang="cs-CZ" dirty="0"/>
              <a:t>́ </a:t>
            </a:r>
            <a:r>
              <a:rPr lang="cs-CZ" dirty="0" err="1"/>
              <a:t>úpravy</a:t>
            </a:r>
            <a:r>
              <a:rPr lang="cs-CZ" dirty="0"/>
              <a:t> v </a:t>
            </a:r>
            <a:r>
              <a:rPr lang="cs-CZ" dirty="0" err="1"/>
              <a:t>případe</a:t>
            </a:r>
            <a:r>
              <a:rPr lang="cs-CZ" dirty="0"/>
              <a:t>̌ realizace varianty s </a:t>
            </a:r>
            <a:r>
              <a:rPr lang="cs-CZ" dirty="0" err="1"/>
              <a:t>využitím</a:t>
            </a:r>
            <a:r>
              <a:rPr lang="cs-CZ" dirty="0"/>
              <a:t> </a:t>
            </a:r>
            <a:r>
              <a:rPr lang="cs-CZ" dirty="0" err="1"/>
              <a:t>výdejních</a:t>
            </a:r>
            <a:r>
              <a:rPr lang="cs-CZ" dirty="0"/>
              <a:t> automatů? </a:t>
            </a:r>
          </a:p>
          <a:p>
            <a:r>
              <a:rPr lang="cs-CZ" dirty="0"/>
              <a:t>Lze </a:t>
            </a:r>
            <a:r>
              <a:rPr lang="cs-CZ" dirty="0" err="1"/>
              <a:t>stávajíci</a:t>
            </a:r>
            <a:r>
              <a:rPr lang="cs-CZ" dirty="0"/>
              <a:t>́ </a:t>
            </a:r>
            <a:r>
              <a:rPr lang="cs-CZ" dirty="0" err="1"/>
              <a:t>systém</a:t>
            </a:r>
            <a:r>
              <a:rPr lang="cs-CZ" dirty="0"/>
              <a:t> s </a:t>
            </a:r>
            <a:r>
              <a:rPr lang="cs-CZ" dirty="0" err="1"/>
              <a:t>využitím</a:t>
            </a:r>
            <a:r>
              <a:rPr lang="cs-CZ" dirty="0"/>
              <a:t> TPM </a:t>
            </a:r>
            <a:r>
              <a:rPr lang="cs-CZ" dirty="0" err="1"/>
              <a:t>skříni</a:t>
            </a:r>
            <a:r>
              <a:rPr lang="cs-CZ" dirty="0"/>
              <a:t>́ </a:t>
            </a:r>
            <a:r>
              <a:rPr lang="cs-CZ" dirty="0" err="1"/>
              <a:t>ješte</a:t>
            </a:r>
            <a:r>
              <a:rPr lang="cs-CZ" dirty="0"/>
              <a:t>̌ </a:t>
            </a:r>
            <a:r>
              <a:rPr lang="cs-CZ" dirty="0" err="1"/>
              <a:t>nějak</a:t>
            </a:r>
            <a:r>
              <a:rPr lang="cs-CZ" dirty="0"/>
              <a:t> modifikovat ve smyslu </a:t>
            </a:r>
            <a:r>
              <a:rPr lang="cs-CZ" dirty="0" err="1"/>
              <a:t>zvýšení</a:t>
            </a:r>
            <a:r>
              <a:rPr lang="cs-CZ" dirty="0"/>
              <a:t> jeho efektivity, </a:t>
            </a:r>
            <a:r>
              <a:rPr lang="cs-CZ" dirty="0" err="1"/>
              <a:t>úspory</a:t>
            </a:r>
            <a:r>
              <a:rPr lang="cs-CZ" dirty="0"/>
              <a:t> podniku?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38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1241A-A3AA-CE4B-8CFB-D447FF51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49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 </a:t>
            </a:r>
          </a:p>
        </p:txBody>
      </p:sp>
      <p:pic>
        <p:nvPicPr>
          <p:cNvPr id="6" name="Picture 2" descr="Detail školy | GAUDEAMUS">
            <a:extLst>
              <a:ext uri="{FF2B5EF4-FFF2-40B4-BE49-F238E27FC236}">
                <a16:creationId xmlns:a16="http://schemas.microsoft.com/office/drawing/2014/main" id="{40ADD0BE-FFEA-2748-A7C2-55E6E736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3" y="389586"/>
            <a:ext cx="2691441" cy="6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7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811121-6F42-F44D-AC0F-44CC95C3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a důvody k řešení daného problému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2B92C-2EE4-7F49-A9DF-C450ADC9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Osobní zkušenost </a:t>
            </a:r>
          </a:p>
          <a:p>
            <a:endParaRPr lang="cs-CZ" sz="2400" dirty="0"/>
          </a:p>
          <a:p>
            <a:r>
              <a:rPr lang="cs-CZ" sz="2400" dirty="0"/>
              <a:t>Modernizace</a:t>
            </a:r>
          </a:p>
          <a:p>
            <a:endParaRPr lang="cs-CZ" sz="2400" dirty="0"/>
          </a:p>
          <a:p>
            <a:r>
              <a:rPr lang="cs-CZ" sz="2400" dirty="0"/>
              <a:t>Získání více informací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02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C101D-6090-CC44-BDE5-1BDF7059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CD8E9-3A14-1541-A439-474CE61B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Cílem práce je provedení analýzy stávajícího stavu dodávání náhradních dílů pro výrobní linky, na základě, které budou navrhnuty optimalizační kroky spějící k racionalizaci pracovních úkonů s dopadem na efektivnost výrobního procesu.</a:t>
            </a:r>
          </a:p>
        </p:txBody>
      </p:sp>
    </p:spTree>
    <p:extLst>
      <p:ext uri="{BB962C8B-B14F-4D97-AF65-F5344CB8AC3E}">
        <p14:creationId xmlns:p14="http://schemas.microsoft.com/office/powerpoint/2010/main" val="83129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32A48-02BE-B94A-A13F-ED080E8A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67909-454F-9C46-8C8D-D0BEBF629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/>
              <a:t>metody sběru dat</a:t>
            </a:r>
          </a:p>
          <a:p>
            <a:pPr lvl="0"/>
            <a:r>
              <a:rPr lang="cs-CZ" sz="2400" dirty="0"/>
              <a:t>metody zpracování dat</a:t>
            </a:r>
          </a:p>
          <a:p>
            <a:pPr lvl="0"/>
            <a:r>
              <a:rPr lang="cs-CZ" sz="2400" dirty="0"/>
              <a:t>metody vyhodnocování dat</a:t>
            </a:r>
          </a:p>
          <a:p>
            <a:pPr lvl="0"/>
            <a:r>
              <a:rPr lang="cs-CZ" sz="2400" dirty="0"/>
              <a:t>dotazníkové šetření </a:t>
            </a:r>
          </a:p>
          <a:p>
            <a:pPr lvl="0"/>
            <a:r>
              <a:rPr lang="cs-CZ" sz="2400" dirty="0"/>
              <a:t>vícekriteriální hodnocení variant</a:t>
            </a:r>
          </a:p>
        </p:txBody>
      </p:sp>
    </p:spTree>
    <p:extLst>
      <p:ext uri="{BB962C8B-B14F-4D97-AF65-F5344CB8AC3E}">
        <p14:creationId xmlns:p14="http://schemas.microsoft.com/office/powerpoint/2010/main" val="274497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DF8DE3-DB48-4B43-BCCC-457A1B12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83B92-6FF8-7D4E-81E2-525503BCB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Teoretická část </a:t>
            </a:r>
          </a:p>
          <a:p>
            <a:pPr lvl="1"/>
            <a:r>
              <a:rPr lang="cs-CZ" dirty="0"/>
              <a:t>Just in </a:t>
            </a:r>
            <a:r>
              <a:rPr lang="cs-CZ" dirty="0" err="1"/>
              <a:t>time</a:t>
            </a:r>
            <a:endParaRPr lang="cs-CZ" dirty="0"/>
          </a:p>
          <a:p>
            <a:pPr lvl="1"/>
            <a:r>
              <a:rPr lang="cs-CZ" dirty="0" err="1"/>
              <a:t>Kanban</a:t>
            </a:r>
            <a:endParaRPr lang="cs-CZ" dirty="0"/>
          </a:p>
          <a:p>
            <a:pPr lvl="1"/>
            <a:r>
              <a:rPr lang="cs-CZ" dirty="0"/>
              <a:t>Štíhlá výroba </a:t>
            </a:r>
          </a:p>
          <a:p>
            <a:pPr lvl="1"/>
            <a:r>
              <a:rPr lang="cs-CZ" dirty="0" err="1"/>
              <a:t>Kaizen</a:t>
            </a:r>
            <a:endParaRPr lang="cs-CZ" dirty="0"/>
          </a:p>
          <a:p>
            <a:r>
              <a:rPr lang="cs-CZ" dirty="0"/>
              <a:t>Aplikační část </a:t>
            </a:r>
          </a:p>
          <a:p>
            <a:pPr lvl="1"/>
            <a:r>
              <a:rPr lang="cs-CZ" dirty="0"/>
              <a:t>O společnosti</a:t>
            </a:r>
          </a:p>
          <a:p>
            <a:pPr lvl="1"/>
            <a:r>
              <a:rPr lang="cs-CZ" dirty="0"/>
              <a:t>Informační systém </a:t>
            </a:r>
          </a:p>
          <a:p>
            <a:pPr lvl="1"/>
            <a:r>
              <a:rPr lang="cs-CZ" dirty="0"/>
              <a:t>Uskladnění materiálu </a:t>
            </a:r>
          </a:p>
          <a:p>
            <a:pPr lvl="1"/>
            <a:r>
              <a:rPr lang="cs-CZ" dirty="0"/>
              <a:t>Současný stav </a:t>
            </a:r>
          </a:p>
          <a:p>
            <a:pPr lvl="1"/>
            <a:r>
              <a:rPr lang="cs-CZ" dirty="0"/>
              <a:t>Navrhované varianty </a:t>
            </a:r>
          </a:p>
        </p:txBody>
      </p:sp>
    </p:spTree>
    <p:extLst>
      <p:ext uri="{BB962C8B-B14F-4D97-AF65-F5344CB8AC3E}">
        <p14:creationId xmlns:p14="http://schemas.microsoft.com/office/powerpoint/2010/main" val="87127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C0C5B-EDE3-CA49-8DD3-A860E3C4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Informační systém a uskladnění materiálu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E2DF1-CDBE-C243-9AD1-92DD68B94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SAP</a:t>
            </a:r>
          </a:p>
          <a:p>
            <a:pPr lvl="1"/>
            <a:r>
              <a:rPr lang="cs-CZ" dirty="0"/>
              <a:t>Řízení skladových zásob </a:t>
            </a:r>
          </a:p>
          <a:p>
            <a:pPr lvl="1"/>
            <a:r>
              <a:rPr lang="cs-CZ" dirty="0"/>
              <a:t>Transakce </a:t>
            </a:r>
          </a:p>
          <a:p>
            <a:r>
              <a:rPr lang="cs-CZ" sz="2400" dirty="0"/>
              <a:t>Skladování</a:t>
            </a:r>
          </a:p>
          <a:p>
            <a:pPr lvl="1"/>
            <a:r>
              <a:rPr lang="cs-CZ" dirty="0" err="1"/>
              <a:t>Paternoster</a:t>
            </a:r>
            <a:r>
              <a:rPr lang="cs-CZ" dirty="0"/>
              <a:t> / </a:t>
            </a:r>
            <a:r>
              <a:rPr lang="cs-CZ" dirty="0" err="1"/>
              <a:t>shuttle</a:t>
            </a:r>
            <a:endParaRPr lang="cs-CZ" dirty="0"/>
          </a:p>
          <a:p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266C94-D540-104F-A5C6-9EAECFAAF2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04" y="1825625"/>
            <a:ext cx="4924823" cy="36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235D7-8596-974D-938E-3C296538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Současný stav – TPM skříně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D19C6-6EAC-F045-A0E9-D82EBE242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slouží pro náhradní díly, ke kterým mají zaměstnanci u výrobních linek rychlý přístup k často používaným a lehce opravitelným dílům</a:t>
            </a:r>
            <a:r>
              <a:rPr lang="cs-CZ" sz="2400" dirty="0">
                <a:effectLst/>
              </a:rPr>
              <a:t> 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81E75F-F631-FB44-BBC0-6259645C373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6"/>
          <a:stretch/>
        </p:blipFill>
        <p:spPr bwMode="auto">
          <a:xfrm rot="5400000">
            <a:off x="8153959" y="2907257"/>
            <a:ext cx="2571127" cy="2886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B83B2A8-4AC9-0343-A3D2-CB3B661A2C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3" y="3065133"/>
            <a:ext cx="3428562" cy="25711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BEEDF-607B-0D42-B12F-BE77E76EDA4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4473" r="4516" b="4724"/>
          <a:stretch/>
        </p:blipFill>
        <p:spPr bwMode="auto">
          <a:xfrm>
            <a:off x="838200" y="3247067"/>
            <a:ext cx="2877185" cy="2207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005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04544-4147-A345-AC54-8C9D3564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Současný stav - schéma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C0FF9A-BFCA-844B-B72F-12BBC341E5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90" y="1555606"/>
            <a:ext cx="8068620" cy="453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2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8C70C-356E-CD45-B129-EC365391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Náklady na doplňování TPM skříní 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AF7D9E8-6439-7B4D-8BC0-C2054D499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527804"/>
              </p:ext>
            </p:extLst>
          </p:nvPr>
        </p:nvGraphicFramePr>
        <p:xfrm>
          <a:off x="1453272" y="3813962"/>
          <a:ext cx="9285456" cy="1714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1364">
                  <a:extLst>
                    <a:ext uri="{9D8B030D-6E8A-4147-A177-3AD203B41FA5}">
                      <a16:colId xmlns:a16="http://schemas.microsoft.com/office/drawing/2014/main" val="3922475732"/>
                    </a:ext>
                  </a:extLst>
                </a:gridCol>
                <a:gridCol w="2321364">
                  <a:extLst>
                    <a:ext uri="{9D8B030D-6E8A-4147-A177-3AD203B41FA5}">
                      <a16:colId xmlns:a16="http://schemas.microsoft.com/office/drawing/2014/main" val="3075236385"/>
                    </a:ext>
                  </a:extLst>
                </a:gridCol>
                <a:gridCol w="2321364">
                  <a:extLst>
                    <a:ext uri="{9D8B030D-6E8A-4147-A177-3AD203B41FA5}">
                      <a16:colId xmlns:a16="http://schemas.microsoft.com/office/drawing/2014/main" val="2904813349"/>
                    </a:ext>
                  </a:extLst>
                </a:gridCol>
                <a:gridCol w="2321364">
                  <a:extLst>
                    <a:ext uri="{9D8B030D-6E8A-4147-A177-3AD203B41FA5}">
                      <a16:colId xmlns:a16="http://schemas.microsoft.com/office/drawing/2014/main" val="2368135505"/>
                    </a:ext>
                  </a:extLst>
                </a:gridCol>
              </a:tblGrid>
              <a:tr h="383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effectLst/>
                        </a:rPr>
                        <a:t>Roční náklady 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Inventura 1x ročně 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effectLst/>
                        </a:rPr>
                        <a:t>Inventura 2x ročně 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Inventura 3x ročně 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extLst>
                  <a:ext uri="{0D108BD9-81ED-4DB2-BD59-A6C34878D82A}">
                    <a16:rowId xmlns:a16="http://schemas.microsoft.com/office/drawing/2014/main" val="2200458359"/>
                  </a:ext>
                </a:extLst>
              </a:tr>
              <a:tr h="5500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Doplnění 1x týdně 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effectLst/>
                        </a:rPr>
                        <a:t>288.000,00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388.300,00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489.600,00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extLst>
                  <a:ext uri="{0D108BD9-81ED-4DB2-BD59-A6C34878D82A}">
                    <a16:rowId xmlns:a16="http://schemas.microsoft.com/office/drawing/2014/main" val="2509145418"/>
                  </a:ext>
                </a:extLst>
              </a:tr>
              <a:tr h="383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Doplnění 2x týdně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solidFill>
                            <a:srgbClr val="FF0000"/>
                          </a:solidFill>
                          <a:effectLst/>
                        </a:rPr>
                        <a:t>475.400,00</a:t>
                      </a:r>
                      <a:endParaRPr lang="cs-CZ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576.000,00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676.800,00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extLst>
                  <a:ext uri="{0D108BD9-81ED-4DB2-BD59-A6C34878D82A}">
                    <a16:rowId xmlns:a16="http://schemas.microsoft.com/office/drawing/2014/main" val="3753638025"/>
                  </a:ext>
                </a:extLst>
              </a:tr>
              <a:tr h="383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effectLst/>
                        </a:rPr>
                        <a:t>Doplnění 3x týdně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662.400,00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>
                          <a:effectLst/>
                        </a:rPr>
                        <a:t>763.200,00</a:t>
                      </a:r>
                      <a:endParaRPr lang="cs-CZ" sz="1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cs-CZ" sz="1900" dirty="0">
                          <a:effectLst/>
                        </a:rPr>
                        <a:t>864.00,00</a:t>
                      </a:r>
                      <a:endParaRPr lang="cs-CZ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323" marR="107323" marT="0" marB="0"/>
                </a:tc>
                <a:extLst>
                  <a:ext uri="{0D108BD9-81ED-4DB2-BD59-A6C34878D82A}">
                    <a16:rowId xmlns:a16="http://schemas.microsoft.com/office/drawing/2014/main" val="1472108103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3F4A15FB-8770-F849-9603-A64B4185F4D6}"/>
              </a:ext>
            </a:extLst>
          </p:cNvPr>
          <p:cNvSpPr/>
          <p:nvPr/>
        </p:nvSpPr>
        <p:spPr>
          <a:xfrm>
            <a:off x="1453271" y="2024288"/>
            <a:ext cx="928545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Times New Roman" panose="02020603050405020304" pitchFamily="18" charset="0"/>
              </a:rPr>
              <a:t>Mzdové náklady= </a:t>
            </a:r>
            <a:r>
              <a:rPr lang="cs-CZ" sz="2400" b="1" dirty="0">
                <a:ea typeface="Times New Roman" panose="02020603050405020304" pitchFamily="18" charset="0"/>
              </a:rPr>
              <a:t>600,00</a:t>
            </a:r>
            <a:r>
              <a:rPr lang="cs-CZ" sz="2400" dirty="0">
                <a:ea typeface="Times New Roman" panose="02020603050405020304" pitchFamily="18" charset="0"/>
              </a:rPr>
              <a:t> CZK / 1hod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Times New Roman" panose="02020603050405020304" pitchFamily="18" charset="0"/>
              </a:rPr>
              <a:t>Potřebný čas na doplnění dílů = 6 hodin = 1 doplnění</a:t>
            </a:r>
          </a:p>
        </p:txBody>
      </p:sp>
    </p:spTree>
    <p:extLst>
      <p:ext uri="{BB962C8B-B14F-4D97-AF65-F5344CB8AC3E}">
        <p14:creationId xmlns:p14="http://schemas.microsoft.com/office/powerpoint/2010/main" val="3941132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495</Words>
  <Application>Microsoft Macintosh PowerPoint</Application>
  <PresentationFormat>Širokoúhlá obrazovka</PresentationFormat>
  <Paragraphs>108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Times New Roman</vt:lpstr>
      <vt:lpstr>Motiv Office</vt:lpstr>
      <vt:lpstr>Zefektivnění distribuce náhradních dílů pro výrobní linky ve zvolené firmě </vt:lpstr>
      <vt:lpstr>Motivace a důvody k řešení daného problému </vt:lpstr>
      <vt:lpstr>Cíl práce</vt:lpstr>
      <vt:lpstr>Metodika práce</vt:lpstr>
      <vt:lpstr>Obsah práce</vt:lpstr>
      <vt:lpstr>Informační systém a uskladnění materiálu  </vt:lpstr>
      <vt:lpstr>Současný stav – TPM skříně</vt:lpstr>
      <vt:lpstr>Současný stav - schéma</vt:lpstr>
      <vt:lpstr>Náklady na doplňování TPM skříní  </vt:lpstr>
      <vt:lpstr>Navrhovaný stav</vt:lpstr>
      <vt:lpstr>Navrhovaný stav – schéma</vt:lpstr>
      <vt:lpstr>Porovnání nákladů navrhovaných řešení </vt:lpstr>
      <vt:lpstr>Závěr </vt:lpstr>
      <vt:lpstr>Poznámky ke slabým stránkám </vt:lpstr>
      <vt:lpstr>Doplňující dotazy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Zefektivnění distribuce náhradních dílů pro výrobní linky ve zvolené firmě </dc:title>
  <dc:creator>Microsoft Office User</dc:creator>
  <cp:lastModifiedBy>Microsoft Office User</cp:lastModifiedBy>
  <cp:revision>18</cp:revision>
  <dcterms:created xsi:type="dcterms:W3CDTF">2021-06-09T07:07:10Z</dcterms:created>
  <dcterms:modified xsi:type="dcterms:W3CDTF">2021-06-09T19:06:40Z</dcterms:modified>
</cp:coreProperties>
</file>