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65" r:id="rId4"/>
    <p:sldId id="280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4" r:id="rId16"/>
    <p:sldId id="277" r:id="rId17"/>
    <p:sldId id="278" r:id="rId18"/>
    <p:sldId id="279" r:id="rId19"/>
    <p:sldId id="260" r:id="rId20"/>
    <p:sldId id="258" r:id="rId21"/>
    <p:sldId id="261" r:id="rId22"/>
    <p:sldId id="264" r:id="rId23"/>
    <p:sldId id="259" r:id="rId24"/>
    <p:sldId id="262" r:id="rId25"/>
    <p:sldId id="26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3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13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275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015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478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60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68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49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9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36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12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81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21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73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70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15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2991FC7-3D6E-49D0-B3D4-AFFCB57FF124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A4AAE-8E22-4128-A768-383730BD88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865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 pro provedení stavby </a:t>
            </a:r>
            <a:b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6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Terasový bytový dům</a:t>
            </a:r>
            <a:endParaRPr lang="cs-CZ" sz="6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40213" y="5365209"/>
            <a:ext cx="8825658" cy="861420"/>
          </a:xfrm>
        </p:spPr>
        <p:txBody>
          <a:bodyPr/>
          <a:lstStyle/>
          <a:p>
            <a:pPr algn="r"/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Autor: Bc. David Šmídek</a:t>
            </a:r>
          </a:p>
          <a:p>
            <a:pPr algn="r"/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Vedoucí práce: doc. Dr. Ing. Luboš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Podolka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1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3.NP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9365" r="16651" b="23175"/>
          <a:stretch/>
        </p:blipFill>
        <p:spPr>
          <a:xfrm>
            <a:off x="1531103" y="1369359"/>
            <a:ext cx="9017154" cy="542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92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4.NP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10159" r="15192" b="21746"/>
          <a:stretch/>
        </p:blipFill>
        <p:spPr>
          <a:xfrm>
            <a:off x="1465789" y="1369360"/>
            <a:ext cx="9071582" cy="54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5.NP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7143" r="14182" b="35555"/>
          <a:stretch/>
        </p:blipFill>
        <p:spPr>
          <a:xfrm>
            <a:off x="717344" y="1369359"/>
            <a:ext cx="10412823" cy="53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6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Řez A - 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7619" r="17550" b="29682"/>
          <a:stretch/>
        </p:blipFill>
        <p:spPr>
          <a:xfrm>
            <a:off x="1003412" y="1369359"/>
            <a:ext cx="9621045" cy="53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9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Řezy B – B a C - 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6984" r="32845" b="3334"/>
          <a:stretch/>
        </p:blipFill>
        <p:spPr>
          <a:xfrm>
            <a:off x="6447015" y="1369359"/>
            <a:ext cx="5430045" cy="53918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4286" r="33740" b="3175"/>
          <a:stretch/>
        </p:blipFill>
        <p:spPr>
          <a:xfrm>
            <a:off x="646111" y="1369359"/>
            <a:ext cx="5134203" cy="53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Technické řešení vegetační střechy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Odvodnění pomocí střešních vpustí TOPWET </a:t>
            </a:r>
          </a:p>
          <a:p>
            <a:r>
              <a:rPr lang="cs-CZ" dirty="0" smtClean="0"/>
              <a:t>Intenzivní zeleň – substrát min. </a:t>
            </a:r>
            <a:r>
              <a:rPr lang="cs-CZ" dirty="0" err="1" smtClean="0"/>
              <a:t>tl</a:t>
            </a:r>
            <a:r>
              <a:rPr lang="cs-CZ" dirty="0"/>
              <a:t> </a:t>
            </a:r>
            <a:r>
              <a:rPr lang="cs-CZ" dirty="0" smtClean="0"/>
              <a:t>15 cm</a:t>
            </a:r>
          </a:p>
          <a:p>
            <a:r>
              <a:rPr lang="cs-CZ" dirty="0" smtClean="0"/>
              <a:t>Atika s kotveným zábradlím</a:t>
            </a:r>
            <a:endParaRPr lang="cs-CZ" dirty="0"/>
          </a:p>
        </p:txBody>
      </p:sp>
      <p:pic>
        <p:nvPicPr>
          <p:cNvPr id="5" name="Picture 2" descr="D:\Bakalářka\Odevzdání\Prezentace\Clipboard03a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21" y="4367503"/>
            <a:ext cx="3194295" cy="21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Bakalářka\Odevzdání\Prezentace\Ob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66" y="1758404"/>
            <a:ext cx="3288968" cy="222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Bakalářka\Odevzdání\Prezentace\Clipboard0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18" y="4367503"/>
            <a:ext cx="3288968" cy="21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3335" r="5076" b="28571"/>
          <a:stretch/>
        </p:blipFill>
        <p:spPr>
          <a:xfrm>
            <a:off x="449449" y="2799156"/>
            <a:ext cx="3358035" cy="38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Technické řešení teras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Odvodnění pomocí střešních vpustí TOPWET </a:t>
            </a:r>
          </a:p>
          <a:p>
            <a:r>
              <a:rPr lang="cs-CZ" dirty="0" smtClean="0"/>
              <a:t>Dlažba na výškově nastavitelných terčích</a:t>
            </a:r>
          </a:p>
          <a:p>
            <a:r>
              <a:rPr lang="cs-CZ" dirty="0" smtClean="0"/>
              <a:t>Atika s kotveným zábradlím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6666" r="1258" b="36666"/>
          <a:stretch/>
        </p:blipFill>
        <p:spPr>
          <a:xfrm>
            <a:off x="260052" y="2868431"/>
            <a:ext cx="4463143" cy="3886200"/>
          </a:xfrm>
          <a:prstGeom prst="rect">
            <a:avLst/>
          </a:prstGeom>
        </p:spPr>
      </p:pic>
      <p:pic>
        <p:nvPicPr>
          <p:cNvPr id="9" name="Picture 3" descr="D:\Bakalářka\Odevzdání\Prezentace\new-max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97" y="1642059"/>
            <a:ext cx="3660703" cy="23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Bakalářka\Odevzdání\Prezentace\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69" y="4087800"/>
            <a:ext cx="3555774" cy="266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75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Technické řešení balkónů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ISO NOSNÍK </a:t>
            </a:r>
            <a:r>
              <a:rPr lang="cs-CZ" dirty="0" err="1" smtClean="0"/>
              <a:t>Schöck</a:t>
            </a:r>
            <a:r>
              <a:rPr lang="cs-CZ" dirty="0" smtClean="0"/>
              <a:t> ISOKORB typ KXT</a:t>
            </a:r>
          </a:p>
          <a:p>
            <a:r>
              <a:rPr lang="cs-CZ" dirty="0" smtClean="0"/>
              <a:t>Zábradlí </a:t>
            </a:r>
            <a:r>
              <a:rPr lang="cs-CZ" dirty="0" err="1" smtClean="0"/>
              <a:t>pozinkové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19365" r="35195" b="36508"/>
          <a:stretch/>
        </p:blipFill>
        <p:spPr>
          <a:xfrm>
            <a:off x="482825" y="2384488"/>
            <a:ext cx="5134203" cy="4125171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4936" r="5814" b="8602"/>
          <a:stretch/>
        </p:blipFill>
        <p:spPr>
          <a:xfrm>
            <a:off x="6047014" y="4103916"/>
            <a:ext cx="4887686" cy="2405743"/>
          </a:xfrm>
        </p:spPr>
      </p:pic>
      <p:pic>
        <p:nvPicPr>
          <p:cNvPr id="11" name="Picture 2" descr="D:\Bakalářka\Odevzdání\Prezentace\dsc_02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66" y="620486"/>
            <a:ext cx="2209582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0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Závěr, přínos návrhu terasového domu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104293" y="1900519"/>
            <a:ext cx="8946541" cy="419548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Maximální využití všech ploch pro rekreační využití.</a:t>
            </a:r>
          </a:p>
          <a:p>
            <a:r>
              <a:rPr lang="cs-CZ" sz="2400" dirty="0" smtClean="0"/>
              <a:t>Dostatek klidových zón</a:t>
            </a:r>
          </a:p>
          <a:p>
            <a:r>
              <a:rPr lang="cs-CZ" sz="2400" dirty="0" smtClean="0"/>
              <a:t>Nestandardní vzhled</a:t>
            </a:r>
          </a:p>
          <a:p>
            <a:r>
              <a:rPr lang="cs-CZ" sz="2400" dirty="0" smtClean="0"/>
              <a:t>Dostatečné oslunění díky proskleným plochám</a:t>
            </a:r>
          </a:p>
          <a:p>
            <a:r>
              <a:rPr lang="cs-CZ" sz="2400" dirty="0" smtClean="0"/>
              <a:t>Náročnost návrhu</a:t>
            </a:r>
          </a:p>
          <a:p>
            <a:r>
              <a:rPr lang="cs-CZ" sz="2400" dirty="0" smtClean="0"/>
              <a:t>Posouzení návrhu jednovrstvého a vícevrstvého zdiva</a:t>
            </a:r>
          </a:p>
          <a:p>
            <a:r>
              <a:rPr lang="cs-CZ" sz="2400" dirty="0" smtClean="0"/>
              <a:t>Zajímavé zkušenost</a:t>
            </a:r>
          </a:p>
          <a:p>
            <a:r>
              <a:rPr lang="cs-CZ" sz="2400" dirty="0" smtClean="0"/>
              <a:t>Poznání moderní výstavby bytových domů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84788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23997" y="2750128"/>
            <a:ext cx="9404723" cy="1400530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2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Volba tématu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Vztah k navrhovanému typu budovy</a:t>
            </a:r>
          </a:p>
          <a:p>
            <a:r>
              <a:rPr lang="cs-CZ" sz="3200" dirty="0" smtClean="0"/>
              <a:t>Konkurence Rodinným domům</a:t>
            </a:r>
          </a:p>
          <a:p>
            <a:r>
              <a:rPr lang="cs-CZ" sz="3200" dirty="0" smtClean="0"/>
              <a:t>Vegetační střecha s intenzivní zelení</a:t>
            </a:r>
          </a:p>
          <a:p>
            <a:r>
              <a:rPr lang="cs-CZ" sz="3200" dirty="0" smtClean="0"/>
              <a:t>Terasy</a:t>
            </a:r>
          </a:p>
          <a:p>
            <a:r>
              <a:rPr lang="cs-CZ" sz="3200" dirty="0" smtClean="0"/>
              <a:t>Podzemní parkoviště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32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410661"/>
            <a:ext cx="8946541" cy="504456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Může se překrývat požárně nebezpečný prostor pro dva požární úseky?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Jak je řešeno odvodnění parkoviště?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Uvažuje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student napojení Š1 kanalizace na veřejnou kanalizaci v místě Š1? (Hloubka uložení je 3,6m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50" y="2351811"/>
            <a:ext cx="8934184" cy="21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1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410661"/>
            <a:ext cx="8946541" cy="504456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 navržena cihla POROTHERM T PROFI 44 a 2 vrstvy tepelně izolační omítky. Zkoušel student ověřit cenu objektu při použití materiálu bez výplňové vaty a tepelně izolační omítky?</a:t>
            </a: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7" name="Obrázek 1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t="9690" r="2954" b="13793"/>
          <a:stretch/>
        </p:blipFill>
        <p:spPr>
          <a:xfrm>
            <a:off x="1488649" y="2470639"/>
            <a:ext cx="7980696" cy="18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0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410661"/>
            <a:ext cx="8946541" cy="504456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Základy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jsou navržené ze ŽB, jak bude probíhat vyztužování, bednění a následné odbedňování základových konstrukcí, když není značen pracovní prostor kolem základ. Pásů?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6826" r="3449" b="18730"/>
          <a:stretch/>
        </p:blipFill>
        <p:spPr>
          <a:xfrm>
            <a:off x="250371" y="2907146"/>
            <a:ext cx="6814457" cy="34283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15873" r="3504" b="18412"/>
          <a:stretch/>
        </p:blipFill>
        <p:spPr>
          <a:xfrm>
            <a:off x="7315201" y="2166256"/>
            <a:ext cx="4484914" cy="45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296780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řezu výtahovou šachtou B-B základů není jasné provedení hydroizolace spodní stavby. Dále jsou na řezu uvedeny 4 výškové úrovně založení stavby, řešil student navržené řešení s ohledem na statický návrh základových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kcí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9366" r="12957" b="17796"/>
          <a:stretch/>
        </p:blipFill>
        <p:spPr>
          <a:xfrm>
            <a:off x="5577563" y="2270508"/>
            <a:ext cx="6518764" cy="44475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23175" r="19376" b="23651"/>
          <a:stretch/>
        </p:blipFill>
        <p:spPr>
          <a:xfrm>
            <a:off x="124118" y="2697310"/>
            <a:ext cx="5345343" cy="27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0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336701"/>
            <a:ext cx="8946541" cy="531447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výkresu zařízení staveniště PSV jsou navrženy jiné přípojky pro zařízení staveniště. Je takové řešení reálné, příp. bude muset být využito přípojek navrhovaných při stavbě bytového domu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7619" r="39790" b="17460"/>
          <a:stretch/>
        </p:blipFill>
        <p:spPr>
          <a:xfrm>
            <a:off x="1104293" y="2383977"/>
            <a:ext cx="4361095" cy="42671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26349" r="40682" b="26984"/>
          <a:stretch/>
        </p:blipFill>
        <p:spPr>
          <a:xfrm>
            <a:off x="5577563" y="2383976"/>
            <a:ext cx="6233437" cy="43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8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336701"/>
            <a:ext cx="8946541" cy="5314470"/>
          </a:xfrm>
        </p:spPr>
        <p:txBody>
          <a:bodyPr>
            <a:normAutofit/>
          </a:bodyPr>
          <a:lstStyle/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Jak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uvažuje student přístup do instalačních jader z prostoru WC z hlediska PBŘ?</a:t>
            </a: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6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Umístění objektu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 r="49229" b="40002"/>
          <a:stretch/>
        </p:blipFill>
        <p:spPr>
          <a:xfrm>
            <a:off x="5348472" y="1404257"/>
            <a:ext cx="6620579" cy="5018314"/>
          </a:xfr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815673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Lokalita </a:t>
            </a:r>
            <a:r>
              <a:rPr lang="cs-CZ" dirty="0" err="1" smtClean="0"/>
              <a:t>Bručná</a:t>
            </a:r>
            <a:r>
              <a:rPr lang="cs-CZ" dirty="0" smtClean="0"/>
              <a:t> v Plzni</a:t>
            </a:r>
          </a:p>
          <a:p>
            <a:r>
              <a:rPr lang="cs-CZ" dirty="0" smtClean="0"/>
              <a:t>Okolní lokalita – RD a BD</a:t>
            </a:r>
          </a:p>
          <a:p>
            <a:r>
              <a:rPr lang="cs-CZ" dirty="0" smtClean="0"/>
              <a:t>Klidná lokalita, výhled do přírody</a:t>
            </a:r>
          </a:p>
          <a:p>
            <a:r>
              <a:rPr lang="cs-CZ" dirty="0" smtClean="0"/>
              <a:t>Vynikající dopravní dostupnost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2" t="48729" r="16621" b="27384"/>
          <a:stretch/>
        </p:blipFill>
        <p:spPr>
          <a:xfrm>
            <a:off x="794657" y="3623967"/>
            <a:ext cx="3701143" cy="302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41832"/>
            <a:ext cx="9404723" cy="1400530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Situace objektu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93711" y="1293159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7 Parkovacích stání + 1 pro invalidy</a:t>
            </a:r>
          </a:p>
          <a:p>
            <a:r>
              <a:rPr lang="cs-CZ" dirty="0" smtClean="0"/>
              <a:t>Nová komunikace s odvodněním do UV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2382" r="6777" b="26666"/>
          <a:stretch/>
        </p:blipFill>
        <p:spPr>
          <a:xfrm>
            <a:off x="3984172" y="2268321"/>
            <a:ext cx="8001000" cy="44372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4" t="84126" r="1725" b="7461"/>
          <a:stretch/>
        </p:blipFill>
        <p:spPr>
          <a:xfrm>
            <a:off x="10192349" y="5755587"/>
            <a:ext cx="856652" cy="7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Popis objektu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Celkem 12 bytových jednotek</a:t>
            </a:r>
          </a:p>
          <a:p>
            <a:r>
              <a:rPr lang="cs-CZ" dirty="0" smtClean="0"/>
              <a:t>Celkem 5.NP a 1.PP</a:t>
            </a:r>
          </a:p>
          <a:p>
            <a:r>
              <a:rPr lang="cs-CZ" dirty="0" smtClean="0"/>
              <a:t>Ve 5.NP – vegetační střecha </a:t>
            </a:r>
          </a:p>
          <a:p>
            <a:r>
              <a:rPr lang="cs-CZ" dirty="0" smtClean="0"/>
              <a:t>V 1.PP celkem 13 parkovacích stání</a:t>
            </a:r>
          </a:p>
          <a:p>
            <a:r>
              <a:rPr lang="cs-CZ" dirty="0" smtClean="0"/>
              <a:t>Půdorysný tvar L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15079" r="14743" b="26032"/>
          <a:stretch/>
        </p:blipFill>
        <p:spPr>
          <a:xfrm>
            <a:off x="6350225" y="3620198"/>
            <a:ext cx="5702060" cy="3200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2381" r="13957" b="30158"/>
          <a:stretch/>
        </p:blipFill>
        <p:spPr>
          <a:xfrm>
            <a:off x="359230" y="3620198"/>
            <a:ext cx="5747656" cy="3171724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3135087" y="3788229"/>
            <a:ext cx="2380116" cy="3723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dirty="0" smtClean="0">
                <a:solidFill>
                  <a:schemeClr val="accent4">
                    <a:lumMod val="50000"/>
                  </a:schemeClr>
                </a:solidFill>
              </a:rPr>
              <a:t>Západní pohled</a:t>
            </a: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551246" y="3791251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accent4">
                    <a:lumMod val="50000"/>
                  </a:schemeClr>
                </a:solidFill>
              </a:rPr>
              <a:t>Východní 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pohled</a:t>
            </a: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6984" r="4524" b="36984"/>
          <a:stretch/>
        </p:blipFill>
        <p:spPr>
          <a:xfrm>
            <a:off x="6350226" y="1024277"/>
            <a:ext cx="5702060" cy="253185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924931" y="601504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Severní a jižní pohled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56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Technické řešení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smtClean="0"/>
              <a:t>Nosný systém – kombinace zděný příčný + skelet</a:t>
            </a:r>
          </a:p>
          <a:p>
            <a:r>
              <a:rPr lang="cs-CZ" dirty="0" smtClean="0"/>
              <a:t>Obvodové zdivo: PTH 44 T </a:t>
            </a:r>
            <a:r>
              <a:rPr lang="cs-CZ" dirty="0" err="1" smtClean="0"/>
              <a:t>Profi</a:t>
            </a:r>
            <a:r>
              <a:rPr lang="cs-CZ" dirty="0" smtClean="0"/>
              <a:t> a PTH 30 + EPS 18 cm</a:t>
            </a:r>
          </a:p>
          <a:p>
            <a:r>
              <a:rPr lang="cs-CZ" dirty="0" smtClean="0"/>
              <a:t>Stropní systém: Filigránové desky s </a:t>
            </a:r>
            <a:r>
              <a:rPr lang="cs-CZ" dirty="0" err="1" smtClean="0"/>
              <a:t>nadbetonávkou</a:t>
            </a:r>
            <a:r>
              <a:rPr lang="cs-CZ" dirty="0" smtClean="0"/>
              <a:t> </a:t>
            </a:r>
          </a:p>
          <a:p>
            <a:r>
              <a:rPr lang="cs-CZ" dirty="0" smtClean="0"/>
              <a:t>Základy: Železobetonové pasy</a:t>
            </a:r>
          </a:p>
          <a:p>
            <a:r>
              <a:rPr lang="cs-CZ" dirty="0" smtClean="0"/>
              <a:t>Vytápění: 2 plynové kondenzační kotle</a:t>
            </a:r>
          </a:p>
          <a:p>
            <a:r>
              <a:rPr lang="cs-CZ" dirty="0" smtClean="0"/>
              <a:t>Vzduchotechnika: v 1.PP rozvod pro odvětrání garáží</a:t>
            </a:r>
          </a:p>
          <a:p>
            <a:r>
              <a:rPr lang="cs-CZ" dirty="0" smtClean="0"/>
              <a:t>Schodiště: Prefabrikované</a:t>
            </a:r>
          </a:p>
          <a:p>
            <a:r>
              <a:rPr lang="cs-CZ" dirty="0" smtClean="0"/>
              <a:t>Střecha nad 4.NP: Plochá </a:t>
            </a:r>
            <a:r>
              <a:rPr lang="cs-CZ" dirty="0" err="1" smtClean="0"/>
              <a:t>pochozí</a:t>
            </a:r>
            <a:r>
              <a:rPr lang="cs-CZ" dirty="0" smtClean="0"/>
              <a:t> vegetační s intenzivní zelení</a:t>
            </a:r>
          </a:p>
          <a:p>
            <a:r>
              <a:rPr lang="cs-CZ" dirty="0" smtClean="0"/>
              <a:t>Střecha nad 5.NP: Plochá s mechanicky kotveným PVC</a:t>
            </a:r>
          </a:p>
          <a:p>
            <a:r>
              <a:rPr lang="cs-CZ" dirty="0" smtClean="0"/>
              <a:t>Nakládání s dešťovou vodou: Nová retenční nádrž s využitím vody pro zalévání</a:t>
            </a:r>
          </a:p>
          <a:p>
            <a:r>
              <a:rPr lang="cs-CZ" dirty="0" smtClean="0"/>
              <a:t>Bezbariérové řešení: Hydraulický výtah průchozí</a:t>
            </a:r>
          </a:p>
          <a:p>
            <a:r>
              <a:rPr lang="cs-CZ" dirty="0" smtClean="0"/>
              <a:t>Balkóny: monolitické, řešeny pomocí ISO nosníků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452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1.PP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2221" r="13801" b="32858"/>
          <a:stretch/>
        </p:blipFill>
        <p:spPr>
          <a:xfrm>
            <a:off x="994454" y="1251857"/>
            <a:ext cx="9858603" cy="55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1.NP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4460" r="15376" b="30088"/>
          <a:stretch/>
        </p:blipFill>
        <p:spPr>
          <a:xfrm>
            <a:off x="1189433" y="1369359"/>
            <a:ext cx="9468645" cy="54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7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6641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2.NP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2826" y="1369359"/>
            <a:ext cx="10881860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4604" r="15418" b="24761"/>
          <a:stretch/>
        </p:blipFill>
        <p:spPr>
          <a:xfrm>
            <a:off x="1632660" y="1369359"/>
            <a:ext cx="8752311" cy="54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82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1092</TotalTime>
  <Words>507</Words>
  <Application>Microsoft Office PowerPoint</Application>
  <PresentationFormat>Širokoúhlá obrazovka</PresentationFormat>
  <Paragraphs>103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Projekt pro provedení stavby  Terasový bytový dům</vt:lpstr>
      <vt:lpstr>Volba tématu</vt:lpstr>
      <vt:lpstr>Umístění objektu</vt:lpstr>
      <vt:lpstr>Situace objektu</vt:lpstr>
      <vt:lpstr>Popis objektu</vt:lpstr>
      <vt:lpstr>Technické řešení</vt:lpstr>
      <vt:lpstr>Půdorys 1.PP</vt:lpstr>
      <vt:lpstr>Půdorys 1.NP</vt:lpstr>
      <vt:lpstr>Půdorys 2.NP</vt:lpstr>
      <vt:lpstr>Půdorys 3.NP</vt:lpstr>
      <vt:lpstr>Půdorys 4.NP</vt:lpstr>
      <vt:lpstr>Půdorys 5.NP</vt:lpstr>
      <vt:lpstr>Řez A - A</vt:lpstr>
      <vt:lpstr>Řezy B – B a C - C</vt:lpstr>
      <vt:lpstr>Technické řešení vegetační střechy</vt:lpstr>
      <vt:lpstr>Technické řešení teras</vt:lpstr>
      <vt:lpstr>Technické řešení balkónů</vt:lpstr>
      <vt:lpstr>Závěr, přínos návrhu terasového domu</vt:lpstr>
      <vt:lpstr>Děkuji za pozornost</vt:lpstr>
      <vt:lpstr>Doplňující otázky</vt:lpstr>
      <vt:lpstr>Doplňující otázky</vt:lpstr>
      <vt:lpstr>Doplňující otázky</vt:lpstr>
      <vt:lpstr>Doplňující otázky</vt:lpstr>
      <vt:lpstr>Doplňující otázky</vt:lpstr>
      <vt:lpstr>Doplňující otázky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pro provedení stavby Terasový bytový dům</dc:title>
  <dc:creator>Uživatel systému Windows</dc:creator>
  <cp:lastModifiedBy>Uživatel systému Windows</cp:lastModifiedBy>
  <cp:revision>40</cp:revision>
  <dcterms:created xsi:type="dcterms:W3CDTF">2021-05-24T17:54:03Z</dcterms:created>
  <dcterms:modified xsi:type="dcterms:W3CDTF">2021-06-09T20:35:28Z</dcterms:modified>
</cp:coreProperties>
</file>