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57" r:id="rId3"/>
    <p:sldId id="258" r:id="rId4"/>
    <p:sldId id="259" r:id="rId5"/>
    <p:sldId id="273" r:id="rId6"/>
    <p:sldId id="271" r:id="rId7"/>
    <p:sldId id="260" r:id="rId8"/>
    <p:sldId id="265" r:id="rId9"/>
    <p:sldId id="266" r:id="rId10"/>
    <p:sldId id="270" r:id="rId11"/>
    <p:sldId id="268" r:id="rId12"/>
    <p:sldId id="261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1934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18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5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36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58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1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89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2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595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23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9999454-FF9F-4949-8777-1FF73B1913DC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471F60E-F34B-4865-AA3E-6DE836BA0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C772E7F-BA50-4EB1-9D50-DCD7EDB70A11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8185"/>
          <a:stretch/>
        </p:blipFill>
        <p:spPr>
          <a:xfrm>
            <a:off x="5124080" y="300500"/>
            <a:ext cx="6796510" cy="6257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FF3F8D-193D-4ECE-A510-C5B4A4ADC1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330" y="352425"/>
            <a:ext cx="4857750" cy="615315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AAB9413E-A01B-43B9-81B8-A646AC1A8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31" y="5531916"/>
            <a:ext cx="5157926" cy="1077510"/>
          </a:xfrm>
        </p:spPr>
        <p:txBody>
          <a:bodyPr>
            <a:normAutofit/>
          </a:bodyPr>
          <a:lstStyle/>
          <a:p>
            <a:pPr algn="l"/>
            <a:r>
              <a:rPr lang="cs-CZ" sz="1400" dirty="0">
                <a:latin typeface="+mj-lt"/>
              </a:rPr>
              <a:t>AUTOR: Bc. Lucie Benešová</a:t>
            </a:r>
          </a:p>
          <a:p>
            <a:pPr algn="l"/>
            <a:r>
              <a:rPr lang="cs-CZ" sz="1400" dirty="0">
                <a:latin typeface="+mj-lt"/>
              </a:rPr>
              <a:t>VEDOUCÍ PRÁCE: </a:t>
            </a:r>
            <a:r>
              <a:rPr lang="cs-CZ" sz="1400" b="0" i="0" dirty="0">
                <a:effectLst/>
                <a:latin typeface="+mj-lt"/>
              </a:rPr>
              <a:t>doc. Dr. Ing. Luboš </a:t>
            </a:r>
            <a:r>
              <a:rPr lang="cs-CZ" sz="1400" b="0" i="0" dirty="0" err="1">
                <a:effectLst/>
                <a:latin typeface="+mj-lt"/>
              </a:rPr>
              <a:t>Podolka</a:t>
            </a:r>
            <a:endParaRPr lang="cs-CZ" sz="1400" b="0" i="0" dirty="0">
              <a:effectLst/>
              <a:latin typeface="+mj-lt"/>
            </a:endParaRPr>
          </a:p>
          <a:p>
            <a:pPr algn="l"/>
            <a:r>
              <a:rPr lang="cs-CZ" sz="1400" dirty="0">
                <a:latin typeface="+mj-lt"/>
              </a:rPr>
              <a:t>OPONENT PRÁCE: Ing. Jana </a:t>
            </a:r>
            <a:r>
              <a:rPr lang="cs-CZ" sz="1400" dirty="0" err="1">
                <a:latin typeface="+mj-lt"/>
              </a:rPr>
              <a:t>Hubálovská</a:t>
            </a:r>
            <a:endParaRPr lang="cs-CZ" sz="1400" dirty="0"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A6B07C-1FF3-4FD5-9710-C2A62C630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300" b="0" i="0" dirty="0">
                <a:effectLst/>
                <a:latin typeface="Roboto" panose="02000000000000000000" pitchFamily="2" charset="0"/>
              </a:rPr>
              <a:t>Finanční a časová příprava stavební zakázky,</a:t>
            </a:r>
            <a:br>
              <a:rPr lang="cs-CZ" b="0" i="0" dirty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</a:br>
            <a:r>
              <a:rPr lang="cs-CZ" sz="1300" b="0" i="0" dirty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dirty="0">
                <a:effectLst/>
                <a:latin typeface="Roboto" panose="02000000000000000000" pitchFamily="2" charset="0"/>
              </a:rPr>
              <a:t>bytového domu Na Skalce, parcelní čísla 353/10, 353/12, 353/8 </a:t>
            </a:r>
            <a:r>
              <a:rPr lang="cs-CZ" sz="1600" b="0" i="0" dirty="0" err="1">
                <a:effectLst/>
                <a:latin typeface="Roboto" panose="02000000000000000000" pitchFamily="2" charset="0"/>
              </a:rPr>
              <a:t>k.ú</a:t>
            </a:r>
            <a:r>
              <a:rPr lang="cs-CZ" sz="1600" b="0" i="0" dirty="0">
                <a:effectLst/>
                <a:latin typeface="Roboto" panose="02000000000000000000" pitchFamily="2" charset="0"/>
              </a:rPr>
              <a:t>. HUMPOLEC</a:t>
            </a:r>
            <a:endParaRPr lang="cs-CZ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718507-7FBC-4549-8B3F-ABF3180C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4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26314E38-6D83-4671-8B93-9CA0F8DBBE0A}"/>
              </a:ext>
            </a:extLst>
          </p:cNvPr>
          <p:cNvSpPr txBox="1">
            <a:spLocks/>
          </p:cNvSpPr>
          <p:nvPr/>
        </p:nvSpPr>
        <p:spPr>
          <a:xfrm>
            <a:off x="7340765" y="300500"/>
            <a:ext cx="3736175" cy="336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latin typeface="+mj-lt"/>
              </a:rPr>
              <a:t>VYSOKÁ ŠKOLA TECHNICKÁ A EKONOMICKÁ</a:t>
            </a:r>
          </a:p>
        </p:txBody>
      </p:sp>
    </p:spTree>
    <p:extLst>
      <p:ext uri="{BB962C8B-B14F-4D97-AF65-F5344CB8AC3E}">
        <p14:creationId xmlns:p14="http://schemas.microsoft.com/office/powerpoint/2010/main" val="127324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75F27E6-3AB9-487C-85DB-88E6BDC35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391" y="753237"/>
            <a:ext cx="4754880" cy="777240"/>
          </a:xfrm>
        </p:spPr>
        <p:txBody>
          <a:bodyPr/>
          <a:lstStyle/>
          <a:p>
            <a:r>
              <a:rPr lang="cs-CZ" dirty="0"/>
              <a:t>Milníkový plán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6CDEC17-372C-4DEE-9B6C-4836B154EE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1BD03DC-F306-4D35-A0CC-5C13477C6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9563" y="679355"/>
            <a:ext cx="4754880" cy="777240"/>
          </a:xfrm>
        </p:spPr>
        <p:txBody>
          <a:bodyPr/>
          <a:lstStyle/>
          <a:p>
            <a:r>
              <a:rPr lang="cs-CZ" dirty="0"/>
              <a:t>Síťový graf - CPM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6563527D-7E20-4BBD-B2B9-C8B37633E6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BD6BEE-4D2E-41E9-9492-145AA837E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7186" y="1869248"/>
            <a:ext cx="5575252" cy="33832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9568E7-988D-42B9-BF0D-1387D242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29082"/>
            <a:ext cx="5575252" cy="366149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91B00E2-432D-4105-886F-8CED6E80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4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5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9AD41-4B2B-49B7-AF0E-146A60F0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MS Project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2BF91-C6AD-478F-9203-B20039C4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587875-0E5F-4516-88E5-9B49B709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83" y="1811006"/>
            <a:ext cx="7893001" cy="47204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E1D180A-EA85-41EC-A83A-DC4168055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5" y="1865503"/>
            <a:ext cx="6796993" cy="461149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3A9D9AC-C5C3-449A-B2EE-B36C1245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4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5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518BB-7F2F-49BC-98BD-1C32AF20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DOSAŽENÉ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49551-79A4-481F-838D-456E3F71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stavebního díla </a:t>
            </a:r>
          </a:p>
          <a:p>
            <a:pPr lvl="2"/>
            <a:r>
              <a:rPr lang="cs-CZ" dirty="0"/>
              <a:t>Výběr společnosti I. Kamenická – Generální dodavatel</a:t>
            </a:r>
          </a:p>
          <a:p>
            <a:pPr lvl="2"/>
            <a:r>
              <a:rPr lang="cs-CZ" dirty="0"/>
              <a:t>Podpis smlouvy, 59 950 000,00 Kč</a:t>
            </a:r>
          </a:p>
          <a:p>
            <a:r>
              <a:rPr lang="cs-CZ" dirty="0"/>
              <a:t>Nejvýhodnější metoda pro časové plánování:</a:t>
            </a:r>
          </a:p>
          <a:p>
            <a:pPr lvl="2"/>
            <a:r>
              <a:rPr lang="cs-CZ" dirty="0"/>
              <a:t>MS Project - Software umožňující přehledně sledovat průběh výstavby a finanční toky</a:t>
            </a:r>
          </a:p>
          <a:p>
            <a:pPr lvl="4"/>
            <a:r>
              <a:rPr lang="cs-CZ" dirty="0"/>
              <a:t>Snadné provedení</a:t>
            </a:r>
          </a:p>
          <a:p>
            <a:pPr lvl="4"/>
            <a:r>
              <a:rPr lang="cs-CZ" dirty="0"/>
              <a:t>Rychlé úpravy</a:t>
            </a:r>
          </a:p>
          <a:p>
            <a:pPr lvl="4"/>
            <a:r>
              <a:rPr lang="cs-CZ" dirty="0"/>
              <a:t>Vhodné pro rozsáhlé stavby</a:t>
            </a:r>
          </a:p>
          <a:p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A0464E-54B3-45AA-8FAE-CA30EF45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4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3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784AC-7A51-4B2E-B961-EED39682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ODPOVĚDI NA OTÁZKY VEDOUCÍHO DP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F7400-479D-4149-B822-99633B23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je harmonogram nejčastěji používanou metodou pro kontrolu časového plánu zakázky?</a:t>
            </a:r>
          </a:p>
          <a:p>
            <a:pPr lvl="3"/>
            <a:r>
              <a:rPr lang="cs-CZ" dirty="0"/>
              <a:t>Jednoduchý a stručný přehled o plánované výstavbě</a:t>
            </a:r>
          </a:p>
          <a:p>
            <a:pPr lvl="3"/>
            <a:r>
              <a:rPr lang="cs-CZ" dirty="0"/>
              <a:t>Plánování jednotlivých subdodávek</a:t>
            </a:r>
          </a:p>
          <a:p>
            <a:pPr lvl="3"/>
            <a:r>
              <a:rPr lang="cs-CZ" dirty="0"/>
              <a:t>Koordinace subdodávek</a:t>
            </a:r>
          </a:p>
          <a:p>
            <a:pPr lvl="3"/>
            <a:r>
              <a:rPr lang="cs-CZ" dirty="0"/>
              <a:t>Předpokládané výdaje</a:t>
            </a:r>
          </a:p>
          <a:p>
            <a:pPr lvl="3"/>
            <a:r>
              <a:rPr lang="cs-CZ" dirty="0"/>
              <a:t>Dodržení termínů a předání hotové stavby</a:t>
            </a:r>
          </a:p>
          <a:p>
            <a:pPr lvl="3"/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49128D-296B-45AF-8461-EF326F07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0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70E23-18B4-4171-8BCA-0E057468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96" y="987143"/>
            <a:ext cx="9966960" cy="292608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9264BC-C72E-4C18-A4F8-430A3C1DE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23CFF9-2DE5-47CD-BB7B-42DA6B19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0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88F98CA-00CB-4058-B43A-145948FB9E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515200" y="474562"/>
            <a:ext cx="7278464" cy="59572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410D99-0A8C-43C5-A8F0-C5255354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6A2E0-75BC-4591-8930-D2201B28D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Aktuální téma</a:t>
            </a:r>
          </a:p>
          <a:p>
            <a:r>
              <a:rPr lang="cs-CZ" dirty="0"/>
              <a:t>Využití v praxi</a:t>
            </a:r>
          </a:p>
          <a:p>
            <a:r>
              <a:rPr lang="cs-CZ" dirty="0"/>
              <a:t>Efektivní plánování a příprava stavební zakázky</a:t>
            </a:r>
          </a:p>
          <a:p>
            <a:r>
              <a:rPr lang="cs-CZ" dirty="0"/>
              <a:t>Cena stavebního díla</a:t>
            </a:r>
          </a:p>
          <a:p>
            <a:r>
              <a:rPr lang="cs-CZ" dirty="0"/>
              <a:t>Volba vhodného softwaru</a:t>
            </a:r>
          </a:p>
          <a:p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D4B4B3-4587-47C9-A7D0-4E73FAA3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4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4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E72F4C-4D0E-411F-AA6D-F3204EAD74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035" y="385311"/>
            <a:ext cx="7739665" cy="60873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AE3B0D-F6A2-427E-A6B0-EF902E60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64387-2A3D-43AD-BAF9-8116D7079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Cílem první části je za pomoci nástroje pro rozpočty a kalkulace staveb sestavit cenu stavebního díla a cílem druhé části je vytvořit časový plán výstavby pomocí vybraných metod časového plánování a vyhodnotit nejvýhodnější metodu pro praxi.</a:t>
            </a:r>
            <a:endParaRPr lang="cs-CZ" dirty="0">
              <a:effectLst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492647-C28D-43F9-8DBA-9FF45569E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4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6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8C5D5A6-BC02-416F-8A05-48662F2CA3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515200" y="450354"/>
            <a:ext cx="7278464" cy="59572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112B39-6D7A-473E-ACD5-A56905AB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D88FB-35FE-4D9E-BAA2-489DC64C6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metoda časového plánování je nejvhodnější pro praxi?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5355CD9-D6BC-452E-A2BC-20FD3EAE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61278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8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C6FE-6372-4C3F-8FB5-F1682A7E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Zadávací podmínky, Novostavba BD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0CE937-6057-41CE-8D53-C28953DC8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K.ú</a:t>
            </a:r>
            <a:r>
              <a:rPr lang="cs-CZ" dirty="0"/>
              <a:t>. Humpolec</a:t>
            </a:r>
          </a:p>
          <a:p>
            <a:r>
              <a:rPr lang="cs-CZ" dirty="0"/>
              <a:t>Zakázka soukromého charakteru</a:t>
            </a:r>
          </a:p>
          <a:p>
            <a:r>
              <a:rPr lang="cs-CZ" dirty="0"/>
              <a:t>Generální dodavatel</a:t>
            </a:r>
          </a:p>
          <a:p>
            <a:r>
              <a:rPr lang="cs-CZ" dirty="0"/>
              <a:t>Výběrové řízení</a:t>
            </a:r>
          </a:p>
          <a:p>
            <a:r>
              <a:rPr lang="cs-CZ" dirty="0"/>
              <a:t>Předpoklad ceny stavebního díla: 55 mil Kč bez DPH</a:t>
            </a:r>
          </a:p>
          <a:p>
            <a:r>
              <a:rPr lang="cs-CZ" dirty="0"/>
              <a:t>Doba výstavby: od 09/2020 do 12/2022 </a:t>
            </a:r>
          </a:p>
          <a:p>
            <a:pPr marL="4572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AB7375-0E56-47A0-A478-24B97B8BFF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85810" y="1601403"/>
            <a:ext cx="4546933" cy="240912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4F984CE3-3036-4FF9-B147-93B2983C0421}"/>
              </a:ext>
            </a:extLst>
          </p:cNvPr>
          <p:cNvSpPr/>
          <p:nvPr/>
        </p:nvSpPr>
        <p:spPr>
          <a:xfrm>
            <a:off x="7860631" y="2004461"/>
            <a:ext cx="2101516" cy="14919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EF0E547-E4CE-4434-8388-B3D36B8AF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61278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83C4B-9E14-4B3A-BAC3-35BF1667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Novostavba bytového domu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7DBB4-B075-4B02-8B60-7BE35922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D3407B-E0AB-4C05-A6BE-BA02BAA84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30" y="1965960"/>
            <a:ext cx="5581650" cy="4314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C6F4C9-9B41-4CFF-9B3F-A3CB5163F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791" y="1761172"/>
            <a:ext cx="5772150" cy="47244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F5DA8D7-A1DD-4ED3-9E2D-6905A8C8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4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5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1BC43-2560-4E5D-B7E4-2BFBF4D9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D4521-081C-4B02-8F5B-6FFB2CA72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stavebního díla</a:t>
            </a:r>
          </a:p>
          <a:p>
            <a:pPr lvl="2"/>
            <a:r>
              <a:rPr lang="cs-CZ" dirty="0"/>
              <a:t>Kros 4</a:t>
            </a:r>
          </a:p>
          <a:p>
            <a:pPr lvl="2"/>
            <a:r>
              <a:rPr lang="cs-CZ" dirty="0"/>
              <a:t>Subdodavatelé</a:t>
            </a:r>
          </a:p>
          <a:p>
            <a:r>
              <a:rPr lang="cs-CZ" dirty="0"/>
              <a:t>Časový plán</a:t>
            </a:r>
          </a:p>
          <a:p>
            <a:pPr lvl="2"/>
            <a:r>
              <a:rPr lang="cs-CZ" dirty="0"/>
              <a:t>Milníkový plán</a:t>
            </a:r>
          </a:p>
          <a:p>
            <a:pPr lvl="2"/>
            <a:r>
              <a:rPr lang="cs-CZ" dirty="0"/>
              <a:t>Síťový graf - CPM</a:t>
            </a:r>
          </a:p>
          <a:p>
            <a:pPr lvl="2"/>
            <a:r>
              <a:rPr lang="cs-CZ" dirty="0" err="1"/>
              <a:t>Ganttův</a:t>
            </a:r>
            <a:r>
              <a:rPr lang="cs-CZ" dirty="0"/>
              <a:t> diagram –MS </a:t>
            </a:r>
            <a:r>
              <a:rPr lang="cs-CZ" dirty="0" err="1"/>
              <a:t>Exel</a:t>
            </a:r>
            <a:endParaRPr lang="cs-CZ" dirty="0"/>
          </a:p>
          <a:p>
            <a:pPr lvl="2"/>
            <a:r>
              <a:rPr lang="cs-CZ" dirty="0"/>
              <a:t>MS Project</a:t>
            </a:r>
          </a:p>
          <a:p>
            <a:pPr lvl="2"/>
            <a:r>
              <a:rPr lang="cs-CZ" dirty="0"/>
              <a:t>Další softwary</a:t>
            </a:r>
          </a:p>
          <a:p>
            <a:pPr lvl="2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A32F5B-8386-41CB-A848-B71124DA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68" y="1145586"/>
            <a:ext cx="5966014" cy="15129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0222091-1C01-4279-BE95-E527ABF6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57" y="2946775"/>
            <a:ext cx="5940425" cy="21806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C046D83-9D4B-4794-84EF-2B50B571EBE0}"/>
              </a:ext>
            </a:extLst>
          </p:cNvPr>
          <p:cNvPicPr/>
          <p:nvPr/>
        </p:nvPicPr>
        <p:blipFill rotWithShape="1">
          <a:blip r:embed="rId4"/>
          <a:srcRect t="69809"/>
          <a:stretch/>
        </p:blipFill>
        <p:spPr>
          <a:xfrm>
            <a:off x="5932712" y="5482139"/>
            <a:ext cx="5940425" cy="110638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48BE34F-350D-474B-B16A-B1ED1227D6CD}"/>
              </a:ext>
            </a:extLst>
          </p:cNvPr>
          <p:cNvSpPr txBox="1"/>
          <p:nvPr/>
        </p:nvSpPr>
        <p:spPr>
          <a:xfrm>
            <a:off x="5932712" y="5241656"/>
            <a:ext cx="1322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u="sng" dirty="0"/>
              <a:t>Celková cena díla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FBC6CB-6305-4F56-9294-88380965F01F}"/>
              </a:ext>
            </a:extLst>
          </p:cNvPr>
          <p:cNvSpPr txBox="1"/>
          <p:nvPr/>
        </p:nvSpPr>
        <p:spPr>
          <a:xfrm>
            <a:off x="5890224" y="2640101"/>
            <a:ext cx="857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u="sng" dirty="0"/>
              <a:t>Porovnání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04B4A0A-68F0-4384-82EC-C4E3E3475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4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0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63B2BE44-0AE1-4DBD-8144-4CB04C88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45"/>
          <a:stretch/>
        </p:blipFill>
        <p:spPr>
          <a:xfrm>
            <a:off x="328474" y="310700"/>
            <a:ext cx="11535051" cy="62366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8FAE602-08FA-4A7C-AD2E-DF46BA757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353" y="4025402"/>
            <a:ext cx="5571172" cy="23954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A75820E-F00A-416B-A761-A57654D6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4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4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C172C9-14ED-4F5C-A7F4-BE10A5D5E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C119C6-B90A-4DAC-9528-1EB0725A49C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5871" r="6929"/>
          <a:stretch/>
        </p:blipFill>
        <p:spPr bwMode="auto">
          <a:xfrm>
            <a:off x="1457084" y="1406182"/>
            <a:ext cx="9277831" cy="508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ástupný text 6">
            <a:extLst>
              <a:ext uri="{FF2B5EF4-FFF2-40B4-BE49-F238E27FC236}">
                <a16:creationId xmlns:a16="http://schemas.microsoft.com/office/drawing/2014/main" id="{FFF54A60-F95F-4088-B4B1-DBC53F1CCD28}"/>
              </a:ext>
            </a:extLst>
          </p:cNvPr>
          <p:cNvSpPr txBox="1">
            <a:spLocks/>
          </p:cNvSpPr>
          <p:nvPr/>
        </p:nvSpPr>
        <p:spPr>
          <a:xfrm>
            <a:off x="1143000" y="956602"/>
            <a:ext cx="4754880" cy="77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cs-CZ" dirty="0" err="1"/>
              <a:t>Ganttův</a:t>
            </a:r>
            <a:r>
              <a:rPr lang="cs-CZ" dirty="0"/>
              <a:t> diagram – MS </a:t>
            </a:r>
            <a:r>
              <a:rPr lang="cs-CZ" dirty="0" err="1"/>
              <a:t>Exel</a:t>
            </a:r>
            <a:endParaRPr lang="cs-CZ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A42A1ED-0F74-44F0-B42B-694281D0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40" y="248575"/>
            <a:ext cx="896644" cy="8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15929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5430</TotalTime>
  <Words>294</Words>
  <Application>Microsoft Office PowerPoint</Application>
  <PresentationFormat>Širokoúhlá obrazovka</PresentationFormat>
  <Paragraphs>56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Corbel</vt:lpstr>
      <vt:lpstr>Roboto</vt:lpstr>
      <vt:lpstr>Základ</vt:lpstr>
      <vt:lpstr>Finanční a časová příprava stavební zakázky,  bytového domu Na Skalce, parcelní čísla 353/10, 353/12, 353/8 k.ú. HUMPOLEC</vt:lpstr>
      <vt:lpstr>MOTIVACE A DŮVODY K ŘEŠENÍ DANÉHO PROBLÉMU</vt:lpstr>
      <vt:lpstr>CÍL PRÁCE</vt:lpstr>
      <vt:lpstr>VÝZKUMNÉ OTÁZKY</vt:lpstr>
      <vt:lpstr>Zadávací podmínky, Novostavba BD</vt:lpstr>
      <vt:lpstr>Novostavba bytového domu</vt:lpstr>
      <vt:lpstr>POUŽITÉ METODY</vt:lpstr>
      <vt:lpstr>Prezentace aplikace PowerPoint</vt:lpstr>
      <vt:lpstr>Prezentace aplikace PowerPoint</vt:lpstr>
      <vt:lpstr>Prezentace aplikace PowerPoint</vt:lpstr>
      <vt:lpstr>MS Project</vt:lpstr>
      <vt:lpstr>DOSAŽENÉ VÝSLEDKY</vt:lpstr>
      <vt:lpstr>ODPOVĚDI NA OTÁZKY VEDOUCÍHO DP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Benešová</dc:creator>
  <cp:lastModifiedBy>Lucie Benešová</cp:lastModifiedBy>
  <cp:revision>18</cp:revision>
  <dcterms:created xsi:type="dcterms:W3CDTF">2021-06-04T19:25:48Z</dcterms:created>
  <dcterms:modified xsi:type="dcterms:W3CDTF">2021-06-09T17:32:21Z</dcterms:modified>
</cp:coreProperties>
</file>