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8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F04-1E4D-4BEC-83D0-22237EF04800}" type="datetimeFigureOut">
              <a:rPr lang="cs-CZ" smtClean="0"/>
              <a:t>11.06.2021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855-C3C7-43CF-9333-9DA2BDA14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57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F04-1E4D-4BEC-83D0-22237EF04800}" type="datetimeFigureOut">
              <a:rPr lang="cs-CZ" smtClean="0"/>
              <a:t>11.06.2021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855-C3C7-43CF-9333-9DA2BDA14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95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F04-1E4D-4BEC-83D0-22237EF04800}" type="datetimeFigureOut">
              <a:rPr lang="cs-CZ" smtClean="0"/>
              <a:t>11.06.2021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855-C3C7-43CF-9333-9DA2BDA14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F04-1E4D-4BEC-83D0-22237EF04800}" type="datetimeFigureOut">
              <a:rPr lang="cs-CZ" smtClean="0"/>
              <a:t>11.06.2021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855-C3C7-43CF-9333-9DA2BDA14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12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F04-1E4D-4BEC-83D0-22237EF04800}" type="datetimeFigureOut">
              <a:rPr lang="cs-CZ" smtClean="0"/>
              <a:t>11.06.2021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855-C3C7-43CF-9333-9DA2BDA14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07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F04-1E4D-4BEC-83D0-22237EF04800}" type="datetimeFigureOut">
              <a:rPr lang="cs-CZ" smtClean="0"/>
              <a:t>11.06.2021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855-C3C7-43CF-9333-9DA2BDA14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48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F04-1E4D-4BEC-83D0-22237EF04800}" type="datetimeFigureOut">
              <a:rPr lang="cs-CZ" smtClean="0"/>
              <a:t>11.06.2021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855-C3C7-43CF-9333-9DA2BDA14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07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F04-1E4D-4BEC-83D0-22237EF04800}" type="datetimeFigureOut">
              <a:rPr lang="cs-CZ" smtClean="0"/>
              <a:t>11.06.2021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855-C3C7-43CF-9333-9DA2BDA14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67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F04-1E4D-4BEC-83D0-22237EF04800}" type="datetimeFigureOut">
              <a:rPr lang="cs-CZ" smtClean="0"/>
              <a:t>11.06.2021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855-C3C7-43CF-9333-9DA2BDA14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98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F04-1E4D-4BEC-83D0-22237EF04800}" type="datetimeFigureOut">
              <a:rPr lang="cs-CZ" smtClean="0"/>
              <a:t>11.06.2021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855-C3C7-43CF-9333-9DA2BDA14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7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DF04-1E4D-4BEC-83D0-22237EF04800}" type="datetimeFigureOut">
              <a:rPr lang="cs-CZ" smtClean="0"/>
              <a:t>11.06.2021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4A855-C3C7-43CF-9333-9DA2BDA14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27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8DF04-1E4D-4BEC-83D0-22237EF04800}" type="datetimeFigureOut">
              <a:rPr lang="cs-CZ" smtClean="0"/>
              <a:t>11.06.2021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4A855-C3C7-43CF-9333-9DA2BDA14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4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Projekt novostavby zadaného objektu v rozsahu projektu pro provedení stavby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5445224"/>
            <a:ext cx="4680520" cy="1054968"/>
          </a:xfrm>
        </p:spPr>
        <p:txBody>
          <a:bodyPr>
            <a:normAutofit/>
          </a:bodyPr>
          <a:lstStyle/>
          <a:p>
            <a:pPr algn="l"/>
            <a:r>
              <a:rPr lang="cs-CZ" sz="1800" dirty="0">
                <a:solidFill>
                  <a:schemeClr val="tx1"/>
                </a:solidFill>
              </a:rPr>
              <a:t>Vypracoval: </a:t>
            </a:r>
            <a:r>
              <a:rPr lang="cs-CZ" sz="1800" dirty="0" smtClean="0">
                <a:solidFill>
                  <a:schemeClr val="tx1"/>
                </a:solidFill>
              </a:rPr>
              <a:t>	Bc</a:t>
            </a:r>
            <a:r>
              <a:rPr lang="cs-CZ" sz="1800" dirty="0">
                <a:solidFill>
                  <a:schemeClr val="tx1"/>
                </a:solidFill>
              </a:rPr>
              <a:t>. Ondřej Michálek</a:t>
            </a:r>
          </a:p>
          <a:p>
            <a:pPr algn="l"/>
            <a:r>
              <a:rPr lang="cs-CZ" sz="1800" dirty="0">
                <a:solidFill>
                  <a:schemeClr val="tx1"/>
                </a:solidFill>
              </a:rPr>
              <a:t>Vedoucí práce: </a:t>
            </a:r>
            <a:r>
              <a:rPr lang="cs-CZ" sz="1800" dirty="0" smtClean="0">
                <a:solidFill>
                  <a:schemeClr val="tx1"/>
                </a:solidFill>
              </a:rPr>
              <a:t>	doc</a:t>
            </a:r>
            <a:r>
              <a:rPr lang="cs-CZ" sz="1800" dirty="0">
                <a:solidFill>
                  <a:schemeClr val="tx1"/>
                </a:solidFill>
              </a:rPr>
              <a:t>. Dr. Ing. Luboš </a:t>
            </a:r>
            <a:r>
              <a:rPr lang="cs-CZ" sz="1800" dirty="0" err="1" smtClean="0">
                <a:solidFill>
                  <a:schemeClr val="tx1"/>
                </a:solidFill>
              </a:rPr>
              <a:t>Podolka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Oponent:		Ing. Jan </a:t>
            </a:r>
            <a:r>
              <a:rPr lang="cs-CZ" sz="1800" dirty="0" err="1" smtClean="0">
                <a:solidFill>
                  <a:schemeClr val="tx1"/>
                </a:solidFill>
              </a:rPr>
              <a:t>Zugárek</a:t>
            </a: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6672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3970784" cy="1143000"/>
          </a:xfrm>
        </p:spPr>
        <p:txBody>
          <a:bodyPr/>
          <a:lstStyle/>
          <a:p>
            <a:pPr algn="l"/>
            <a:r>
              <a:rPr lang="cs-CZ" dirty="0" smtClean="0"/>
              <a:t>Půdorys 5.NP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08720"/>
            <a:ext cx="5063281" cy="55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08" y="908720"/>
            <a:ext cx="3566175" cy="32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220072" y="4437112"/>
            <a:ext cx="3178696" cy="1612776"/>
          </a:xfrm>
        </p:spPr>
        <p:txBody>
          <a:bodyPr>
            <a:normAutofit/>
          </a:bodyPr>
          <a:lstStyle/>
          <a:p>
            <a:r>
              <a:rPr lang="cs-CZ" sz="1800" dirty="0" smtClean="0"/>
              <a:t>3 bytové jednotky o dispozici 1+kk, 2+kk a 3+kk</a:t>
            </a:r>
            <a:endParaRPr lang="cs-CZ" sz="18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57192"/>
            <a:ext cx="1154651" cy="122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82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3970784" cy="1143000"/>
          </a:xfrm>
        </p:spPr>
        <p:txBody>
          <a:bodyPr/>
          <a:lstStyle/>
          <a:p>
            <a:pPr algn="l"/>
            <a:r>
              <a:rPr lang="cs-CZ" dirty="0" smtClean="0"/>
              <a:t>Řez objektem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"/>
          <a:stretch/>
        </p:blipFill>
        <p:spPr bwMode="auto">
          <a:xfrm>
            <a:off x="22200" y="997418"/>
            <a:ext cx="9032900" cy="561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75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8517"/>
            <a:ext cx="4548415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8327" y="200720"/>
            <a:ext cx="3970784" cy="1143000"/>
          </a:xfrm>
        </p:spPr>
        <p:txBody>
          <a:bodyPr/>
          <a:lstStyle/>
          <a:p>
            <a:pPr algn="l"/>
            <a:r>
              <a:rPr lang="cs-CZ" dirty="0" smtClean="0"/>
              <a:t>Pohledy</a:t>
            </a:r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88" y="1858517"/>
            <a:ext cx="4702085" cy="358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864371" y="1340768"/>
            <a:ext cx="3178696" cy="517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Jihozápadní pohled</a:t>
            </a:r>
            <a:endParaRPr lang="cs-CZ" sz="18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932040" y="1340768"/>
            <a:ext cx="3178696" cy="51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800" dirty="0" smtClean="0"/>
              <a:t>Severovýchodní pohled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2975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cs-CZ" dirty="0" smtClean="0"/>
              <a:t>Cíl práce diplomové práce byl splněn;</a:t>
            </a:r>
          </a:p>
          <a:p>
            <a:r>
              <a:rPr lang="cs-CZ" dirty="0" smtClean="0"/>
              <a:t>Přínos pro mou práci;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49696"/>
            <a:ext cx="4749160" cy="3710281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Závěr, cíl, přínos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467544" y="3717032"/>
            <a:ext cx="3312368" cy="237626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DĚKUJI ZA POZORNOST !!!</a:t>
            </a:r>
            <a:endParaRPr lang="cs-CZ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963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Otázka č.1: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Je dostatečně zaizolována terasa ve 4.NP ?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4866878" cy="328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82851"/>
            <a:ext cx="5328592" cy="189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689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4571999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Otázka č.2: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Jak zjistíte hloubku a způsob založení sousedních staveb? Jak by bylo potřeba přepracovat</a:t>
            </a:r>
          </a:p>
          <a:p>
            <a:pPr marL="0" indent="0">
              <a:buNone/>
            </a:pPr>
            <a:r>
              <a:rPr lang="cs-CZ" dirty="0" smtClean="0"/>
              <a:t>založení navrhované stavby v případě, že by sousední stavby byly podsklepeny?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93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Otázka č.3: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Na str. 38 uvádíte, že případné násypy se hutní na únosnost 200 </a:t>
            </a:r>
            <a:r>
              <a:rPr lang="cs-CZ" dirty="0" err="1" smtClean="0"/>
              <a:t>kPa</a:t>
            </a:r>
            <a:r>
              <a:rPr lang="cs-CZ" dirty="0" smtClean="0"/>
              <a:t>, jak zjistíte, že je jí na</a:t>
            </a:r>
          </a:p>
          <a:p>
            <a:pPr marL="0" indent="0">
              <a:buNone/>
            </a:pPr>
            <a:r>
              <a:rPr lang="cs-CZ" dirty="0" smtClean="0"/>
              <a:t>stavbě dosaženo?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76908" y="3717032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Standardně používaná zkušební metoda, která poskytuje okamžitou informaci o dosažené míře zhutnění.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Hodnoty ze statické zatěžovací zkoušky jsou kompatibilní a jsou uváděny v požadavcích na kvalitu zhutnění u naprosté většiny staveb.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Provádí se podle metodiky ČSN 73 6190 kruhovou deskou o průměru 300 nebo 357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 provedení zkoušky je nutná </a:t>
            </a:r>
            <a:r>
              <a:rPr lang="cs-CZ" dirty="0" err="1" smtClean="0"/>
              <a:t>protizátěž</a:t>
            </a:r>
            <a:r>
              <a:rPr lang="cs-CZ" dirty="0" smtClean="0"/>
              <a:t> - naložený nákladní vůz, bagr…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Výsledkem zkoušky je písemný protokol, který zahrnuje interpretaci, zda míra zhutnění zkoušené vrstvy vyhovuje požadovaným hodnotám.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899592" y="3244334"/>
            <a:ext cx="3093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Statickou zatěžovací zkouškou: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38034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Otázka č.4: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Bylo by možné řešit střechu jako zelenou s možností přístupu obyvatel objektu? O kolik by se stavba prodražila a jaká doplňková řešení by tato vyžadovala?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704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834085"/>
              </p:ext>
            </p:extLst>
          </p:nvPr>
        </p:nvGraphicFramePr>
        <p:xfrm>
          <a:off x="251520" y="764704"/>
          <a:ext cx="8496945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Materiál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Tloušťka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Cena za 1m2 s</a:t>
                      </a:r>
                      <a:r>
                        <a:rPr lang="cs-CZ" baseline="0" dirty="0" smtClean="0"/>
                        <a:t> DPH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Hydroizoalace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Glastek</a:t>
                      </a:r>
                      <a:r>
                        <a:rPr lang="cs-CZ" baseline="0" dirty="0" smtClean="0"/>
                        <a:t> 40 </a:t>
                      </a:r>
                      <a:r>
                        <a:rPr lang="cs-CZ" baseline="0" dirty="0" err="1" smtClean="0"/>
                        <a:t>special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mineral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 mm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144,-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Tepelná izolace z minerální vaty ve spádu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280-360</a:t>
                      </a:r>
                      <a:r>
                        <a:rPr lang="cs-CZ" baseline="0" dirty="0" smtClean="0"/>
                        <a:t> mm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410,-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2x </a:t>
                      </a:r>
                      <a:r>
                        <a:rPr lang="cs-CZ" dirty="0" err="1" smtClean="0"/>
                        <a:t>Hydroizoalace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Glastek</a:t>
                      </a:r>
                      <a:r>
                        <a:rPr lang="cs-CZ" baseline="0" dirty="0" smtClean="0"/>
                        <a:t> 40 </a:t>
                      </a:r>
                      <a:r>
                        <a:rPr lang="cs-CZ" baseline="0" dirty="0" err="1" smtClean="0"/>
                        <a:t>special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mineral</a:t>
                      </a:r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4mm + 4 mm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288,-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Geotextilie</a:t>
                      </a:r>
                      <a:r>
                        <a:rPr lang="cs-CZ" dirty="0" smtClean="0"/>
                        <a:t> 300 g/m2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---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39,-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Mechanické přitížení z kačírku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100 mm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126,-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323528" y="260648"/>
            <a:ext cx="4018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Aktuální skladba střechy nad ŽB deskou: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30424" y="4365104"/>
            <a:ext cx="4367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Cena celkem za 1 m2 ………. 1,007,- Kč s DPH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32340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23528" y="260648"/>
            <a:ext cx="3637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Vzorová skladba zelené střechy DEK:</a:t>
            </a:r>
            <a:endParaRPr lang="cs-CZ" b="1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7836"/>
              </p:ext>
            </p:extLst>
          </p:nvPr>
        </p:nvGraphicFramePr>
        <p:xfrm>
          <a:off x="395536" y="908720"/>
          <a:ext cx="8352927" cy="535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Materiál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Tloušťka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Cena za 1</a:t>
                      </a:r>
                      <a:r>
                        <a:rPr lang="cs-CZ" baseline="0" dirty="0" smtClean="0"/>
                        <a:t> m2 s DPH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Spádový potěr - 080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10-80 mm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160,-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DEKPRIMER potěr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---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GLASTEK AL 40 MINERAL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 mm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144,-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EPS 150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150</a:t>
                      </a:r>
                      <a:r>
                        <a:rPr lang="cs-CZ" baseline="0" dirty="0" smtClean="0"/>
                        <a:t> mm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413,-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DEKPERIMETER SD 150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150 mm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484,-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FILTEK 300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---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39,-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DEKPLAN 77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1,5 mm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225,-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FILTEK 300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---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39,-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EKDREN T20 GARDEN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60 mm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169,-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FILTEK 200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---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39,-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GREENDEK substrát střešní extenzivní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150 mm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430,-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GREENDEK rozchodníková rohož S5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 mm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586,-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475928" y="6309320"/>
            <a:ext cx="4369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Cena celkem za 1 m2 ………. 2.747,- Kč s DPH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8328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Cíl práce: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Cílem práce je pro zadaný objekt (předána studie objektu, nebo projekt pro stavební povolení stavební část) vypracovat min. 4 části projektové dokumentace definované ve stavebním zákonu, tj. textovou i výkresovou část.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1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260648"/>
            <a:ext cx="3637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Vzorová skladba zelené střechy DEK: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611560" y="914638"/>
            <a:ext cx="747102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Aktuální cena skladby: 	1.007,- m2 …….. 1007x156= 157.092,- bez práce</a:t>
            </a:r>
          </a:p>
          <a:p>
            <a:r>
              <a:rPr lang="cs-CZ" b="1" dirty="0" smtClean="0"/>
              <a:t>Cena zelené střechy:	2.747,- m2 …….. 2747x156= 428.532,- bez práce</a:t>
            </a:r>
          </a:p>
          <a:p>
            <a:r>
              <a:rPr lang="cs-CZ" b="1" dirty="0" smtClean="0"/>
              <a:t>Schodiště mna střechu:	cca 35.000,- bez práce</a:t>
            </a:r>
          </a:p>
          <a:p>
            <a:r>
              <a:rPr lang="cs-CZ" b="1" dirty="0" smtClean="0"/>
              <a:t>Výlez na střechu:		cca 75.000,- bez práce</a:t>
            </a:r>
          </a:p>
          <a:p>
            <a:endParaRPr lang="cs-CZ" b="1" dirty="0"/>
          </a:p>
          <a:p>
            <a:r>
              <a:rPr lang="cs-CZ" b="1" dirty="0" smtClean="0"/>
              <a:t>Rozdíl v ceně:		381.000,-</a:t>
            </a:r>
          </a:p>
          <a:p>
            <a:endParaRPr lang="cs-CZ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rgbClr val="FF0000"/>
                </a:solidFill>
              </a:rPr>
              <a:t>Bylo by možné řešit střechu jako zelenou s možností přístupu obyvatel objektu? O kolik by se stavba prodražila a jaká doplňková řešení by tato vyžadovala?</a:t>
            </a:r>
          </a:p>
          <a:p>
            <a:pPr marL="0" indent="0"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b="1" dirty="0" smtClean="0">
                <a:solidFill>
                  <a:srgbClr val="00B050"/>
                </a:solidFill>
              </a:rPr>
              <a:t>Ano, bylo možné řešit střechu jako zelenou s možností přístupu obyvatel.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rgbClr val="00B050"/>
                </a:solidFill>
              </a:rPr>
              <a:t>Navýšení ceny na materiálu by bylo 381.000,-. 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rgbClr val="00B050"/>
                </a:solidFill>
              </a:rPr>
              <a:t>Poznámka: V ceně není zohledněna práce a nové řešení detailu atiky, které by obnášelo nové oplechování, napojování hydroizolace atd</a:t>
            </a:r>
            <a:r>
              <a:rPr lang="cs-CZ" sz="1800" b="1" dirty="0" smtClean="0">
                <a:solidFill>
                  <a:srgbClr val="00B050"/>
                </a:solidFill>
              </a:rPr>
              <a:t>..</a:t>
            </a:r>
          </a:p>
          <a:p>
            <a:pPr marL="0" indent="0">
              <a:buNone/>
            </a:pPr>
            <a:endParaRPr lang="cs-CZ" sz="1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1800" b="1" dirty="0" smtClean="0"/>
              <a:t>Pro přesnou odpověď na tuto otázku by bylo nutné upravit projektovou </a:t>
            </a:r>
            <a:r>
              <a:rPr lang="cs-CZ" sz="1800" b="1" dirty="0" err="1" smtClean="0"/>
              <a:t>dokumentacu</a:t>
            </a:r>
            <a:r>
              <a:rPr lang="cs-CZ" sz="1800" b="1" dirty="0" smtClean="0"/>
              <a:t> a nechat zpracovat položkový rozpočet.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31634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166" y="11087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Místo stavby: Praha – Libeň, ul. Braunerova</a:t>
            </a:r>
            <a:endParaRPr lang="cs-CZ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860909" cy="545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3804572" y="2843845"/>
            <a:ext cx="93610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51520" y="6507163"/>
            <a:ext cx="66784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 smtClean="0"/>
              <a:t>Zdroj: https://mapy.cz/zakladni?x=14.4745870&amp;y=50.1137865&amp;z=19&amp;l=0&amp;base=ophoto&amp;source=pubt&amp;id=15212572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12267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Situace</a:t>
            </a:r>
            <a:endParaRPr lang="cs-CZ" dirty="0"/>
          </a:p>
        </p:txBody>
      </p:sp>
      <p:pic>
        <p:nvPicPr>
          <p:cNvPr id="3074" name="Picture 2" descr="C:\Users\Admin\Documents\Škola ING\Diplomka\Prezentace\podkl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480720" cy="53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cuments\Škola ING\Diplomka\Rendry\01 bez oblo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1"/>
                </a:solidFill>
              </a:rPr>
              <a:t>Řešený bytový dům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868144" y="476672"/>
            <a:ext cx="3178696" cy="1612776"/>
          </a:xfrm>
        </p:spPr>
        <p:txBody>
          <a:bodyPr>
            <a:normAutofit/>
          </a:bodyPr>
          <a:lstStyle/>
          <a:p>
            <a:r>
              <a:rPr lang="cs-CZ" sz="1800" dirty="0" smtClean="0"/>
              <a:t>Pětipodlažní bytový dům;</a:t>
            </a:r>
          </a:p>
          <a:p>
            <a:r>
              <a:rPr lang="cs-CZ" sz="1800" dirty="0" smtClean="0"/>
              <a:t>Dvůr s zpevněnou plochou;</a:t>
            </a:r>
          </a:p>
          <a:p>
            <a:r>
              <a:rPr lang="cs-CZ" sz="1800" dirty="0" smtClean="0"/>
              <a:t>14 bytových jednotek;</a:t>
            </a:r>
          </a:p>
          <a:p>
            <a:r>
              <a:rPr lang="cs-CZ" sz="1800" dirty="0" smtClean="0"/>
              <a:t>2x garáž.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935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8956"/>
            <a:ext cx="3970784" cy="1143000"/>
          </a:xfrm>
        </p:spPr>
        <p:txBody>
          <a:bodyPr/>
          <a:lstStyle/>
          <a:p>
            <a:pPr algn="l"/>
            <a:r>
              <a:rPr lang="cs-CZ" dirty="0" smtClean="0"/>
              <a:t>Založení objektu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" y="1196752"/>
            <a:ext cx="4762862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50386"/>
            <a:ext cx="4329759" cy="387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7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3"/>
            <a:ext cx="9144000" cy="70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8956"/>
            <a:ext cx="7128792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Založení objektu - detail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1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58012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4" y="128956"/>
            <a:ext cx="3970784" cy="1143000"/>
          </a:xfrm>
        </p:spPr>
        <p:txBody>
          <a:bodyPr/>
          <a:lstStyle/>
          <a:p>
            <a:pPr algn="l"/>
            <a:r>
              <a:rPr lang="cs-CZ" dirty="0" smtClean="0"/>
              <a:t>Půdorys 1.NP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67" y="404664"/>
            <a:ext cx="3758586" cy="3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7"/>
            <a:ext cx="3731267" cy="247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128956"/>
            <a:ext cx="3970784" cy="1143000"/>
          </a:xfrm>
        </p:spPr>
        <p:txBody>
          <a:bodyPr/>
          <a:lstStyle/>
          <a:p>
            <a:pPr algn="l"/>
            <a:r>
              <a:rPr lang="cs-CZ" dirty="0" smtClean="0"/>
              <a:t>Půdorys 2-4.NP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8" y="980728"/>
            <a:ext cx="5115064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3800476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220072" y="4437112"/>
            <a:ext cx="3178696" cy="1612776"/>
          </a:xfrm>
        </p:spPr>
        <p:txBody>
          <a:bodyPr>
            <a:normAutofit/>
          </a:bodyPr>
          <a:lstStyle/>
          <a:p>
            <a:r>
              <a:rPr lang="cs-CZ" sz="1800" dirty="0" smtClean="0"/>
              <a:t>3 bytové jednotky o dispozici 1+kk, 2+kk a 3+kk</a:t>
            </a:r>
            <a:endParaRPr lang="cs-CZ" sz="18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57192"/>
            <a:ext cx="1154651" cy="122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0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606</Words>
  <Application>Microsoft Office PowerPoint</Application>
  <PresentationFormat>Předvádění na obrazovce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Projekt novostavby zadaného objektu v rozsahu projektu pro provedení stavby</vt:lpstr>
      <vt:lpstr>Cíl práce:</vt:lpstr>
      <vt:lpstr>Místo stavby: Praha – Libeň, ul. Braunerova</vt:lpstr>
      <vt:lpstr>Situace</vt:lpstr>
      <vt:lpstr>Řešený bytový dům</vt:lpstr>
      <vt:lpstr>Založení objektu</vt:lpstr>
      <vt:lpstr>Založení objektu - detail</vt:lpstr>
      <vt:lpstr>Půdorys 1.NP</vt:lpstr>
      <vt:lpstr>Půdorys 2-4.NP</vt:lpstr>
      <vt:lpstr>Půdorys 5.NP</vt:lpstr>
      <vt:lpstr>Řez objektem</vt:lpstr>
      <vt:lpstr>Pohledy</vt:lpstr>
      <vt:lpstr>Závěr, cíl, přínos</vt:lpstr>
      <vt:lpstr>Otázka č.1: </vt:lpstr>
      <vt:lpstr>Otázka č.2: </vt:lpstr>
      <vt:lpstr>Otázka č.3: </vt:lpstr>
      <vt:lpstr>Otázka č.4: </vt:lpstr>
      <vt:lpstr>Prezentace aplikace PowerPoint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novostavby zadaného objektu v rozsahu projektu pro provedení stavby</dc:title>
  <dc:creator>Admin</dc:creator>
  <cp:lastModifiedBy>Admin</cp:lastModifiedBy>
  <cp:revision>13</cp:revision>
  <dcterms:created xsi:type="dcterms:W3CDTF">2021-06-11T14:48:59Z</dcterms:created>
  <dcterms:modified xsi:type="dcterms:W3CDTF">2021-06-11T16:52:29Z</dcterms:modified>
</cp:coreProperties>
</file>