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E02-E4C6-4E33-8750-5B03832B41A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C8E-E3D5-4562-89D6-C2B46F715B6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84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E02-E4C6-4E33-8750-5B03832B41A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C8E-E3D5-4562-89D6-C2B46F715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73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E02-E4C6-4E33-8750-5B03832B41A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C8E-E3D5-4562-89D6-C2B46F715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39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E02-E4C6-4E33-8750-5B03832B41A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C8E-E3D5-4562-89D6-C2B46F715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16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E02-E4C6-4E33-8750-5B03832B41A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C8E-E3D5-4562-89D6-C2B46F715B6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70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E02-E4C6-4E33-8750-5B03832B41A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C8E-E3D5-4562-89D6-C2B46F715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76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E02-E4C6-4E33-8750-5B03832B41A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C8E-E3D5-4562-89D6-C2B46F715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0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E02-E4C6-4E33-8750-5B03832B41A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C8E-E3D5-4562-89D6-C2B46F715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85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E02-E4C6-4E33-8750-5B03832B41A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C8E-E3D5-4562-89D6-C2B46F715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70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DF0E02-E4C6-4E33-8750-5B03832B41A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5A4C8E-E3D5-4562-89D6-C2B46F715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82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E02-E4C6-4E33-8750-5B03832B41A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C8E-E3D5-4562-89D6-C2B46F715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55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DF0E02-E4C6-4E33-8750-5B03832B41A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5A4C8E-E3D5-4562-89D6-C2B46F715B6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8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7EEE6-EA41-49C5-8E35-7C66DB753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650" y="1866500"/>
            <a:ext cx="10426700" cy="2132610"/>
          </a:xfrm>
        </p:spPr>
        <p:txBody>
          <a:bodyPr>
            <a:noAutofit/>
          </a:bodyPr>
          <a:lstStyle/>
          <a:p>
            <a:pPr algn="ctr"/>
            <a:r>
              <a:rPr lang="cs-CZ" sz="50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Novostavba bytového domu v rozsahu projektu pro provedení stavby</a:t>
            </a: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05812E2-A9EE-45D7-AFDC-63EA5BCB9898}"/>
              </a:ext>
            </a:extLst>
          </p:cNvPr>
          <p:cNvSpPr txBox="1"/>
          <p:nvPr/>
        </p:nvSpPr>
        <p:spPr>
          <a:xfrm>
            <a:off x="2559050" y="4785943"/>
            <a:ext cx="7073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Vypracovala:		Bc. Nikola Palková</a:t>
            </a:r>
          </a:p>
          <a:p>
            <a:r>
              <a:rPr lang="cs-CZ" sz="2400" spc="100" dirty="0">
                <a:latin typeface="Arial" panose="020B0604020202020204" pitchFamily="34" charset="0"/>
                <a:cs typeface="Arial" panose="020B0604020202020204" pitchFamily="34" charset="0"/>
              </a:rPr>
              <a:t>Vedoucí práce:		</a:t>
            </a:r>
            <a:r>
              <a:rPr lang="de-DE" sz="2400" spc="100" dirty="0">
                <a:latin typeface="Arial" panose="020B0604020202020204" pitchFamily="34" charset="0"/>
                <a:cs typeface="Arial" panose="020B0604020202020204" pitchFamily="34" charset="0"/>
              </a:rPr>
              <a:t>Ing. Michal Kraus, </a:t>
            </a:r>
            <a:r>
              <a:rPr lang="de-DE" sz="2400" spc="100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de-DE" sz="2400" spc="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spc="100" dirty="0">
                <a:latin typeface="Arial" panose="020B0604020202020204" pitchFamily="34" charset="0"/>
                <a:cs typeface="Arial" panose="020B0604020202020204" pitchFamily="34" charset="0"/>
              </a:rPr>
              <a:t>Oponent práce:		Ing. Lucie Krobová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71162D4-0E5D-4ACA-B7EF-63C6CD510455}"/>
              </a:ext>
            </a:extLst>
          </p:cNvPr>
          <p:cNvSpPr txBox="1"/>
          <p:nvPr/>
        </p:nvSpPr>
        <p:spPr>
          <a:xfrm>
            <a:off x="1612900" y="642086"/>
            <a:ext cx="896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  <a:p>
            <a:pPr algn="ctr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Ústav technicko-technologický</a:t>
            </a:r>
          </a:p>
        </p:txBody>
      </p:sp>
    </p:spTree>
    <p:extLst>
      <p:ext uri="{BB962C8B-B14F-4D97-AF65-F5344CB8AC3E}">
        <p14:creationId xmlns:p14="http://schemas.microsoft.com/office/powerpoint/2010/main" val="120286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9D207-1D56-4082-B0C7-FC79E7E7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131" y="263526"/>
            <a:ext cx="10058400" cy="145075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Stavebně-konstrukční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4F1E6A-CCD0-40D4-916E-2F3F16A79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3341" y="597526"/>
            <a:ext cx="4937760" cy="39137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Detail okapní hrany u zelené střechy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14686E1-000A-484B-A58E-3ACA5CEEC7C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86401" y="988904"/>
            <a:ext cx="6400800" cy="5297596"/>
          </a:xfrm>
          <a:prstGeom prst="rect">
            <a:avLst/>
          </a:prstGeom>
        </p:spPr>
      </p:pic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EF2014BD-02E6-4E24-905F-4C9EC9E7606E}"/>
              </a:ext>
            </a:extLst>
          </p:cNvPr>
          <p:cNvSpPr txBox="1">
            <a:spLocks/>
          </p:cNvSpPr>
          <p:nvPr/>
        </p:nvSpPr>
        <p:spPr>
          <a:xfrm>
            <a:off x="10416541" y="6398785"/>
            <a:ext cx="4937760" cy="3913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Zdroj: vlastní.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E84D03AA-A19C-49FB-8687-70FBD30014A6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49377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Výhody: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Navržená zeleň je bezúdržbová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Snadná realizace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Rozšiřuje zelenou plochu na pozemku</a:t>
            </a:r>
          </a:p>
        </p:txBody>
      </p:sp>
    </p:spTree>
    <p:extLst>
      <p:ext uri="{BB962C8B-B14F-4D97-AF65-F5344CB8AC3E}">
        <p14:creationId xmlns:p14="http://schemas.microsoft.com/office/powerpoint/2010/main" val="47744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CD9CB-DD93-4484-B4B8-EB01E97E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9398"/>
            <a:ext cx="10058400" cy="748454"/>
          </a:xfrm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77A51F-5EFE-44EF-8B72-9D7C8B5CD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857" y="1057852"/>
            <a:ext cx="901145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Čím je stavebnictví a sektor budov specifický oproti jiným průmyslovým odvětím?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Stavba (výrobek) má dlouhou životnost, je nákladná, rozměrná, jedinečná a imobilní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Časová náročnost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Vliv klimatických podmínek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Velké množství materiálu a lidské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Pracoviště je dočasné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Ač je stavebnictví jedním z největších průmyslových odvětví, zaostává v digitalizaci</a:t>
            </a:r>
          </a:p>
        </p:txBody>
      </p:sp>
    </p:spTree>
    <p:extLst>
      <p:ext uri="{BB962C8B-B14F-4D97-AF65-F5344CB8AC3E}">
        <p14:creationId xmlns:p14="http://schemas.microsoft.com/office/powerpoint/2010/main" val="269271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689A8-91B3-47CD-8BB9-767B5503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2"/>
            <a:ext cx="10058400" cy="748454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A831E7-76DE-4EC6-BC33-8EA719891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3114" y="1117873"/>
            <a:ext cx="8944344" cy="402336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Jaké jsou aktuální trendy řešení hospodaření s dešťovou vodou ze zpevněných a zastavěných ploch?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53AD9C-A4AF-4BC7-B329-BEF81B2FA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56" y="1937567"/>
            <a:ext cx="3161145" cy="23839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7BFD6D6-3850-4273-A116-B069640EE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237" y="1933573"/>
            <a:ext cx="3382519" cy="238796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98F191D-5E78-456D-A559-252F4D4E9E41}"/>
              </a:ext>
            </a:extLst>
          </p:cNvPr>
          <p:cNvSpPr/>
          <p:nvPr/>
        </p:nvSpPr>
        <p:spPr>
          <a:xfrm>
            <a:off x="664956" y="4419930"/>
            <a:ext cx="638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http://www.povis.cz/mzp/132/vsak_destovych_vod.pdf.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34EE2D6-B5E6-40BA-BD05-B705550F8E39}"/>
              </a:ext>
            </a:extLst>
          </p:cNvPr>
          <p:cNvSpPr txBox="1"/>
          <p:nvPr/>
        </p:nvSpPr>
        <p:spPr>
          <a:xfrm>
            <a:off x="7612673" y="4863016"/>
            <a:ext cx="45402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https://voda.tzb-info.cz/destova-voda/18856-nove-dotace-na-spravne-hospodareni-s-destovou-vodou-v-obcich-a-mestech.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0160D59-C5FF-49B6-B723-EDCE150B7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032" y="1950809"/>
            <a:ext cx="3829306" cy="28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1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DCE70-447C-4A65-A750-556957C3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4290"/>
            <a:ext cx="10058400" cy="748454"/>
          </a:xfrm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3611C0-66D1-48C6-9269-B6E7CE350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1958" y="1142666"/>
            <a:ext cx="986713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Jaký byl důvod zvolit zdivo na styku se sousedním objektem jako akustické? Vyhověla by tato konstrukce na doporučenou hodnotu součinitele prostupu tepla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Vedlejší objekt – bytový dům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Ano, vyhovuje</a:t>
            </a:r>
          </a:p>
          <a:p>
            <a:pPr marL="201168" lvl="1" indent="0">
              <a:buNone/>
            </a:pPr>
            <a:r>
              <a:rPr lang="cs-CZ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Stěna vnitřní mezi prostory s rozdílem teplot do 5 °C včetně U</a:t>
            </a:r>
            <a:r>
              <a:rPr lang="cs-CZ" sz="2000" b="0" i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N,20</a:t>
            </a:r>
            <a:r>
              <a:rPr lang="cs-CZ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2,20 [W/(m</a:t>
            </a:r>
            <a:r>
              <a:rPr lang="cs-CZ" sz="20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·K)]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2B66E2D-63B8-4F7B-AC41-DC244F99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34" y="3867201"/>
            <a:ext cx="4000500" cy="9715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F4BBEAA-D5ED-410D-8DFE-F068AFA7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034" y="2800401"/>
            <a:ext cx="4143375" cy="1066800"/>
          </a:xfrm>
          <a:prstGeom prst="rect">
            <a:avLst/>
          </a:prstGeom>
        </p:spPr>
      </p:pic>
      <p:sp>
        <p:nvSpPr>
          <p:cNvPr id="7" name="Zástupný obsah 3">
            <a:extLst>
              <a:ext uri="{FF2B5EF4-FFF2-40B4-BE49-F238E27FC236}">
                <a16:creationId xmlns:a16="http://schemas.microsoft.com/office/drawing/2014/main" id="{11C23D01-CC86-420D-A517-55DB856AD413}"/>
              </a:ext>
            </a:extLst>
          </p:cNvPr>
          <p:cNvSpPr txBox="1">
            <a:spLocks/>
          </p:cNvSpPr>
          <p:nvPr/>
        </p:nvSpPr>
        <p:spPr>
          <a:xfrm>
            <a:off x="10416541" y="6398785"/>
            <a:ext cx="4937760" cy="3913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Zdroj: vlastní.</a:t>
            </a:r>
          </a:p>
        </p:txBody>
      </p:sp>
    </p:spTree>
    <p:extLst>
      <p:ext uri="{BB962C8B-B14F-4D97-AF65-F5344CB8AC3E}">
        <p14:creationId xmlns:p14="http://schemas.microsoft.com/office/powerpoint/2010/main" val="241277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DDE13-5F90-4F2B-9DF3-BB44A8AF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46612"/>
            <a:ext cx="10058400" cy="781015"/>
          </a:xfrm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  <a:endParaRPr lang="cs-CZ" dirty="0"/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03945486-A630-40CE-9B9D-F3A5D8B37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637" y="1127627"/>
            <a:ext cx="9808725" cy="5315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jste postupovala při návrhu zelené střechy? Bylo by možné navrhnout i hlavní střechu jako zelenou? Jaké by byly případné výhody / nevýhody tohoto návrhu.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Návrh zelené střechy viz slide č. 10 – Stavebně-konstrukční řešení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Vegetace - rozchodník pochybný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Přizpůsobí </a:t>
            </a:r>
            <a:r>
              <a:rPr lang="cs-CZ" sz="2000">
                <a:latin typeface="Arial" panose="020B0604020202020204" pitchFamily="34" charset="0"/>
                <a:cs typeface="Arial" panose="020B0604020202020204" pitchFamily="34" charset="0"/>
              </a:rPr>
              <a:t>se klimatu,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>
                <a:latin typeface="Arial" panose="020B0604020202020204" pitchFamily="34" charset="0"/>
                <a:cs typeface="Arial" panose="020B0604020202020204" pitchFamily="34" charset="0"/>
              </a:rPr>
              <a:t>uchomilná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rostlina - malá potřeba závlahy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Malá tloušťka substrátu - menší zatížení střechy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Odolný vůči chorobám a hmyzu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Není možné navrhnout i hlavní zelenou střechu – městská památková zóna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Výhody: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Uchování většího množství dešťové vody - lepší mikroklima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Lepší tepelný izolant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zeleně na pozemku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Nevýhody: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Vyšší náklady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Nutnost aplikovat hydroizolaci proti prorůstání kořenů na sousední objekt  (2 m)</a:t>
            </a:r>
          </a:p>
        </p:txBody>
      </p:sp>
    </p:spTree>
    <p:extLst>
      <p:ext uri="{BB962C8B-B14F-4D97-AF65-F5344CB8AC3E}">
        <p14:creationId xmlns:p14="http://schemas.microsoft.com/office/powerpoint/2010/main" val="90436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D2B37-280E-478D-BEEE-2E7B12D6E3AC}"/>
              </a:ext>
            </a:extLst>
          </p:cNvPr>
          <p:cNvSpPr txBox="1">
            <a:spLocks/>
          </p:cNvSpPr>
          <p:nvPr/>
        </p:nvSpPr>
        <p:spPr>
          <a:xfrm>
            <a:off x="1066800" y="2703621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88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23E65-EB48-406D-81AD-20918C53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F417A5-B2E8-4AC6-A0D0-7FEC54A8F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595622" cy="402336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1) Motivace a důvody k řešení daného problému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2) Cíl práce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3) Lokalita plánovaného bytového domu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4) Základní údaje o objektu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5) Dispoziční řešení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6) Stavebně-konstrukční řešení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7) Doplňující otázky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7D2CDFE3-2EB7-4624-9BBC-A620A65FA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555" y="2245464"/>
            <a:ext cx="4937125" cy="32239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E510E31-19AD-4319-932C-292C2665F26D}"/>
              </a:ext>
            </a:extLst>
          </p:cNvPr>
          <p:cNvSpPr txBox="1"/>
          <p:nvPr/>
        </p:nvSpPr>
        <p:spPr>
          <a:xfrm>
            <a:off x="6218555" y="5468794"/>
            <a:ext cx="4195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vlastní.</a:t>
            </a:r>
          </a:p>
        </p:txBody>
      </p:sp>
    </p:spTree>
    <p:extLst>
      <p:ext uri="{BB962C8B-B14F-4D97-AF65-F5344CB8AC3E}">
        <p14:creationId xmlns:p14="http://schemas.microsoft.com/office/powerpoint/2010/main" val="47397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B81EC-8385-4D0D-9E29-0E5953B4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2B29F-CC32-4E16-ACF6-61BEC0CA8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798472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Zájem o danou problematiku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Rozšíření znalostí v dané problematice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Zájem o projekční činnost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A9C3BB4B-B8A6-43BE-B072-B61B987A8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84" y="1867701"/>
            <a:ext cx="4360863" cy="33428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6A75F6D-EEC9-49E9-828D-73C2FD3FF5B4}"/>
              </a:ext>
            </a:extLst>
          </p:cNvPr>
          <p:cNvSpPr txBox="1"/>
          <p:nvPr/>
        </p:nvSpPr>
        <p:spPr>
          <a:xfrm>
            <a:off x="6794817" y="5210509"/>
            <a:ext cx="4195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vlastní.</a:t>
            </a:r>
          </a:p>
        </p:txBody>
      </p:sp>
    </p:spTree>
    <p:extLst>
      <p:ext uri="{BB962C8B-B14F-4D97-AF65-F5344CB8AC3E}">
        <p14:creationId xmlns:p14="http://schemas.microsoft.com/office/powerpoint/2010/main" val="17176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FBF61-1AE2-412F-81BA-1E8FA82C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84847D-8C63-41C1-8156-F4E2EBC3A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121276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Teoretická část: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Problematika bytových objektů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Problematika zelených střech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Aplikační část: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Architektonická studie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Architektonicko-stavební část v rozsahu DPS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Předběžný návrh řešení PBŘ a TZB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Tepelně-technické posouzení konstrukcí na systémové hranici a výpočet energetické náročnosti budovy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D9139DF-E5A6-46B4-BC0D-6A05ED5B9B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555" y="2083745"/>
            <a:ext cx="4937125" cy="3547761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BC942AB-50A4-4C29-A88D-E95EFAFE682D}"/>
              </a:ext>
            </a:extLst>
          </p:cNvPr>
          <p:cNvSpPr txBox="1"/>
          <p:nvPr/>
        </p:nvSpPr>
        <p:spPr>
          <a:xfrm>
            <a:off x="6126480" y="5631506"/>
            <a:ext cx="4195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vlastní.</a:t>
            </a:r>
          </a:p>
        </p:txBody>
      </p:sp>
    </p:spTree>
    <p:extLst>
      <p:ext uri="{BB962C8B-B14F-4D97-AF65-F5344CB8AC3E}">
        <p14:creationId xmlns:p14="http://schemas.microsoft.com/office/powerpoint/2010/main" val="206678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5A0D1-37C5-4BFB-95BD-0400DA5C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Lokalita plánovaného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bytového domu</a:t>
            </a:r>
            <a:endParaRPr lang="cs-CZ" sz="4000" dirty="0"/>
          </a:p>
        </p:txBody>
      </p:sp>
      <p:pic>
        <p:nvPicPr>
          <p:cNvPr id="23" name="Zástupný obsah 22">
            <a:extLst>
              <a:ext uri="{FF2B5EF4-FFF2-40B4-BE49-F238E27FC236}">
                <a16:creationId xmlns:a16="http://schemas.microsoft.com/office/drawing/2014/main" id="{41C6DBC1-D611-4198-98F0-951FDC31AA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7739" y="966132"/>
            <a:ext cx="6835964" cy="5359619"/>
          </a:xfr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D42FDED0-8604-4ED3-9917-60A91B735099}"/>
              </a:ext>
            </a:extLst>
          </p:cNvPr>
          <p:cNvSpPr txBox="1"/>
          <p:nvPr/>
        </p:nvSpPr>
        <p:spPr>
          <a:xfrm>
            <a:off x="8614161" y="6385572"/>
            <a:ext cx="4195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mapy.cz, úprava vlastní.</a:t>
            </a:r>
          </a:p>
        </p:txBody>
      </p:sp>
      <p:pic>
        <p:nvPicPr>
          <p:cNvPr id="27" name="Zástupný obsah 5">
            <a:extLst>
              <a:ext uri="{FF2B5EF4-FFF2-40B4-BE49-F238E27FC236}">
                <a16:creationId xmlns:a16="http://schemas.microsoft.com/office/drawing/2014/main" id="{95358EA7-72D4-4C40-9145-697F7071E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21" y="1774107"/>
            <a:ext cx="4557718" cy="4435854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012ECC42-AE83-4938-A125-333A75B83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594232"/>
            <a:ext cx="5466460" cy="34198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Pozemek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p.č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3948 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k.ú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Rokycany - 483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D73D8-DE65-4250-9B94-3DD686779360}"/>
              </a:ext>
            </a:extLst>
          </p:cNvPr>
          <p:cNvSpPr txBox="1"/>
          <p:nvPr/>
        </p:nvSpPr>
        <p:spPr>
          <a:xfrm>
            <a:off x="720021" y="6385572"/>
            <a:ext cx="4195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vlastní.</a:t>
            </a:r>
          </a:p>
        </p:txBody>
      </p:sp>
    </p:spTree>
    <p:extLst>
      <p:ext uri="{BB962C8B-B14F-4D97-AF65-F5344CB8AC3E}">
        <p14:creationId xmlns:p14="http://schemas.microsoft.com/office/powerpoint/2010/main" val="5990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89188-B1BD-4C06-91EC-13D50F6B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7"/>
            <a:ext cx="10058400" cy="1450757"/>
          </a:xfrm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údaje o objektu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3BFA9-97FA-41A1-9904-0F40561B1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87679"/>
            <a:ext cx="493776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Objekt navazuje na stávající řadovou zástavbu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3 NP + půdní prostor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Zastavěná plocha = 263,5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Výška = 14,2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9 bytových jednotek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21913826-0C36-474C-B747-6243040167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9982" y="2105252"/>
            <a:ext cx="5512987" cy="3398239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B957047-34DF-4643-8BB1-E42ABB2BDE2E}"/>
              </a:ext>
            </a:extLst>
          </p:cNvPr>
          <p:cNvSpPr txBox="1"/>
          <p:nvPr/>
        </p:nvSpPr>
        <p:spPr>
          <a:xfrm>
            <a:off x="6676204" y="5510929"/>
            <a:ext cx="4195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vlastní.</a:t>
            </a:r>
          </a:p>
        </p:txBody>
      </p:sp>
    </p:spTree>
    <p:extLst>
      <p:ext uri="{BB962C8B-B14F-4D97-AF65-F5344CB8AC3E}">
        <p14:creationId xmlns:p14="http://schemas.microsoft.com/office/powerpoint/2010/main" val="224054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F3C84-93B6-4910-A793-BF3B846E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Dispoziční řešení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BACEC7D-CFA8-4CE4-9318-C024E80B35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81" t="2160" r="1301" b="1328"/>
          <a:stretch/>
        </p:blipFill>
        <p:spPr>
          <a:xfrm>
            <a:off x="142613" y="2214747"/>
            <a:ext cx="5855515" cy="4118941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72DA20-78D9-46CE-BE83-49D883FE8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6904" y="1773265"/>
            <a:ext cx="4937760" cy="321687"/>
          </a:xfrm>
        </p:spPr>
        <p:txBody>
          <a:bodyPr>
            <a:no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I.NP (byt A - 1+kk 32,62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C832FA-590F-460E-BBFC-270916FA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098" y="317816"/>
            <a:ext cx="1518582" cy="141954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A5B91B5-C68B-4DD1-B105-FDD6F8639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" t="3275" r="1959" b="2673"/>
          <a:stretch/>
        </p:blipFill>
        <p:spPr>
          <a:xfrm>
            <a:off x="6096000" y="2483140"/>
            <a:ext cx="5730557" cy="3766658"/>
          </a:xfrm>
          <a:prstGeom prst="rect">
            <a:avLst/>
          </a:prstGeom>
        </p:spPr>
      </p:pic>
      <p:sp>
        <p:nvSpPr>
          <p:cNvPr id="11" name="Zástupný obsah 3">
            <a:extLst>
              <a:ext uri="{FF2B5EF4-FFF2-40B4-BE49-F238E27FC236}">
                <a16:creationId xmlns:a16="http://schemas.microsoft.com/office/drawing/2014/main" id="{7D9388BE-AA08-4E0F-8A81-E67903AB5FEC}"/>
              </a:ext>
            </a:extLst>
          </p:cNvPr>
          <p:cNvSpPr txBox="1">
            <a:spLocks/>
          </p:cNvSpPr>
          <p:nvPr/>
        </p:nvSpPr>
        <p:spPr>
          <a:xfrm>
            <a:off x="6174538" y="1773265"/>
            <a:ext cx="5947553" cy="57565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II.NP (byt B - 2+kk 45,51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byt C - 2+kk 49,76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byt D - 2+kk 53,64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byt E - 1+kk 34,79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90F96EC-7581-4816-B119-49880E577F87}"/>
              </a:ext>
            </a:extLst>
          </p:cNvPr>
          <p:cNvSpPr txBox="1"/>
          <p:nvPr/>
        </p:nvSpPr>
        <p:spPr>
          <a:xfrm>
            <a:off x="10396389" y="6393821"/>
            <a:ext cx="4195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vlastní.</a:t>
            </a:r>
          </a:p>
        </p:txBody>
      </p:sp>
    </p:spTree>
    <p:extLst>
      <p:ext uri="{BB962C8B-B14F-4D97-AF65-F5344CB8AC3E}">
        <p14:creationId xmlns:p14="http://schemas.microsoft.com/office/powerpoint/2010/main" val="396051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4A854-56DC-4ACB-8B33-FFEE0987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Dispoziční řešení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C94F678-176B-404E-BA2A-9566F1E2D1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019" t="516" r="1343" b="1755"/>
          <a:stretch/>
        </p:blipFill>
        <p:spPr>
          <a:xfrm>
            <a:off x="176169" y="2432807"/>
            <a:ext cx="5595457" cy="3888767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5EF1C5-DE46-45A3-B90B-61BFFD1E1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9" y="1746032"/>
            <a:ext cx="5989740" cy="385737"/>
          </a:xfrm>
        </p:spPr>
        <p:txBody>
          <a:bodyPr>
            <a:no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III.NP (byt F - 2+kk 45,51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byt G - 2+kk 49,24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byt H - 2+kk 53,64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byt I - 1+kk 34,71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D24312-7C17-4A50-8BFE-A4B2E8B2B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098" y="317816"/>
            <a:ext cx="1518582" cy="141954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C916F88-5087-44B2-BADC-11FE7D772E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1" t="2070"/>
          <a:stretch/>
        </p:blipFill>
        <p:spPr>
          <a:xfrm>
            <a:off x="5998129" y="2495314"/>
            <a:ext cx="5595457" cy="3826260"/>
          </a:xfrm>
          <a:prstGeom prst="rect">
            <a:avLst/>
          </a:prstGeom>
        </p:spPr>
      </p:pic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6C02A963-EFA9-4E04-A053-26D922DD4317}"/>
              </a:ext>
            </a:extLst>
          </p:cNvPr>
          <p:cNvSpPr txBox="1">
            <a:spLocks/>
          </p:cNvSpPr>
          <p:nvPr/>
        </p:nvSpPr>
        <p:spPr>
          <a:xfrm>
            <a:off x="6096000" y="1749767"/>
            <a:ext cx="5821961" cy="3857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IV.NP (půdní prostory)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01440AD-0640-42BF-84F3-F177B2BB7478}"/>
              </a:ext>
            </a:extLst>
          </p:cNvPr>
          <p:cNvSpPr txBox="1"/>
          <p:nvPr/>
        </p:nvSpPr>
        <p:spPr>
          <a:xfrm>
            <a:off x="10196786" y="6376102"/>
            <a:ext cx="1721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vlastní.</a:t>
            </a:r>
          </a:p>
        </p:txBody>
      </p:sp>
    </p:spTree>
    <p:extLst>
      <p:ext uri="{BB962C8B-B14F-4D97-AF65-F5344CB8AC3E}">
        <p14:creationId xmlns:p14="http://schemas.microsoft.com/office/powerpoint/2010/main" val="77082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8EE77-8DF0-43BF-89B6-E75C3C624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Stavebně-konstrukční řešení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C0C364-FC68-4300-A530-8392FCAED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81390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Konstrukční systém – obousměrný stěnový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Základy – monolitické pasy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Obvodové stěny – Porotherm 38 TS Profi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 380 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Stropní konstrukce – filigránové panely +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nabetonávka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Krov – vaznicová soustava se stojatou stolicí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053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670</TotalTime>
  <Words>708</Words>
  <Application>Microsoft Office PowerPoint</Application>
  <PresentationFormat>Širokoúhlá obrazovka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Retrospektiva</vt:lpstr>
      <vt:lpstr>Novostavba bytového domu v rozsahu projektu pro provedení stavby</vt:lpstr>
      <vt:lpstr>Obsah</vt:lpstr>
      <vt:lpstr>Motivace a důvody k řešení daného problému</vt:lpstr>
      <vt:lpstr>Cíl práce</vt:lpstr>
      <vt:lpstr>Lokalita plánovaného bytového domu</vt:lpstr>
      <vt:lpstr>Základní údaje o objektu</vt:lpstr>
      <vt:lpstr>Dispoziční řešení</vt:lpstr>
      <vt:lpstr>Dispoziční řešení</vt:lpstr>
      <vt:lpstr>Stavebně-konstrukční řešení</vt:lpstr>
      <vt:lpstr>Stavebně-konstrukční řešení</vt:lpstr>
      <vt:lpstr>Doplňující otázky</vt:lpstr>
      <vt:lpstr> Doplňující otázky</vt:lpstr>
      <vt:lpstr>Doplňující otázky</vt:lpstr>
      <vt:lpstr>Doplňující otázky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Nikola Palková</dc:creator>
  <cp:lastModifiedBy>Nikola Palková</cp:lastModifiedBy>
  <cp:revision>49</cp:revision>
  <dcterms:created xsi:type="dcterms:W3CDTF">2021-05-31T19:05:14Z</dcterms:created>
  <dcterms:modified xsi:type="dcterms:W3CDTF">2021-06-08T17:53:27Z</dcterms:modified>
</cp:coreProperties>
</file>