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4" r:id="rId10"/>
    <p:sldId id="267" r:id="rId11"/>
    <p:sldId id="269" r:id="rId12"/>
    <p:sldId id="265" r:id="rId13"/>
    <p:sldId id="268" r:id="rId14"/>
    <p:sldId id="271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8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FFB31A-D1B0-4C1F-BB0B-1AA6C97DC0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E1EAD39-999A-438F-9C46-69B54774D3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0A77067-4F73-4C43-9386-9C4A7A876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3388DF-E8F4-4E52-B7DA-7F3F1B56A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7E5CEF7-9DC4-48E2-B938-DD9761BFF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932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178348-440B-44D6-9CC5-3DDAF441F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98DDCAC-C3DB-421B-B26D-7589413843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8F46F5E-4CEB-4C6C-AED2-44389B9DD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D5DA3CA-FDDF-42B0-B2A4-A9EE270CC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96EF4B-FBAF-4E44-9A2C-74424968D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40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F657BAF-C64D-4DAB-9F2A-3CE5276A51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AD8FC25-1FD5-4BD4-9498-9147DDBF9C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E2B39D4-1565-438B-85F8-E33AFB1B1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97F3C3-510B-4476-A576-118C42088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F7C2814-B270-4D63-BDFD-F6310493C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738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574CE3B-151A-4B64-862F-2620654BD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0D789B-F693-43B5-AC4E-46B4F3480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9771DE7-EF65-45EC-8242-5FE74ABCC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6BDBF66-8B36-4D78-A8B7-46CF39409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26B5EF1-950C-42F8-915D-EA51EF33C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448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036231-8321-407D-B8B6-43A5EA29E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EA6509-FA54-486B-87A8-5CE83BA08F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EEB4CDB-958A-46D7-8663-126880842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7CEEB75-E9F5-4C57-A4CB-39E982B36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3FAFD6F-C0C3-496D-B49C-C7BC952B8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6343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81F295-4E5B-4BB9-8B78-21203BE13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C789437-D87E-40B1-8CBE-174F9044FB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35C6E36-B113-4081-86A0-52FEEFEC0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7D7289-AEAF-4992-84DD-E30495965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385E0C2-181E-4661-B41B-8C0C70276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3D49555-C21D-489B-82C5-A93EFC027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17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41F22-29ED-4372-9423-B615721BB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832B14C-4895-4E73-A903-F44494064B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8603DC-2AB4-4D8A-BC36-7D4EFE2C2A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0DC0E862-350C-4F53-A6E2-89DF03F2AC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B53EC2DD-0E38-4E3D-A9C5-9A7BD0D4E1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DFB5CF1-C6DE-42FC-8671-B84A71BB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E6A98D9-03DD-4004-B186-B66AE295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2FA0577E-4B42-45D6-94D1-FE2418690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7163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F50A49-CC0D-4C29-8BEA-2FE272884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C13BE007-E70D-49F7-840F-30FDC689C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84773F4-4248-4690-8DF0-06CC7086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DFA1B3B2-932D-4407-844C-480D1D7E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1043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7AE3A6C-4CB7-4943-AA4B-31BBB3DA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65783ED-4387-4E84-B662-C465C4693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51F0B24-2D06-4ECB-B32B-F8F795324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2205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FA9721-E897-447E-A862-6106CB2D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0D90B0-F9CE-4E78-8270-10DA36306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931B0A-7A26-43A8-AACF-E04B82C74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2978893-D625-44DF-9026-8C2D1475C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E451ACC-0530-46D3-96E8-5A35F9DDA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9A6DC72-4084-4080-9D49-82049EC6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840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DD021-C94E-4F37-9F0A-5B3DDB2E6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32F013B-6DCC-489E-97FB-19955D0274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E9874A2-D2F6-4F04-AD32-7493AF78FC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1CD22E-CDA3-4D20-A43D-53365A83A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38D7724-F79C-4EE8-BD8F-D8F744DF2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DCEDFA-7FE3-4D13-8D66-BC2BE3FD0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806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3000"/>
            <a:lum/>
          </a:blip>
          <a:srcRect/>
          <a:stretch>
            <a:fillRect t="-97000" r="-20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CA194AC-9226-4CAF-8C83-D7B88C565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DF3E7A-922D-4E08-BB52-89EC2E4A00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A8CBDB-7334-4BCD-BD12-A926A052DC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2E76B-C11F-4A05-90CD-A284ADE36C55}" type="datetimeFigureOut">
              <a:rPr lang="cs-CZ" smtClean="0"/>
              <a:t>08.06.2021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D81ADB0-E39A-4DC2-83ED-B5524EF8D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619CD8-9D4B-4569-9BE9-CC09A94607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6A6A2C-202B-4739-9D0C-7295D5ED28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16518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AE33E0-D186-3543-B8A3-92F5FFD0B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79" y="4624833"/>
            <a:ext cx="11344276" cy="2226130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br>
              <a:rPr lang="cs-CZ" sz="2200" dirty="0">
                <a:latin typeface="+mn-lt"/>
                <a:cs typeface="Arial" panose="020B0604020202020204" pitchFamily="34" charset="0"/>
              </a:rPr>
            </a:br>
            <a:r>
              <a:rPr lang="cs-CZ" sz="2200" dirty="0">
                <a:latin typeface="+mn-lt"/>
                <a:cs typeface="Times New Roman" panose="02020603050405020304" pitchFamily="18" charset="0"/>
              </a:rPr>
              <a:t>Vypracovala: 		Bc. Lucie Tomášová		UČO: 18782</a:t>
            </a:r>
            <a:br>
              <a:rPr lang="cs-CZ" sz="2200" dirty="0">
                <a:latin typeface="+mn-lt"/>
                <a:cs typeface="Times New Roman" panose="02020603050405020304" pitchFamily="18" charset="0"/>
              </a:rPr>
            </a:br>
            <a:r>
              <a:rPr lang="cs-CZ" sz="2200" dirty="0">
                <a:latin typeface="+mn-lt"/>
                <a:cs typeface="Times New Roman" panose="02020603050405020304" pitchFamily="18" charset="0"/>
              </a:rPr>
              <a:t>Vedoucí:			Ing. Michal Kraus, Ph.D.</a:t>
            </a:r>
            <a:br>
              <a:rPr lang="cs-CZ" sz="2200" dirty="0">
                <a:latin typeface="+mn-lt"/>
                <a:cs typeface="Times New Roman" panose="02020603050405020304" pitchFamily="18" charset="0"/>
              </a:rPr>
            </a:br>
            <a:r>
              <a:rPr lang="cs-CZ" sz="2200" dirty="0">
                <a:latin typeface="+mn-lt"/>
                <a:cs typeface="Times New Roman" panose="02020603050405020304" pitchFamily="18" charset="0"/>
              </a:rPr>
              <a:t>Konzultant:		Ing. Martin Dědič</a:t>
            </a:r>
            <a:br>
              <a:rPr lang="cs-CZ" sz="2200" dirty="0">
                <a:latin typeface="+mn-lt"/>
                <a:cs typeface="Times New Roman" panose="02020603050405020304" pitchFamily="18" charset="0"/>
              </a:rPr>
            </a:br>
            <a:r>
              <a:rPr lang="cs-CZ" sz="2200" dirty="0">
                <a:latin typeface="+mn-lt"/>
                <a:cs typeface="Times New Roman" panose="02020603050405020304" pitchFamily="18" charset="0"/>
              </a:rPr>
              <a:t>Oponent:		Ing. Robert </a:t>
            </a:r>
            <a:r>
              <a:rPr lang="cs-CZ" sz="2200" dirty="0" err="1">
                <a:latin typeface="+mn-lt"/>
                <a:cs typeface="Times New Roman" panose="02020603050405020304" pitchFamily="18" charset="0"/>
              </a:rPr>
              <a:t>Šinkner</a:t>
            </a:r>
            <a:r>
              <a:rPr lang="cs-CZ" sz="2200" dirty="0">
                <a:latin typeface="+mn-lt"/>
                <a:cs typeface="Times New Roman" panose="02020603050405020304" pitchFamily="18" charset="0"/>
              </a:rPr>
              <a:t>, MBA</a:t>
            </a:r>
            <a:br>
              <a:rPr lang="cs-CZ" sz="2200" dirty="0">
                <a:latin typeface="+mn-lt"/>
                <a:cs typeface="Times New Roman" panose="02020603050405020304" pitchFamily="18" charset="0"/>
              </a:rPr>
            </a:br>
            <a:r>
              <a:rPr lang="cs-CZ" sz="2200" dirty="0">
                <a:latin typeface="+mn-lt"/>
                <a:cs typeface="Times New Roman" panose="02020603050405020304" pitchFamily="18" charset="0"/>
              </a:rPr>
              <a:t>Akademický rok: 		2020/21</a:t>
            </a:r>
            <a:br>
              <a:rPr lang="cs-CZ" sz="2000" dirty="0">
                <a:latin typeface="+mn-lt"/>
                <a:cs typeface="Times New Roman" panose="02020603050405020304" pitchFamily="18" charset="0"/>
              </a:rPr>
            </a:br>
            <a:br>
              <a:rPr lang="cs-CZ" sz="2000" dirty="0">
                <a:latin typeface="+mn-lt"/>
                <a:cs typeface="Arial" panose="020B0604020202020204" pitchFamily="34" charset="0"/>
              </a:rPr>
            </a:br>
            <a:r>
              <a:rPr lang="cs-CZ" sz="2400" dirty="0">
                <a:latin typeface="+mn-lt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E5A13008-CDFE-43F6-8FB8-DB28BAFC88F2}"/>
              </a:ext>
            </a:extLst>
          </p:cNvPr>
          <p:cNvSpPr txBox="1"/>
          <p:nvPr/>
        </p:nvSpPr>
        <p:spPr>
          <a:xfrm>
            <a:off x="165779" y="2052003"/>
            <a:ext cx="1197046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spc="100" dirty="0">
                <a:effectLst/>
                <a:ea typeface="Calibri" panose="020F0502020204030204" pitchFamily="34" charset="0"/>
              </a:rPr>
              <a:t>Vliv materiálu, textury a tvaru objektu na kvalitu bodového mračna vytvořeného pomocí optických měřících metod</a:t>
            </a:r>
            <a:endParaRPr lang="cs-CZ" sz="4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AAE502-98FF-46E5-8DBC-277043C06431}"/>
              </a:ext>
            </a:extLst>
          </p:cNvPr>
          <p:cNvSpPr txBox="1"/>
          <p:nvPr/>
        </p:nvSpPr>
        <p:spPr>
          <a:xfrm>
            <a:off x="1068746" y="395465"/>
            <a:ext cx="66367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Vysoká škola technická a ekonomická v Českých Budějovicích Ústav </a:t>
            </a:r>
            <a:r>
              <a:rPr lang="cs-CZ" sz="2000" dirty="0" err="1"/>
              <a:t>technicko-technologický</a:t>
            </a:r>
            <a:endParaRPr lang="cs-CZ" sz="2000" dirty="0"/>
          </a:p>
          <a:p>
            <a:endParaRPr lang="cs-CZ" sz="2000" dirty="0"/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7CCEEA55-58DE-4972-B1FC-6A637C8A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36" y="328700"/>
            <a:ext cx="802606" cy="802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94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EB6ED9CB-2E93-443E-873E-C92D0904AE9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8" t="14770" r="34402" b="17292"/>
          <a:stretch/>
        </p:blipFill>
        <p:spPr bwMode="auto">
          <a:xfrm>
            <a:off x="1151074" y="1391487"/>
            <a:ext cx="3571149" cy="269441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C1ACA80-AD72-4A38-A956-38FA470F9C7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4" t="22329" r="8457" b="14217"/>
          <a:stretch/>
        </p:blipFill>
        <p:spPr bwMode="auto">
          <a:xfrm>
            <a:off x="4778237" y="1398970"/>
            <a:ext cx="2635523" cy="26767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7C3521C5-56D4-4DA6-90CF-20B9B4D95954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65" b="9614"/>
          <a:stretch/>
        </p:blipFill>
        <p:spPr bwMode="auto">
          <a:xfrm>
            <a:off x="4778237" y="4125266"/>
            <a:ext cx="2635524" cy="2574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A92928F2-4F15-49E0-BC50-F66E2557B40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8" t="17523" r="41435" b="16762"/>
          <a:stretch/>
        </p:blipFill>
        <p:spPr bwMode="auto">
          <a:xfrm>
            <a:off x="2043316" y="4119306"/>
            <a:ext cx="2678908" cy="25744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AE047E86-8C85-42A4-8F55-7832CCE19F1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5" t="14476" r="45503" b="20381"/>
          <a:stretch/>
        </p:blipFill>
        <p:spPr bwMode="auto">
          <a:xfrm>
            <a:off x="7469779" y="4119306"/>
            <a:ext cx="2624404" cy="25863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E5F4EB50-E2AE-4674-91D2-4E1FC5412317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6" t="17301" r="32386" b="16823"/>
          <a:stretch/>
        </p:blipFill>
        <p:spPr bwMode="auto">
          <a:xfrm>
            <a:off x="7468826" y="1377198"/>
            <a:ext cx="3571149" cy="269974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Nadpis 11">
            <a:extLst>
              <a:ext uri="{FF2B5EF4-FFF2-40B4-BE49-F238E27FC236}">
                <a16:creationId xmlns:a16="http://schemas.microsoft.com/office/drawing/2014/main" id="{73A4C527-9AF6-4F0A-89A2-C575958B5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Dosažené výsledky – tvar</a:t>
            </a:r>
          </a:p>
        </p:txBody>
      </p:sp>
    </p:spTree>
    <p:extLst>
      <p:ext uri="{BB962C8B-B14F-4D97-AF65-F5344CB8AC3E}">
        <p14:creationId xmlns:p14="http://schemas.microsoft.com/office/powerpoint/2010/main" val="721751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20474D0-0528-482C-88AD-9F4526F7280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3" t="24426" r="43069" b="22115"/>
          <a:stretch/>
        </p:blipFill>
        <p:spPr bwMode="auto">
          <a:xfrm>
            <a:off x="1068571" y="665237"/>
            <a:ext cx="2776426" cy="262466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BC6C9DA-B4F4-4F53-AFCC-0DF07EEABC9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11" t="24477" r="38317" b="16659"/>
          <a:stretch/>
        </p:blipFill>
        <p:spPr bwMode="auto">
          <a:xfrm>
            <a:off x="4417664" y="1970633"/>
            <a:ext cx="3743538" cy="2960269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B2B436A-23AE-43B1-952A-9A93D924E91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30426" r="45573" b="23965"/>
          <a:stretch/>
        </p:blipFill>
        <p:spPr bwMode="auto">
          <a:xfrm>
            <a:off x="8803793" y="665237"/>
            <a:ext cx="2598053" cy="262466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53BEC97-00F1-48D2-8F38-0E50741942C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2" t="30805" r="42231" b="22134"/>
          <a:stretch/>
        </p:blipFill>
        <p:spPr bwMode="auto">
          <a:xfrm>
            <a:off x="838560" y="3611634"/>
            <a:ext cx="3236447" cy="2624665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034DEFD-1CD3-405A-AD8E-092C317A25F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9" t="20487" r="43524" b="19245"/>
          <a:stretch/>
        </p:blipFill>
        <p:spPr bwMode="auto">
          <a:xfrm>
            <a:off x="8997400" y="3611634"/>
            <a:ext cx="2210837" cy="2643992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925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6873F7-8C6B-4683-922D-7C802BFCD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Závěrečné shrnutí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8367F46-92CD-47DD-8084-3C8B62EA99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70771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cíl práce byl splněn</a:t>
            </a:r>
          </a:p>
          <a:p>
            <a:r>
              <a:rPr lang="cs-CZ" dirty="0"/>
              <a:t>vlastnosti materiálu i tvar mají významný vliv na kvalitu bodového mračna</a:t>
            </a:r>
          </a:p>
          <a:p>
            <a:r>
              <a:rPr lang="cs-CZ" dirty="0"/>
              <a:t>některými úpravami lze dosáhnout lepších výsledků skenování</a:t>
            </a:r>
          </a:p>
          <a:p>
            <a:r>
              <a:rPr lang="cs-CZ" dirty="0"/>
              <a:t>podařilo se naskenovat většinu materiálů a předmětů</a:t>
            </a:r>
          </a:p>
          <a:p>
            <a:r>
              <a:rPr lang="cs-CZ" dirty="0"/>
              <a:t>mohly by se vzájemně ovlivňovat i sousedící materiály / tvary</a:t>
            </a:r>
          </a:p>
          <a:p>
            <a:endParaRPr lang="cs-CZ" dirty="0"/>
          </a:p>
          <a:p>
            <a:r>
              <a:rPr lang="cs-CZ" dirty="0"/>
              <a:t>materiály: největší vliv měla přítomnost jemných prvků a průsvitnost</a:t>
            </a:r>
          </a:p>
          <a:p>
            <a:endParaRPr lang="cs-CZ" dirty="0"/>
          </a:p>
          <a:p>
            <a:r>
              <a:rPr lang="cs-CZ" dirty="0"/>
              <a:t>tvar: největší vliv měla rotační tělesa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57151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E682D-8949-4F99-BC95-6AE073071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Odpovědi na doplňující dotazy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89C5110-E412-4930-8EEB-31ED0687E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Na základě jakých kritérií jste vybírala jednotlivé objekty pro získání dat? </a:t>
            </a:r>
          </a:p>
          <a:p>
            <a:pPr lvl="1"/>
            <a:r>
              <a:rPr lang="cs-CZ" dirty="0"/>
              <a:t>Vybírala jsem materiály a předměty tak, aby byly co nejrůznorodější co se týče vlastností.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Máte v plánu ve výzkumu dále pokračovat?</a:t>
            </a:r>
          </a:p>
          <a:p>
            <a:pPr lvl="1"/>
            <a:r>
              <a:rPr lang="cs-CZ" dirty="0"/>
              <a:t>Ano, mám v plánu se věnovat 3D problematice v rámci absolventské stáže.</a:t>
            </a:r>
          </a:p>
        </p:txBody>
      </p:sp>
    </p:spTree>
    <p:extLst>
      <p:ext uri="{BB962C8B-B14F-4D97-AF65-F5344CB8AC3E}">
        <p14:creationId xmlns:p14="http://schemas.microsoft.com/office/powerpoint/2010/main" val="8335520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60FDE4-3814-4FCE-8020-298BB603E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071" y="2766218"/>
            <a:ext cx="5061857" cy="1325563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11873871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EFFA60-EB1D-414F-A269-BF4F2F89D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>
                <a:cs typeface="Arial" pitchFamily="34" charset="0"/>
              </a:rPr>
              <a:t>Motivace a důvody k výběru daného tématu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D28A9B-BD7F-4952-BC4C-806AF4BC70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latin typeface="+mj-lt"/>
              </a:rPr>
              <a:t>návaznost na bakalářskou práci</a:t>
            </a:r>
          </a:p>
          <a:p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souvislost s aktivitou VŠTE</a:t>
            </a:r>
          </a:p>
          <a:p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velmi aktuální téma</a:t>
            </a:r>
          </a:p>
          <a:p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osobní zájem</a:t>
            </a:r>
          </a:p>
          <a:p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92984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B7FF65-321E-4780-8CD7-28ECC28D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67E511-A8AA-44D8-AEB7-F5D7FC1FFF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4848"/>
            <a:ext cx="10515600" cy="3902113"/>
          </a:xfrm>
        </p:spPr>
        <p:txBody>
          <a:bodyPr/>
          <a:lstStyle/>
          <a:p>
            <a:pPr algn="just"/>
            <a:r>
              <a:rPr lang="cs-CZ" dirty="0">
                <a:latin typeface="+mj-lt"/>
              </a:rPr>
              <a:t>Cílem práce je samostatný sběr dat pomocí optických metod měření a jejich vyhodnocení z hlediska kvality bodového mračna pro jeho další využití v praxi.</a:t>
            </a:r>
          </a:p>
        </p:txBody>
      </p:sp>
    </p:spTree>
    <p:extLst>
      <p:ext uri="{BB962C8B-B14F-4D97-AF65-F5344CB8AC3E}">
        <p14:creationId xmlns:p14="http://schemas.microsoft.com/office/powerpoint/2010/main" val="15510843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839C27-EE9A-4A59-B640-6AB6FCECE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Výzkumné otázky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42D394A-51AC-43AE-8249-1FD702560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74849"/>
            <a:ext cx="10515600" cy="3902114"/>
          </a:xfrm>
        </p:spPr>
        <p:txBody>
          <a:bodyPr/>
          <a:lstStyle/>
          <a:p>
            <a:r>
              <a:rPr lang="cs-CZ" dirty="0">
                <a:latin typeface="+mj-lt"/>
              </a:rPr>
              <a:t>Jaký vliv má materiál předmětu na kvalitu bodového mračna?</a:t>
            </a:r>
          </a:p>
          <a:p>
            <a:endParaRPr lang="cs-CZ" dirty="0">
              <a:latin typeface="+mj-lt"/>
            </a:endParaRPr>
          </a:p>
          <a:p>
            <a:r>
              <a:rPr lang="cs-CZ" dirty="0">
                <a:latin typeface="+mj-lt"/>
              </a:rPr>
              <a:t>Jaký vliv má tvar předmětu na kvalitu bodového mračna?</a:t>
            </a:r>
          </a:p>
        </p:txBody>
      </p:sp>
    </p:spTree>
    <p:extLst>
      <p:ext uri="{BB962C8B-B14F-4D97-AF65-F5344CB8AC3E}">
        <p14:creationId xmlns:p14="http://schemas.microsoft.com/office/powerpoint/2010/main" val="2984201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EB663C-686D-4E3B-8B0B-8C3A06321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Použité vybavení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77194A9-44DB-42FA-BEFD-76BB1D409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2971"/>
            <a:ext cx="10515600" cy="4173992"/>
          </a:xfrm>
        </p:spPr>
        <p:txBody>
          <a:bodyPr/>
          <a:lstStyle/>
          <a:p>
            <a:r>
              <a:rPr lang="cs-CZ" dirty="0">
                <a:latin typeface="+mj-lt"/>
              </a:rPr>
              <a:t>hardware: optický skener </a:t>
            </a:r>
            <a:r>
              <a:rPr lang="cs-CZ" dirty="0" err="1">
                <a:latin typeface="+mj-lt"/>
              </a:rPr>
              <a:t>Artec</a:t>
            </a:r>
            <a:r>
              <a:rPr lang="cs-CZ" dirty="0">
                <a:latin typeface="+mj-lt"/>
              </a:rPr>
              <a:t> Eva Lite, notebook</a:t>
            </a:r>
          </a:p>
          <a:p>
            <a:r>
              <a:rPr lang="cs-CZ" dirty="0">
                <a:latin typeface="+mj-lt"/>
              </a:rPr>
              <a:t>software: </a:t>
            </a:r>
            <a:r>
              <a:rPr lang="cs-CZ" dirty="0" err="1">
                <a:latin typeface="+mj-lt"/>
              </a:rPr>
              <a:t>Artec</a:t>
            </a:r>
            <a:r>
              <a:rPr lang="cs-CZ" dirty="0">
                <a:latin typeface="+mj-lt"/>
              </a:rPr>
              <a:t> Studio 12 Professional, </a:t>
            </a:r>
            <a:r>
              <a:rPr lang="cs-CZ" dirty="0" err="1">
                <a:latin typeface="+mj-lt"/>
              </a:rPr>
              <a:t>MeshLab</a:t>
            </a:r>
            <a:endParaRPr lang="cs-CZ" dirty="0">
              <a:latin typeface="+mj-lt"/>
            </a:endParaRPr>
          </a:p>
          <a:p>
            <a:endParaRPr lang="cs-CZ" dirty="0">
              <a:latin typeface="+mj-lt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0895836-A16C-4B0F-A91E-0F4A2A55FBC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23" b="18912"/>
          <a:stretch/>
        </p:blipFill>
        <p:spPr bwMode="auto">
          <a:xfrm>
            <a:off x="838200" y="3322638"/>
            <a:ext cx="2298700" cy="2854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4F87956-3705-4835-9F5B-6E7B054661FF}"/>
              </a:ext>
            </a:extLst>
          </p:cNvPr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20000" contrast="-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541" t="32601" r="41501" b="58772"/>
          <a:stretch/>
        </p:blipFill>
        <p:spPr bwMode="auto">
          <a:xfrm>
            <a:off x="3312023" y="3322638"/>
            <a:ext cx="2906854" cy="2854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7795AABD-3802-4835-9135-DCEE96EB6D7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4" t="4826" r="20230" b="15786"/>
          <a:stretch/>
        </p:blipFill>
        <p:spPr bwMode="auto">
          <a:xfrm>
            <a:off x="6394000" y="3322638"/>
            <a:ext cx="4013895" cy="28543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9566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BE1C65-232F-4CA6-AB36-A47B1601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měření – materiál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2A4D231-6A11-4A71-A281-94ED73C44E5E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0" t="14088" r="10392" b="10859"/>
          <a:stretch/>
        </p:blipFill>
        <p:spPr bwMode="auto">
          <a:xfrm rot="5400000">
            <a:off x="1351545" y="3564032"/>
            <a:ext cx="2584902" cy="34156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Zástupný obsah 2">
            <a:extLst>
              <a:ext uri="{FF2B5EF4-FFF2-40B4-BE49-F238E27FC236}">
                <a16:creationId xmlns:a16="http://schemas.microsoft.com/office/drawing/2014/main" id="{7A402392-EE37-4D07-A2B8-0068DC374656}"/>
              </a:ext>
            </a:extLst>
          </p:cNvPr>
          <p:cNvSpPr txBox="1">
            <a:spLocks/>
          </p:cNvSpPr>
          <p:nvPr/>
        </p:nvSpPr>
        <p:spPr>
          <a:xfrm>
            <a:off x="838200" y="1586139"/>
            <a:ext cx="11604172" cy="2363675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cs-CZ" dirty="0">
                <a:latin typeface="+mj-lt"/>
              </a:rPr>
              <a:t>rámeček pro vymezení plochy skenování 8x8 cm</a:t>
            </a:r>
          </a:p>
          <a:p>
            <a:pPr algn="just"/>
            <a:r>
              <a:rPr lang="cs-CZ" dirty="0">
                <a:latin typeface="+mj-lt"/>
              </a:rPr>
              <a:t>stejná pracovní vzdálenost, úhel a doba skenování: zhruba 520 mm, kolmo ke vzorku, 5 s</a:t>
            </a:r>
          </a:p>
          <a:p>
            <a:pPr algn="just"/>
            <a:r>
              <a:rPr lang="cs-CZ" dirty="0">
                <a:latin typeface="+mj-lt"/>
              </a:rPr>
              <a:t>stejné okolní podmínky (denní světlo, interiér)</a:t>
            </a:r>
          </a:p>
          <a:p>
            <a:pPr algn="just"/>
            <a:r>
              <a:rPr lang="cs-CZ" dirty="0">
                <a:latin typeface="+mj-lt"/>
              </a:rPr>
              <a:t>vždy 3 měření</a:t>
            </a:r>
          </a:p>
          <a:p>
            <a:pPr algn="just"/>
            <a:r>
              <a:rPr lang="cs-CZ" dirty="0">
                <a:latin typeface="+mj-lt"/>
              </a:rPr>
              <a:t>u některých problematických materiálů byly vyzkoušeny úpravy</a:t>
            </a:r>
          </a:p>
          <a:p>
            <a:pPr algn="just"/>
            <a:r>
              <a:rPr lang="cs-CZ" b="1" dirty="0">
                <a:latin typeface="+mj-lt"/>
              </a:rPr>
              <a:t>celkem bylo měřeno 17 různých materiálů a bylo provedeno 27x3 měření</a:t>
            </a:r>
          </a:p>
          <a:p>
            <a:pPr algn="just"/>
            <a:endParaRPr lang="cs-CZ" dirty="0">
              <a:latin typeface="+mj-lt"/>
            </a:endParaRPr>
          </a:p>
          <a:p>
            <a:pPr algn="just"/>
            <a:endParaRPr lang="cs-CZ" dirty="0">
              <a:latin typeface="+mj-lt"/>
            </a:endParaRPr>
          </a:p>
        </p:txBody>
      </p:sp>
      <p:pic>
        <p:nvPicPr>
          <p:cNvPr id="8" name="Zástupný obsah 3">
            <a:extLst>
              <a:ext uri="{FF2B5EF4-FFF2-40B4-BE49-F238E27FC236}">
                <a16:creationId xmlns:a16="http://schemas.microsoft.com/office/drawing/2014/main" id="{05FD0C5C-F0DE-4D08-9370-B92D18AEA71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9" t="26344" r="18736" b="25623"/>
          <a:stretch/>
        </p:blipFill>
        <p:spPr bwMode="auto">
          <a:xfrm>
            <a:off x="4691099" y="3949814"/>
            <a:ext cx="2613215" cy="26278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6F9877B-3EE6-4D84-A8A2-2C323218162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78" t="16571" r="29336" b="13524"/>
          <a:stretch/>
        </p:blipFill>
        <p:spPr bwMode="auto">
          <a:xfrm>
            <a:off x="7607931" y="3943653"/>
            <a:ext cx="2613215" cy="26206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56600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FA2DF-18E3-49B6-AD93-49A7B1DFB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měření – tvar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AC9DBC-D456-4C16-8380-DB98F180F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3857"/>
            <a:ext cx="6999514" cy="4288972"/>
          </a:xfrm>
        </p:spPr>
        <p:txBody>
          <a:bodyPr>
            <a:normAutofit/>
          </a:bodyPr>
          <a:lstStyle/>
          <a:p>
            <a:pPr algn="just"/>
            <a:r>
              <a:rPr lang="cs-CZ" dirty="0">
                <a:latin typeface="+mj-lt"/>
              </a:rPr>
              <a:t>stejná podložka – taburet z umělé kůže</a:t>
            </a:r>
          </a:p>
          <a:p>
            <a:pPr algn="just"/>
            <a:r>
              <a:rPr lang="cs-CZ" dirty="0">
                <a:latin typeface="+mj-lt"/>
              </a:rPr>
              <a:t>stejné okolní podmínky (denní světlo, interiér)</a:t>
            </a:r>
          </a:p>
          <a:p>
            <a:pPr algn="just"/>
            <a:r>
              <a:rPr lang="cs-CZ" dirty="0">
                <a:latin typeface="+mj-lt"/>
              </a:rPr>
              <a:t>vždy 3 měření</a:t>
            </a:r>
          </a:p>
          <a:p>
            <a:pPr algn="just"/>
            <a:r>
              <a:rPr lang="cs-CZ" dirty="0">
                <a:latin typeface="+mj-lt"/>
              </a:rPr>
              <a:t>u některých problematických tvarů byly vyzkoušeny úpravy podložky</a:t>
            </a:r>
          </a:p>
          <a:p>
            <a:pPr algn="just"/>
            <a:r>
              <a:rPr lang="cs-CZ" b="1" dirty="0">
                <a:latin typeface="+mj-lt"/>
              </a:rPr>
              <a:t>celkem bylo měřeno 6 různých předmětů</a:t>
            </a:r>
            <a:r>
              <a:rPr lang="cs-CZ" dirty="0">
                <a:latin typeface="+mj-lt"/>
              </a:rPr>
              <a:t> (obal na květináč, soška, kameny, tělo pily, střešní taška, váza) </a:t>
            </a:r>
            <a:r>
              <a:rPr lang="cs-CZ" b="1" dirty="0">
                <a:latin typeface="+mj-lt"/>
              </a:rPr>
              <a:t>a bylo provedeno 10x3 měření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2DD92F3-3968-4B24-9BBE-E69792C551B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r="14791"/>
          <a:stretch/>
        </p:blipFill>
        <p:spPr bwMode="auto">
          <a:xfrm>
            <a:off x="8109857" y="161245"/>
            <a:ext cx="3282074" cy="30588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97F87C-51EF-4BFA-A8F9-2ACDC3D8A013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6" t="34688" r="27532" b="23358"/>
          <a:stretch/>
        </p:blipFill>
        <p:spPr bwMode="auto">
          <a:xfrm>
            <a:off x="8109857" y="3475358"/>
            <a:ext cx="3282074" cy="30927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8187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81974B-BD7B-4F8B-94E3-57ACAB18E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Způsob vyhodnocení měření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CD2165-7E82-496E-8D7B-122833069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 algn="just">
              <a:buAutoNum type="arabicPeriod"/>
            </a:pPr>
            <a:r>
              <a:rPr lang="cs-CZ" dirty="0"/>
              <a:t>byla vytvořena idea tzv. „ideálního modelu / materiálu“</a:t>
            </a:r>
          </a:p>
          <a:p>
            <a:pPr lvl="1" algn="just"/>
            <a:r>
              <a:rPr lang="cs-CZ" dirty="0"/>
              <a:t>udává ideální vlastnosti modelu na základě dosavadních zkušeností</a:t>
            </a:r>
          </a:p>
          <a:p>
            <a:pPr lvl="1" algn="just"/>
            <a:r>
              <a:rPr lang="cs-CZ" dirty="0"/>
              <a:t>materiál: lesk, průhlednost, přítomnost jemných prvků</a:t>
            </a:r>
          </a:p>
          <a:p>
            <a:pPr lvl="1" algn="just"/>
            <a:r>
              <a:rPr lang="cs-CZ" dirty="0"/>
              <a:t>tvar: liniové prvky nebo rotační těleso, nepřístupné a detailní prvky, úzké hrany a tenké vystupující prvky</a:t>
            </a:r>
          </a:p>
          <a:p>
            <a:pPr marL="514350" indent="-514350" algn="just">
              <a:buAutoNum type="arabicPeriod"/>
            </a:pPr>
            <a:r>
              <a:rPr lang="cs-CZ" dirty="0"/>
              <a:t>vlastnosti materiálů / předmětů byly ohodnoceny na základě odlišností od tohoto modelu</a:t>
            </a:r>
          </a:p>
          <a:p>
            <a:pPr lvl="1" algn="just"/>
            <a:r>
              <a:rPr lang="cs-CZ" dirty="0"/>
              <a:t>při splnění kritérií ideálního modelu hodnocení 10/10</a:t>
            </a:r>
          </a:p>
          <a:p>
            <a:pPr marL="514350" indent="-514350" algn="just">
              <a:buAutoNum type="arabicPeriod"/>
            </a:pPr>
            <a:r>
              <a:rPr lang="cs-CZ" dirty="0"/>
              <a:t>byla provedena měření</a:t>
            </a:r>
          </a:p>
          <a:p>
            <a:pPr marL="514350" indent="-514350" algn="just">
              <a:buAutoNum type="arabicPeriod"/>
            </a:pPr>
            <a:r>
              <a:rPr lang="cs-CZ" dirty="0"/>
              <a:t>byla zapsána pozorovaná data měření </a:t>
            </a:r>
          </a:p>
          <a:p>
            <a:pPr lvl="1" algn="just"/>
            <a:r>
              <a:rPr lang="cs-CZ" dirty="0"/>
              <a:t>hustota bodového mračna, počet nezdařilých skenů, čas</a:t>
            </a:r>
          </a:p>
          <a:p>
            <a:pPr marL="514350" indent="-514350" algn="just">
              <a:buAutoNum type="arabicPeriod"/>
            </a:pPr>
            <a:r>
              <a:rPr lang="cs-CZ" dirty="0"/>
              <a:t>naměřená data byla vyhodnocena v softwaru SPSS</a:t>
            </a:r>
          </a:p>
        </p:txBody>
      </p:sp>
    </p:spTree>
    <p:extLst>
      <p:ext uri="{BB962C8B-B14F-4D97-AF65-F5344CB8AC3E}">
        <p14:creationId xmlns:p14="http://schemas.microsoft.com/office/powerpoint/2010/main" val="608838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CE41DA7-EBE9-4105-AF12-6C9BDED150D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7" t="26667" r="20343" b="25461"/>
          <a:stretch/>
        </p:blipFill>
        <p:spPr bwMode="auto">
          <a:xfrm>
            <a:off x="6598554" y="1617027"/>
            <a:ext cx="2197100" cy="22453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A1F130-4EB5-44E9-8384-9A7FB664F83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7" t="11619" r="37580" b="11048"/>
          <a:stretch/>
        </p:blipFill>
        <p:spPr bwMode="auto">
          <a:xfrm>
            <a:off x="8970275" y="1595906"/>
            <a:ext cx="2207260" cy="2251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F7D9FD60-D21D-4C19-BD84-3715FC04102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0" t="27228" r="17452" b="29880"/>
          <a:stretch/>
        </p:blipFill>
        <p:spPr bwMode="auto">
          <a:xfrm>
            <a:off x="6585854" y="4177286"/>
            <a:ext cx="2209800" cy="21729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7FAAD700-25BD-452F-AA51-E19A90C558FF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t="14096" r="33941" b="12374"/>
          <a:stretch/>
        </p:blipFill>
        <p:spPr bwMode="auto">
          <a:xfrm>
            <a:off x="8970275" y="4166157"/>
            <a:ext cx="2233295" cy="2171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DBE3C6FA-28D5-4F06-8A97-BFEDBDD9A0D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6" t="21914" r="30449" b="22158"/>
          <a:stretch/>
        </p:blipFill>
        <p:spPr bwMode="auto">
          <a:xfrm rot="5400000">
            <a:off x="839784" y="1689105"/>
            <a:ext cx="2171700" cy="21748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C4020153-03D3-41FE-8C72-14A51C58693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30" t="23661" r="31159" b="12045"/>
          <a:stretch/>
        </p:blipFill>
        <p:spPr bwMode="auto">
          <a:xfrm rot="5400000">
            <a:off x="3217437" y="1660939"/>
            <a:ext cx="2185670" cy="2245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7BF45040-8ADB-498D-A5B3-361133F603FA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5" t="22329" r="11242" b="21365"/>
          <a:stretch/>
        </p:blipFill>
        <p:spPr bwMode="auto">
          <a:xfrm>
            <a:off x="838200" y="4177286"/>
            <a:ext cx="2174867" cy="21717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D5783DA-9114-42B3-B6B9-D2CBCB5ABBD8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4" t="9041" r="27086" b="8018"/>
          <a:stretch/>
        </p:blipFill>
        <p:spPr bwMode="auto">
          <a:xfrm rot="5400000">
            <a:off x="3219246" y="4153791"/>
            <a:ext cx="2190115" cy="22371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Nadpis 19">
            <a:extLst>
              <a:ext uri="{FF2B5EF4-FFF2-40B4-BE49-F238E27FC236}">
                <a16:creationId xmlns:a16="http://schemas.microsoft.com/office/drawing/2014/main" id="{C97CD3BD-5EB9-451C-99DA-B8379D658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Dosažené výsledky – materiál</a:t>
            </a:r>
          </a:p>
        </p:txBody>
      </p:sp>
    </p:spTree>
    <p:extLst>
      <p:ext uri="{BB962C8B-B14F-4D97-AF65-F5344CB8AC3E}">
        <p14:creationId xmlns:p14="http://schemas.microsoft.com/office/powerpoint/2010/main" val="136638581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509</Words>
  <Application>Microsoft Office PowerPoint</Application>
  <PresentationFormat>Širokoúhlá obrazovka</PresentationFormat>
  <Paragraphs>63</Paragraphs>
  <Slides>14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Motiv Office</vt:lpstr>
      <vt:lpstr> Vypracovala:   Bc. Lucie Tomášová  UČO: 18782 Vedoucí:   Ing. Michal Kraus, Ph.D. Konzultant:  Ing. Martin Dědič Oponent:  Ing. Robert Šinkner, MBA Akademický rok:   2020/21   </vt:lpstr>
      <vt:lpstr>Motivace a důvody k výběru daného tématu</vt:lpstr>
      <vt:lpstr>Cíl práce</vt:lpstr>
      <vt:lpstr>Výzkumné otázky</vt:lpstr>
      <vt:lpstr>Použité vybavení</vt:lpstr>
      <vt:lpstr>Způsob měření – materiál</vt:lpstr>
      <vt:lpstr>Způsob měření – tvar</vt:lpstr>
      <vt:lpstr>Způsob vyhodnocení měření</vt:lpstr>
      <vt:lpstr>Dosažené výsledky – materiál</vt:lpstr>
      <vt:lpstr>Dosažené výsledky – tvar</vt:lpstr>
      <vt:lpstr>Prezentace aplikace PowerPoint</vt:lpstr>
      <vt:lpstr>Závěrečné shrnutí</vt:lpstr>
      <vt:lpstr>Odpovědi na doplňující dotazy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Lucie Tomášová</dc:creator>
  <cp:lastModifiedBy>Lucie Tomášová</cp:lastModifiedBy>
  <cp:revision>31</cp:revision>
  <dcterms:created xsi:type="dcterms:W3CDTF">2021-05-28T18:14:25Z</dcterms:created>
  <dcterms:modified xsi:type="dcterms:W3CDTF">2021-06-08T09:57:48Z</dcterms:modified>
</cp:coreProperties>
</file>