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57" r:id="rId4"/>
    <p:sldId id="262" r:id="rId5"/>
    <p:sldId id="263" r:id="rId6"/>
    <p:sldId id="264" r:id="rId7"/>
    <p:sldId id="265" r:id="rId8"/>
    <p:sldId id="266" r:id="rId9"/>
    <p:sldId id="269" r:id="rId10"/>
    <p:sldId id="270" r:id="rId11"/>
    <p:sldId id="267" r:id="rId12"/>
    <p:sldId id="268" r:id="rId13"/>
    <p:sldId id="258" r:id="rId14"/>
    <p:sldId id="261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řej Říha" initials="OŘ" lastIdx="1" clrIdx="0">
    <p:extLst>
      <p:ext uri="{19B8F6BF-5375-455C-9EA6-DF929625EA0E}">
        <p15:presenceInfo xmlns:p15="http://schemas.microsoft.com/office/powerpoint/2012/main" userId="Ondřej Říh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9" autoAdjust="0"/>
    <p:restoredTop sz="89196" autoAdjust="0"/>
  </p:normalViewPr>
  <p:slideViewPr>
    <p:cSldViewPr snapToGrid="0" showGuides="1">
      <p:cViewPr varScale="1">
        <p:scale>
          <a:sx n="76" d="100"/>
          <a:sy n="76" d="100"/>
        </p:scale>
        <p:origin x="672" y="43"/>
      </p:cViewPr>
      <p:guideLst>
        <p:guide orient="horz" pos="2273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4A3E8-5F8A-4B0C-B5C4-641D1F6B1AAC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C720B-62B8-410E-8F16-FE2DF566F1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0448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C720B-62B8-410E-8F16-FE2DF566F13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256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C720B-62B8-410E-8F16-FE2DF566F13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32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5E6CAC-C25E-4FEA-ABD2-7D4F45373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2A36E9-C54E-49AC-91C5-4BFE854CE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092F1C-4B51-44D8-B8FB-6C9577CB5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38E0-E016-4EF8-B94A-B6D248A66442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FB0DC2-BD76-4BBE-8C01-CB72D6998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52AF9A-6AB4-4021-959C-E9632FB40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DA4B-AA11-4437-BC25-25810EDE51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296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790485-9BFC-4106-AB53-7E2D773F1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84E1269-0E82-4CDC-A090-167C571F0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E11459-1F77-4F33-A3B4-52A6CF490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38E0-E016-4EF8-B94A-B6D248A66442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7EDC8E-D735-4951-BE2C-0FA7A4877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83912A-0DC2-4127-90D2-A08033B9B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DA4B-AA11-4437-BC25-25810EDE51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27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7B4B47F-6661-4412-9C9F-C3853793B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4B732F-F63C-4E62-964E-B6AC9E844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9BE812-BFFD-40E8-8F20-4B5A62759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38E0-E016-4EF8-B94A-B6D248A66442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39B806-A29C-4796-A65A-61C820D6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E4BA36-D9B6-4FFD-BF52-D7EC5E2E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DA4B-AA11-4437-BC25-25810EDE51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6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7A9C29-00C3-44D0-9B27-873A0B342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EC901B-1E71-4D49-9B35-006E72894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D4FE11-735F-49FC-B4A0-12D865A22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38E0-E016-4EF8-B94A-B6D248A66442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0DED87-507E-4376-A3B2-E3F5D1273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04FDCB-14C0-45BF-B0F9-D65E67A90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DA4B-AA11-4437-BC25-25810EDE51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28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1AF99D-4E78-417E-91C8-02AD3BF2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9C8EB0-B4A8-4101-B4B6-7DA7472D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275E16-A149-4FD6-9494-BB5A41F1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38E0-E016-4EF8-B94A-B6D248A66442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BA4A91-8FDE-45B6-A8BA-3475B5198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A7F80C-5FB5-462A-A537-E35DB61F1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DA4B-AA11-4437-BC25-25810EDE51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39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75F781-CFEA-4DBF-81D0-451383D9C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262635-2707-489D-9FD8-0D101AAB9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75583F3-94AD-44F1-B3B6-8B1AC47BC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6AEF9B-2CC4-46B9-8AB9-0B7B956F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38E0-E016-4EF8-B94A-B6D248A66442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93C606-D83E-49CC-8044-D6DC29686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80BAB3-EBE9-4FD7-9EAB-B9E8E0115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DA4B-AA11-4437-BC25-25810EDE51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323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CB9066-CF66-4E19-ADDF-6B623862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39F3D9-4612-4E9B-BADD-F847A5AA1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36BFDAC-C76C-4E8F-979A-51DEB0F00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751AEB0-3A84-41BC-81B6-EA1A9467B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A61B58C-F892-46CB-A339-FB20971438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F5D5961-6911-42B7-8DF2-F4371519F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38E0-E016-4EF8-B94A-B6D248A66442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FFE4698-F480-47F6-8FD3-D15F7E63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7E86050-6D6E-40A1-9F9C-AD40F6F0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DA4B-AA11-4437-BC25-25810EDE51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96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D03513-C136-41F1-92BA-14D48C2AE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30783E3-6B93-40B4-B04C-3A1D6C6C5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38E0-E016-4EF8-B94A-B6D248A66442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39768A-E446-4908-8616-6437E5369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CD074B-7A40-4E1F-938A-DB3BDFEF2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DA4B-AA11-4437-BC25-25810EDE51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49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7E48044-8901-432A-B67E-B5FAA6E26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38E0-E016-4EF8-B94A-B6D248A66442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DB25472-0A9B-4215-8EBA-22CA121C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B31F6C-692D-4673-9142-6E48CF19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DA4B-AA11-4437-BC25-25810EDE51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54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8F1B8-C014-42AB-B938-A4B77A3D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EE3246-F098-458B-932A-C70522906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477568-31CA-4218-A963-CF9CA2B91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E3D393-8A35-4EF8-818C-34225643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38E0-E016-4EF8-B94A-B6D248A66442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B4C1BC-1DD0-4531-A8CB-7D9CD038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447624-8D94-4F03-BF67-166EA03F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DA4B-AA11-4437-BC25-25810EDE51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25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555D2-EA7E-4327-AF4B-8D8692F5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CB46589-6357-457E-B0DC-0F621F86DB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29FAB30-21A8-4F1F-AD7F-1F7F1C6B0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6E5C49D-6C47-488F-AC23-1C9E2856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38E0-E016-4EF8-B94A-B6D248A66442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20A3BA-2751-4B66-8D6D-B3D11E71A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1497FE0-E29B-4911-9B5D-0E1B8758F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DA4B-AA11-4437-BC25-25810EDE51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15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A386F8B-7C95-47E4-BEB3-058AA1EAF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9D9FED-03DC-4E1C-AD4F-924DEB734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F5ABFA-4101-42C2-A5CC-3B4C9543C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438E0-E016-4EF8-B94A-B6D248A66442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34DB79-C7C7-42DC-BAAB-AFB01675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E4A498-23EA-4BB9-8301-2CEB7EDCD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4DA4B-AA11-4437-BC25-25810EDE51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71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50846A5-06B0-46A6-8AB4-1CA7EAB3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7" b="10537"/>
          <a:stretch/>
        </p:blipFill>
        <p:spPr>
          <a:xfrm>
            <a:off x="0" y="-1"/>
            <a:ext cx="12192000" cy="6212023"/>
          </a:xfrm>
          <a:prstGeom prst="rect">
            <a:avLst/>
          </a:prstGeom>
          <a:effectLst/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0"/>
            <a:ext cx="12192000" cy="1376017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pic>
        <p:nvPicPr>
          <p:cNvPr id="5" name="Obrázek 4" descr="Obsah obrázku klipart&#10;&#10;Popis byl vytvořen automaticky">
            <a:extLst>
              <a:ext uri="{FF2B5EF4-FFF2-40B4-BE49-F238E27FC236}">
                <a16:creationId xmlns:a16="http://schemas.microsoft.com/office/drawing/2014/main" id="{08AED08D-302A-4DE4-B1A6-92EBA5633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881" y="0"/>
            <a:ext cx="1370120" cy="137012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B76638F5-19E9-4399-9CBB-09DA15B06566}"/>
              </a:ext>
            </a:extLst>
          </p:cNvPr>
          <p:cNvSpPr txBox="1">
            <a:spLocks/>
          </p:cNvSpPr>
          <p:nvPr/>
        </p:nvSpPr>
        <p:spPr>
          <a:xfrm>
            <a:off x="1524000" y="17250"/>
            <a:ext cx="9144000" cy="1842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STAVEBNĚ TECHNICKÝ PRŮZKUM</a:t>
            </a:r>
          </a:p>
          <a:p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STAVBY LIDOVÉ ARCHITEKTURY</a:t>
            </a:r>
          </a:p>
          <a:p>
            <a:endParaRPr lang="cs-CZ" sz="4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Vypracoval: Bc. Ondřej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Říha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Vedoucí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DP: Ing. Michal Kraus, Ph.D. 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Oponent DP: Ing. arch. Lucie Křížová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</a:p>
        </p:txBody>
      </p:sp>
    </p:spTree>
    <p:extLst>
      <p:ext uri="{BB962C8B-B14F-4D97-AF65-F5344CB8AC3E}">
        <p14:creationId xmlns:p14="http://schemas.microsoft.com/office/powerpoint/2010/main" val="1689893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délník 29">
            <a:extLst>
              <a:ext uri="{FF2B5EF4-FFF2-40B4-BE49-F238E27FC236}">
                <a16:creationId xmlns:a16="http://schemas.microsoft.com/office/drawing/2014/main" id="{D42E96D4-5194-47FF-88F0-B1B4151FF48C}"/>
              </a:ext>
            </a:extLst>
          </p:cNvPr>
          <p:cNvSpPr/>
          <p:nvPr/>
        </p:nvSpPr>
        <p:spPr>
          <a:xfrm>
            <a:off x="0" y="588980"/>
            <a:ext cx="12192000" cy="546601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PORUCHY</a:t>
            </a: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┃</a:t>
            </a:r>
          </a:p>
        </p:txBody>
      </p:sp>
      <p:pic>
        <p:nvPicPr>
          <p:cNvPr id="8" name="Obrázek 7" descr="Obsah obrázku klipart&#10;&#10;Popis byl vytvořen automaticky">
            <a:extLst>
              <a:ext uri="{FF2B5EF4-FFF2-40B4-BE49-F238E27FC236}">
                <a16:creationId xmlns:a16="http://schemas.microsoft.com/office/drawing/2014/main" id="{629293A8-7E5B-4768-8AAB-14F8BC3A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217920"/>
            <a:ext cx="640080" cy="640080"/>
          </a:xfrm>
          <a:prstGeom prst="rect">
            <a:avLst/>
          </a:prstGeom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5A7D4038-FCAA-411A-97F2-2C563FBE27BF}"/>
              </a:ext>
            </a:extLst>
          </p:cNvPr>
          <p:cNvSpPr txBox="1"/>
          <p:nvPr/>
        </p:nvSpPr>
        <p:spPr>
          <a:xfrm>
            <a:off x="277792" y="0"/>
            <a:ext cx="11297910" cy="52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100" dirty="0">
                <a:solidFill>
                  <a:srgbClr val="A80000"/>
                </a:solidFill>
              </a:rPr>
              <a:t>ZASTŘEŠENÍ KOLNY S CHLÉVY   /SO.02/, DOŽITÁ KRYTINA, TVAROVÉ ZMĚNY KONSTRUKCE KROVU…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E651572-5B39-4DB6-973A-D5A73514D3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5" r="7261" b="24312"/>
          <a:stretch/>
        </p:blipFill>
        <p:spPr bwMode="auto">
          <a:xfrm>
            <a:off x="277792" y="588979"/>
            <a:ext cx="7018020" cy="25971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A9E0B8F-56BA-4D01-A0DA-F2D564895E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1348" r="1345" b="35810"/>
          <a:stretch/>
        </p:blipFill>
        <p:spPr bwMode="auto">
          <a:xfrm>
            <a:off x="277792" y="3277618"/>
            <a:ext cx="7194549" cy="27773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4485AA1-3D84-4351-9705-6050B62951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0" b="20021"/>
          <a:stretch/>
        </p:blipFill>
        <p:spPr bwMode="auto">
          <a:xfrm>
            <a:off x="7391062" y="598968"/>
            <a:ext cx="2183131" cy="258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308C525-FD45-4F19-898C-03F26B904F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6" b="16116"/>
          <a:stretch/>
        </p:blipFill>
        <p:spPr bwMode="auto">
          <a:xfrm>
            <a:off x="9669443" y="598968"/>
            <a:ext cx="2078361" cy="258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10104DF-4B2A-4778-AA6D-EA6FEAC04C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07" y="3277617"/>
            <a:ext cx="4169097" cy="2777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00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VÝVOJ DISPOZICE</a:t>
            </a: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┃</a:t>
            </a:r>
          </a:p>
        </p:txBody>
      </p:sp>
      <p:pic>
        <p:nvPicPr>
          <p:cNvPr id="8" name="Obrázek 7" descr="Obsah obrázku klipart&#10;&#10;Popis byl vytvořen automaticky">
            <a:extLst>
              <a:ext uri="{FF2B5EF4-FFF2-40B4-BE49-F238E27FC236}">
                <a16:creationId xmlns:a16="http://schemas.microsoft.com/office/drawing/2014/main" id="{629293A8-7E5B-4768-8AAB-14F8BC3A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217920"/>
            <a:ext cx="640080" cy="640080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84AEE0BF-30F3-4A6A-8D50-D6D5D86D5D80}"/>
              </a:ext>
            </a:extLst>
          </p:cNvPr>
          <p:cNvSpPr txBox="1"/>
          <p:nvPr/>
        </p:nvSpPr>
        <p:spPr>
          <a:xfrm>
            <a:off x="277792" y="2156760"/>
            <a:ext cx="6195060" cy="52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kolem roku 1840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003D0E3-728E-4180-9BA5-006D6EA70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" b="1783"/>
          <a:stretch/>
        </p:blipFill>
        <p:spPr>
          <a:xfrm>
            <a:off x="3854614" y="61110"/>
            <a:ext cx="7920000" cy="356616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8145D7F-FBDD-4D58-8666-1D8CA99E34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1" b="18180"/>
          <a:stretch/>
        </p:blipFill>
        <p:spPr>
          <a:xfrm>
            <a:off x="3944614" y="3791862"/>
            <a:ext cx="7740000" cy="233249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ED62279-77C0-4DF0-AEE1-970BBB94CD5C}"/>
              </a:ext>
            </a:extLst>
          </p:cNvPr>
          <p:cNvSpPr txBox="1"/>
          <p:nvPr/>
        </p:nvSpPr>
        <p:spPr>
          <a:xfrm>
            <a:off x="277792" y="4604004"/>
            <a:ext cx="6195060" cy="52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současnost 2021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9767D93-8DC9-4EB1-8CE2-D9EAEE2569F1}"/>
              </a:ext>
            </a:extLst>
          </p:cNvPr>
          <p:cNvSpPr txBox="1"/>
          <p:nvPr/>
        </p:nvSpPr>
        <p:spPr>
          <a:xfrm>
            <a:off x="277792" y="133142"/>
            <a:ext cx="6195060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000" dirty="0">
                <a:solidFill>
                  <a:srgbClr val="A80000"/>
                </a:solidFill>
              </a:rPr>
              <a:t>RODINNÝ DŮM   /SO.01/</a:t>
            </a:r>
          </a:p>
        </p:txBody>
      </p:sp>
    </p:spTree>
    <p:extLst>
      <p:ext uri="{BB962C8B-B14F-4D97-AF65-F5344CB8AC3E}">
        <p14:creationId xmlns:p14="http://schemas.microsoft.com/office/powerpoint/2010/main" val="107009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KVĚTEN 2021</a:t>
            </a: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┃</a:t>
            </a:r>
          </a:p>
        </p:txBody>
      </p:sp>
      <p:pic>
        <p:nvPicPr>
          <p:cNvPr id="8" name="Obrázek 7" descr="Obsah obrázku klipart&#10;&#10;Popis byl vytvořen automaticky">
            <a:extLst>
              <a:ext uri="{FF2B5EF4-FFF2-40B4-BE49-F238E27FC236}">
                <a16:creationId xmlns:a16="http://schemas.microsoft.com/office/drawing/2014/main" id="{629293A8-7E5B-4768-8AAB-14F8BC3A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217920"/>
            <a:ext cx="640080" cy="640080"/>
          </a:xfrm>
          <a:prstGeom prst="rect">
            <a:avLst/>
          </a:prstGeom>
        </p:spPr>
      </p:pic>
      <p:pic>
        <p:nvPicPr>
          <p:cNvPr id="3" name="Obrázek 2" descr="Obsah obrázku budova, dřevěné, dřevo&#10;&#10;Popis byl vytvořen automaticky">
            <a:extLst>
              <a:ext uri="{FF2B5EF4-FFF2-40B4-BE49-F238E27FC236}">
                <a16:creationId xmlns:a16="http://schemas.microsoft.com/office/drawing/2014/main" id="{7DFADFBE-7512-4743-8033-B8BFCFBC5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 r="6733"/>
          <a:stretch/>
        </p:blipFill>
        <p:spPr>
          <a:xfrm>
            <a:off x="0" y="915350"/>
            <a:ext cx="5472000" cy="5040000"/>
          </a:xfrm>
          <a:prstGeom prst="rect">
            <a:avLst/>
          </a:prstGeom>
        </p:spPr>
      </p:pic>
      <p:pic>
        <p:nvPicPr>
          <p:cNvPr id="6" name="Obrázek 5" descr="Obsah obrázku tráva, exteriér, obloha, dům&#10;&#10;Popis byl vytvořen automaticky">
            <a:extLst>
              <a:ext uri="{FF2B5EF4-FFF2-40B4-BE49-F238E27FC236}">
                <a16:creationId xmlns:a16="http://schemas.microsoft.com/office/drawing/2014/main" id="{B1A6EBD3-C6A2-462E-B9EF-EF9A6F8855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/>
          <a:stretch/>
        </p:blipFill>
        <p:spPr>
          <a:xfrm>
            <a:off x="5567423" y="915350"/>
            <a:ext cx="6624577" cy="50400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ED77CFA-BD71-48BB-82A5-0AE12EE888CB}"/>
              </a:ext>
            </a:extLst>
          </p:cNvPr>
          <p:cNvSpPr txBox="1"/>
          <p:nvPr/>
        </p:nvSpPr>
        <p:spPr>
          <a:xfrm>
            <a:off x="277792" y="67618"/>
            <a:ext cx="6195060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000" dirty="0">
                <a:solidFill>
                  <a:srgbClr val="A80000"/>
                </a:solidFill>
              </a:rPr>
              <a:t>REALIZACE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F014AED-699A-4B92-B41F-42F44EE62F28}"/>
              </a:ext>
            </a:extLst>
          </p:cNvPr>
          <p:cNvSpPr/>
          <p:nvPr/>
        </p:nvSpPr>
        <p:spPr>
          <a:xfrm>
            <a:off x="5472000" y="915350"/>
            <a:ext cx="95422" cy="5040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870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DOPLŇUJÍCÍ DOTAZY</a:t>
            </a: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┃</a:t>
            </a:r>
          </a:p>
        </p:txBody>
      </p:sp>
      <p:pic>
        <p:nvPicPr>
          <p:cNvPr id="8" name="Obrázek 7" descr="Obsah obrázku klipart&#10;&#10;Popis byl vytvořen automaticky">
            <a:extLst>
              <a:ext uri="{FF2B5EF4-FFF2-40B4-BE49-F238E27FC236}">
                <a16:creationId xmlns:a16="http://schemas.microsoft.com/office/drawing/2014/main" id="{629293A8-7E5B-4768-8AAB-14F8BC3A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217920"/>
            <a:ext cx="640080" cy="64008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3EDD153-BB54-4857-8387-72A6965AB93F}"/>
              </a:ext>
            </a:extLst>
          </p:cNvPr>
          <p:cNvSpPr txBox="1"/>
          <p:nvPr/>
        </p:nvSpPr>
        <p:spPr>
          <a:xfrm>
            <a:off x="640080" y="1505297"/>
            <a:ext cx="10911840" cy="101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Jaký je obecný postup při monitoringu a diagnostice trhlin zděných konstrukcí?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Jaké náklady autor odhaduje na provedení navržených opatření?</a:t>
            </a:r>
            <a:endParaRPr lang="cs-CZ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7146DFC-BC29-444C-A809-76581BB0320A}"/>
              </a:ext>
            </a:extLst>
          </p:cNvPr>
          <p:cNvSpPr txBox="1"/>
          <p:nvPr/>
        </p:nvSpPr>
        <p:spPr>
          <a:xfrm>
            <a:off x="640080" y="665017"/>
            <a:ext cx="3553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solidFill>
                  <a:srgbClr val="A80000"/>
                </a:solidFill>
              </a:rPr>
              <a:t>VEDOUCÍ PRÁCE </a:t>
            </a:r>
          </a:p>
        </p:txBody>
      </p:sp>
    </p:spTree>
    <p:extLst>
      <p:ext uri="{BB962C8B-B14F-4D97-AF65-F5344CB8AC3E}">
        <p14:creationId xmlns:p14="http://schemas.microsoft.com/office/powerpoint/2010/main" val="1178717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budova, tráva, exteriér, zelená&#10;&#10;Popis byl vytvořen automaticky">
            <a:extLst>
              <a:ext uri="{FF2B5EF4-FFF2-40B4-BE49-F238E27FC236}">
                <a16:creationId xmlns:a16="http://schemas.microsoft.com/office/drawing/2014/main" id="{6F46DB8C-3114-420A-BA0F-ED00D14FC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3485" b="8665"/>
          <a:stretch/>
        </p:blipFill>
        <p:spPr>
          <a:xfrm>
            <a:off x="491853" y="0"/>
            <a:ext cx="11208293" cy="68707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ZÁVĚR</a:t>
            </a: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┃</a:t>
            </a:r>
          </a:p>
        </p:txBody>
      </p:sp>
      <p:pic>
        <p:nvPicPr>
          <p:cNvPr id="8" name="Obrázek 7" descr="Obsah obrázku klipart&#10;&#10;Popis byl vytvořen automaticky">
            <a:extLst>
              <a:ext uri="{FF2B5EF4-FFF2-40B4-BE49-F238E27FC236}">
                <a16:creationId xmlns:a16="http://schemas.microsoft.com/office/drawing/2014/main" id="{629293A8-7E5B-4768-8AAB-14F8BC3A0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217920"/>
            <a:ext cx="640080" cy="64008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A46C658-4773-4C62-9C9E-683FFE5CC099}"/>
              </a:ext>
            </a:extLst>
          </p:cNvPr>
          <p:cNvSpPr txBox="1"/>
          <p:nvPr/>
        </p:nvSpPr>
        <p:spPr>
          <a:xfrm>
            <a:off x="597832" y="3054390"/>
            <a:ext cx="61929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Děkuji za pozornost.</a:t>
            </a:r>
            <a:endParaRPr lang="cs-CZ" sz="3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4E540BF-E1F7-4E12-9DE6-16C0EB4765A1}"/>
              </a:ext>
            </a:extLst>
          </p:cNvPr>
          <p:cNvSpPr txBox="1"/>
          <p:nvPr/>
        </p:nvSpPr>
        <p:spPr>
          <a:xfrm>
            <a:off x="597832" y="5439916"/>
            <a:ext cx="6116320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20000"/>
              </a:lnSpc>
              <a:spcAft>
                <a:spcPts val="1000"/>
              </a:spcAft>
              <a:buNone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V Českých Budějovicích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5BF7BF6-93AD-4467-8150-125F1284063C}"/>
              </a:ext>
            </a:extLst>
          </p:cNvPr>
          <p:cNvSpPr txBox="1"/>
          <p:nvPr/>
        </p:nvSpPr>
        <p:spPr>
          <a:xfrm>
            <a:off x="8977812" y="5452767"/>
            <a:ext cx="1978841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20000"/>
              </a:lnSpc>
              <a:spcAft>
                <a:spcPts val="1000"/>
              </a:spcAft>
              <a:buNone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Bc. Ondřej Říha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B0551E1-3B68-4E8D-8359-6785906CFF40}"/>
              </a:ext>
            </a:extLst>
          </p:cNvPr>
          <p:cNvSpPr txBox="1"/>
          <p:nvPr/>
        </p:nvSpPr>
        <p:spPr>
          <a:xfrm>
            <a:off x="5507626" y="226130"/>
            <a:ext cx="6192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Italic" panose="00000400000000000000" pitchFamily="2" charset="0"/>
                <a:ea typeface="Calibri" panose="020F0502020204030204" pitchFamily="34" charset="0"/>
                <a:cs typeface="Italic" panose="00000400000000000000" pitchFamily="2" charset="0"/>
              </a:rPr>
              <a:t>Bohdá, že budoucí zacházení s venkovskou usedlostí je příslibem rehabilitace jejích hodnot…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Italic" panose="00000400000000000000" pitchFamily="2" charset="0"/>
              <a:cs typeface="Italic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47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MOTIVACE </a:t>
            </a: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┃</a:t>
            </a:r>
          </a:p>
        </p:txBody>
      </p:sp>
      <p:pic>
        <p:nvPicPr>
          <p:cNvPr id="8" name="Obrázek 7" descr="Obsah obrázku klipart&#10;&#10;Popis byl vytvořen automaticky">
            <a:extLst>
              <a:ext uri="{FF2B5EF4-FFF2-40B4-BE49-F238E27FC236}">
                <a16:creationId xmlns:a16="http://schemas.microsoft.com/office/drawing/2014/main" id="{629293A8-7E5B-4768-8AAB-14F8BC3A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217920"/>
            <a:ext cx="640080" cy="64008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114FBE1-3BA4-4003-857A-E70D0C5C81C5}"/>
              </a:ext>
            </a:extLst>
          </p:cNvPr>
          <p:cNvSpPr txBox="1"/>
          <p:nvPr/>
        </p:nvSpPr>
        <p:spPr>
          <a:xfrm>
            <a:off x="640080" y="1505297"/>
            <a:ext cx="10911840" cy="2465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Vlastní volba tématu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Rozšíření znalostí v dané problematice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Okamžitá využitelnost v praxi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Možnost účasti (pozorovatelské) při realizaci doporučených opatření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Blízký rodový vztah k usedlosti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55AFD85-F76D-4232-A728-BF4834BAB943}"/>
              </a:ext>
            </a:extLst>
          </p:cNvPr>
          <p:cNvSpPr txBox="1"/>
          <p:nvPr/>
        </p:nvSpPr>
        <p:spPr>
          <a:xfrm>
            <a:off x="640080" y="665017"/>
            <a:ext cx="5708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solidFill>
                  <a:srgbClr val="A80000"/>
                </a:solidFill>
              </a:rPr>
              <a:t>DŮVODY VÝBĚRU TÉMATU</a:t>
            </a:r>
          </a:p>
        </p:txBody>
      </p:sp>
    </p:spTree>
    <p:extLst>
      <p:ext uri="{BB962C8B-B14F-4D97-AF65-F5344CB8AC3E}">
        <p14:creationId xmlns:p14="http://schemas.microsoft.com/office/powerpoint/2010/main" val="344403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OBSAH A CÍL PRÁCE</a:t>
            </a: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┃</a:t>
            </a:r>
          </a:p>
        </p:txBody>
      </p:sp>
      <p:pic>
        <p:nvPicPr>
          <p:cNvPr id="8" name="Obrázek 7" descr="Obsah obrázku klipart&#10;&#10;Popis byl vytvořen automaticky">
            <a:extLst>
              <a:ext uri="{FF2B5EF4-FFF2-40B4-BE49-F238E27FC236}">
                <a16:creationId xmlns:a16="http://schemas.microsoft.com/office/drawing/2014/main" id="{629293A8-7E5B-4768-8AAB-14F8BC3A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217920"/>
            <a:ext cx="640080" cy="64008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BA8D4C0-A6CE-49E4-9269-1A4DA051EB0E}"/>
              </a:ext>
            </a:extLst>
          </p:cNvPr>
          <p:cNvSpPr txBox="1"/>
          <p:nvPr/>
        </p:nvSpPr>
        <p:spPr>
          <a:xfrm>
            <a:off x="640080" y="549333"/>
            <a:ext cx="10911840" cy="6738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Úvod do problematiky stavebně-technických průzkumů</a:t>
            </a:r>
            <a:endParaRPr lang="cs-CZ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Stavebně technický průzkum venkovské usedlosti čp. 10 ve vesnici Podivice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Dějiny stavby a její stavební vývoj vč. historické ikonografie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Fotodokumentace současného stavu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Zaměření skutečného stavu a vytvoření projektové dokumentace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Rozbor zjištěných vad a poruch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Návrhy opatření vč. variantního řešení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Náměty na obnovu usedlosti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Tepelně-technické posouzení a PENB</a:t>
            </a:r>
          </a:p>
          <a:p>
            <a:pPr>
              <a:lnSpc>
                <a:spcPct val="150000"/>
              </a:lnSpc>
            </a:pPr>
            <a:endParaRPr lang="cs-CZ" sz="2100" dirty="0"/>
          </a:p>
          <a:p>
            <a:pPr>
              <a:lnSpc>
                <a:spcPct val="150000"/>
              </a:lnSpc>
            </a:pPr>
            <a:endParaRPr lang="cs-CZ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60441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VÝZKUMNÝ PROBLÉM</a:t>
            </a: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┃</a:t>
            </a:r>
          </a:p>
        </p:txBody>
      </p:sp>
      <p:pic>
        <p:nvPicPr>
          <p:cNvPr id="8" name="Obrázek 7" descr="Obsah obrázku klipart&#10;&#10;Popis byl vytvořen automaticky">
            <a:extLst>
              <a:ext uri="{FF2B5EF4-FFF2-40B4-BE49-F238E27FC236}">
                <a16:creationId xmlns:a16="http://schemas.microsoft.com/office/drawing/2014/main" id="{629293A8-7E5B-4768-8AAB-14F8BC3A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217920"/>
            <a:ext cx="640080" cy="6400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8C35130-81D4-44B8-937D-41943D5211D8}"/>
              </a:ext>
            </a:extLst>
          </p:cNvPr>
          <p:cNvSpPr txBox="1"/>
          <p:nvPr/>
        </p:nvSpPr>
        <p:spPr>
          <a:xfrm>
            <a:off x="640080" y="665017"/>
            <a:ext cx="5708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solidFill>
                  <a:srgbClr val="A80000"/>
                </a:solidFill>
              </a:rPr>
              <a:t>POLOŽENÉ OTÁZKY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DAF1786-A64E-4C35-BD0B-2C195FC49CF6}"/>
              </a:ext>
            </a:extLst>
          </p:cNvPr>
          <p:cNvSpPr txBox="1"/>
          <p:nvPr/>
        </p:nvSpPr>
        <p:spPr>
          <a:xfrm>
            <a:off x="640080" y="1505297"/>
            <a:ext cx="10911840" cy="198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Jaký je stavebně-technický stav objektu?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Obsahuje stavební dílo poruchy? Popřípadě jak budou řešeny?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Jaká byla původní dispozice objektu?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jaké době probíhaly stavební úpravy a jaký byl jejich účel?</a:t>
            </a:r>
          </a:p>
        </p:txBody>
      </p:sp>
    </p:spTree>
    <p:extLst>
      <p:ext uri="{BB962C8B-B14F-4D97-AF65-F5344CB8AC3E}">
        <p14:creationId xmlns:p14="http://schemas.microsoft.com/office/powerpoint/2010/main" val="133800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528538E8-A2F1-4C29-9777-40FA9EFA1C46}"/>
              </a:ext>
            </a:extLst>
          </p:cNvPr>
          <p:cNvSpPr/>
          <p:nvPr/>
        </p:nvSpPr>
        <p:spPr>
          <a:xfrm>
            <a:off x="0" y="889720"/>
            <a:ext cx="12192000" cy="359859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ŘEŠENÝ OBJEKT</a:t>
            </a: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┃</a:t>
            </a:r>
          </a:p>
        </p:txBody>
      </p:sp>
      <p:pic>
        <p:nvPicPr>
          <p:cNvPr id="8" name="Obrázek 7" descr="Obsah obrázku klipart&#10;&#10;Popis byl vytvořen automaticky">
            <a:extLst>
              <a:ext uri="{FF2B5EF4-FFF2-40B4-BE49-F238E27FC236}">
                <a16:creationId xmlns:a16="http://schemas.microsoft.com/office/drawing/2014/main" id="{629293A8-7E5B-4768-8AAB-14F8BC3A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217920"/>
            <a:ext cx="640080" cy="6400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8C35130-81D4-44B8-937D-41943D5211D8}"/>
              </a:ext>
            </a:extLst>
          </p:cNvPr>
          <p:cNvSpPr txBox="1"/>
          <p:nvPr/>
        </p:nvSpPr>
        <p:spPr>
          <a:xfrm>
            <a:off x="640080" y="215490"/>
            <a:ext cx="10911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solidFill>
                  <a:srgbClr val="A80000"/>
                </a:solidFill>
              </a:rPr>
              <a:t>VENKOVSKÁ USEDLOST ČP. 10 VE VESNICI PODIVICE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DAF1786-A64E-4C35-BD0B-2C195FC49CF6}"/>
              </a:ext>
            </a:extLst>
          </p:cNvPr>
          <p:cNvSpPr txBox="1"/>
          <p:nvPr/>
        </p:nvSpPr>
        <p:spPr>
          <a:xfrm>
            <a:off x="640080" y="4601188"/>
            <a:ext cx="3497580" cy="14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100" dirty="0">
                <a:solidFill>
                  <a:srgbClr val="A80000"/>
                </a:solidFill>
              </a:rPr>
              <a:t>Kraj</a:t>
            </a:r>
            <a:r>
              <a:rPr lang="cs-CZ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Vysočina</a:t>
            </a:r>
          </a:p>
          <a:p>
            <a:pPr>
              <a:lnSpc>
                <a:spcPct val="150000"/>
              </a:lnSpc>
            </a:pPr>
            <a:r>
              <a:rPr lang="cs-CZ" sz="2100" dirty="0">
                <a:solidFill>
                  <a:srgbClr val="A80000"/>
                </a:solidFill>
              </a:rPr>
              <a:t>Obec</a:t>
            </a:r>
            <a:r>
              <a:rPr lang="cs-CZ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Kaliště</a:t>
            </a:r>
          </a:p>
          <a:p>
            <a:pPr>
              <a:lnSpc>
                <a:spcPct val="150000"/>
              </a:lnSpc>
            </a:pPr>
            <a:r>
              <a:rPr lang="cs-CZ" sz="2100" dirty="0">
                <a:solidFill>
                  <a:srgbClr val="A80000"/>
                </a:solidFill>
              </a:rPr>
              <a:t>Okres</a:t>
            </a:r>
            <a:r>
              <a:rPr lang="cs-CZ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Pelhřimov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78BEE2E-902F-4CE3-9B32-12F21F91D0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" r="11770" b="565"/>
          <a:stretch/>
        </p:blipFill>
        <p:spPr bwMode="auto">
          <a:xfrm>
            <a:off x="597833" y="889720"/>
            <a:ext cx="5370888" cy="35985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0278D52-878F-417F-816D-D886FE41AE1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19429" r="5319" b="3817"/>
          <a:stretch/>
        </p:blipFill>
        <p:spPr bwMode="auto">
          <a:xfrm>
            <a:off x="6096000" y="889767"/>
            <a:ext cx="5589270" cy="3598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9CA85AFE-5B6C-46B0-96FD-190AE666FD08}"/>
              </a:ext>
            </a:extLst>
          </p:cNvPr>
          <p:cNvSpPr txBox="1"/>
          <p:nvPr/>
        </p:nvSpPr>
        <p:spPr>
          <a:xfrm>
            <a:off x="6096000" y="4601188"/>
            <a:ext cx="4956810" cy="2465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100" dirty="0">
                <a:solidFill>
                  <a:srgbClr val="A80000"/>
                </a:solidFill>
              </a:rPr>
              <a:t>Nadmořská výška	</a:t>
            </a: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570 m</a:t>
            </a:r>
          </a:p>
          <a:p>
            <a:pPr>
              <a:lnSpc>
                <a:spcPct val="150000"/>
              </a:lnSpc>
            </a:pPr>
            <a:r>
              <a:rPr lang="cs-CZ" sz="2100" dirty="0">
                <a:solidFill>
                  <a:srgbClr val="A80000"/>
                </a:solidFill>
              </a:rPr>
              <a:t>Místní určení		</a:t>
            </a: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SZ náves</a:t>
            </a:r>
          </a:p>
          <a:p>
            <a:pPr>
              <a:lnSpc>
                <a:spcPct val="150000"/>
              </a:lnSpc>
            </a:pPr>
            <a:r>
              <a:rPr lang="cs-CZ" sz="2100" dirty="0">
                <a:solidFill>
                  <a:srgbClr val="A80000"/>
                </a:solidFill>
              </a:rPr>
              <a:t>Aktuální využití	</a:t>
            </a: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rekreace</a:t>
            </a:r>
          </a:p>
          <a:p>
            <a:pPr>
              <a:lnSpc>
                <a:spcPct val="150000"/>
              </a:lnSpc>
            </a:pPr>
            <a:endParaRPr lang="cs-CZ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cs-CZ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9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EF294CDC-1924-4B9C-A259-32CFA5E6D267}"/>
              </a:ext>
            </a:extLst>
          </p:cNvPr>
          <p:cNvSpPr/>
          <p:nvPr/>
        </p:nvSpPr>
        <p:spPr>
          <a:xfrm>
            <a:off x="8016000" y="-1042"/>
            <a:ext cx="4176000" cy="296850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78A4DD0-ACD4-4586-89B3-FC78A520E47F}"/>
              </a:ext>
            </a:extLst>
          </p:cNvPr>
          <p:cNvSpPr/>
          <p:nvPr/>
        </p:nvSpPr>
        <p:spPr>
          <a:xfrm>
            <a:off x="0" y="0"/>
            <a:ext cx="8016000" cy="593314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ŘEŠENÝ OBJEKT</a:t>
            </a: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┃</a:t>
            </a:r>
          </a:p>
        </p:txBody>
      </p:sp>
      <p:pic>
        <p:nvPicPr>
          <p:cNvPr id="8" name="Obrázek 7" descr="Obsah obrázku klipart&#10;&#10;Popis byl vytvořen automaticky">
            <a:extLst>
              <a:ext uri="{FF2B5EF4-FFF2-40B4-BE49-F238E27FC236}">
                <a16:creationId xmlns:a16="http://schemas.microsoft.com/office/drawing/2014/main" id="{629293A8-7E5B-4768-8AAB-14F8BC3A0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217920"/>
            <a:ext cx="640080" cy="6400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A71D55D-FDDD-4E71-9A62-558D64A89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686" y="87463"/>
            <a:ext cx="3840000" cy="288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7F76B49-BDB8-4B6C-87C9-8FA7D0C11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3314" y="87463"/>
            <a:ext cx="3840000" cy="2880000"/>
          </a:xfrm>
          <a:prstGeom prst="rect">
            <a:avLst/>
          </a:prstGeom>
        </p:spPr>
      </p:pic>
      <p:pic>
        <p:nvPicPr>
          <p:cNvPr id="14" name="Obrázek 13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1BA6A603-EAC9-40FE-A663-DD9ECCF2A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0" y="3053143"/>
            <a:ext cx="3840000" cy="2880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96D6A3E-468B-4856-A941-5FEB2B85E3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686" y="3053143"/>
            <a:ext cx="3840000" cy="28800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9930E3E-F6B9-44FA-BAB2-49976D8D53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6000" y="87463"/>
            <a:ext cx="3840000" cy="2880000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D3514BF8-C9CC-4BB1-B1A3-87A1A32C1D17}"/>
              </a:ext>
            </a:extLst>
          </p:cNvPr>
          <p:cNvSpPr txBox="1"/>
          <p:nvPr/>
        </p:nvSpPr>
        <p:spPr>
          <a:xfrm>
            <a:off x="8265410" y="3053143"/>
            <a:ext cx="2920679" cy="296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>
                <a:solidFill>
                  <a:srgbClr val="A80000"/>
                </a:solidFill>
              </a:rPr>
              <a:t>AREÁL USEDLOSTI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rodinný dům  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/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SO.01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/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kolna s chlévy  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/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SO.02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/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stodola  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/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SO.03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/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cs-CZ" sz="2000" dirty="0">
                <a:solidFill>
                  <a:srgbClr val="A80000"/>
                </a:solidFill>
              </a:rPr>
              <a:t>VZNIK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počátek 19. století</a:t>
            </a:r>
            <a:endParaRPr lang="cs-CZ" dirty="0">
              <a:solidFill>
                <a:srgbClr val="A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7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E4E02E50-0797-41B7-A35E-3212BC095060}"/>
              </a:ext>
            </a:extLst>
          </p:cNvPr>
          <p:cNvSpPr/>
          <p:nvPr/>
        </p:nvSpPr>
        <p:spPr>
          <a:xfrm>
            <a:off x="-1" y="0"/>
            <a:ext cx="12191999" cy="456909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PORUCHY</a:t>
            </a: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┃</a:t>
            </a:r>
          </a:p>
        </p:txBody>
      </p:sp>
      <p:pic>
        <p:nvPicPr>
          <p:cNvPr id="8" name="Obrázek 7" descr="Obsah obrázku klipart&#10;&#10;Popis byl vytvořen automaticky">
            <a:extLst>
              <a:ext uri="{FF2B5EF4-FFF2-40B4-BE49-F238E27FC236}">
                <a16:creationId xmlns:a16="http://schemas.microsoft.com/office/drawing/2014/main" id="{629293A8-7E5B-4768-8AAB-14F8BC3A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217920"/>
            <a:ext cx="640080" cy="64008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157B73A-83F3-4439-B3D8-FB67D080A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2" r="2128"/>
          <a:stretch/>
        </p:blipFill>
        <p:spPr>
          <a:xfrm>
            <a:off x="167650" y="105096"/>
            <a:ext cx="4984242" cy="4464000"/>
          </a:xfrm>
          <a:prstGeom prst="rect">
            <a:avLst/>
          </a:prstGeom>
        </p:spPr>
      </p:pic>
      <p:pic>
        <p:nvPicPr>
          <p:cNvPr id="20" name="Obrázek 19" descr="Obsah obrázku budova, cihla, exteriér&#10;&#10;Popis byl vytvořen automaticky">
            <a:extLst>
              <a:ext uri="{FF2B5EF4-FFF2-40B4-BE49-F238E27FC236}">
                <a16:creationId xmlns:a16="http://schemas.microsoft.com/office/drawing/2014/main" id="{15D69FF2-FCBE-47A9-B640-1CB7D691C7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3" r="7863"/>
          <a:stretch/>
        </p:blipFill>
        <p:spPr>
          <a:xfrm>
            <a:off x="5243771" y="105096"/>
            <a:ext cx="3348000" cy="4464000"/>
          </a:xfrm>
          <a:prstGeom prst="rect">
            <a:avLst/>
          </a:prstGeom>
        </p:spPr>
      </p:pic>
      <p:pic>
        <p:nvPicPr>
          <p:cNvPr id="22" name="Obrázek 21" descr="Obsah obrázku dřevěné, cihla, dřevo, prázdné&#10;&#10;Popis byl vytvořen automaticky">
            <a:extLst>
              <a:ext uri="{FF2B5EF4-FFF2-40B4-BE49-F238E27FC236}">
                <a16:creationId xmlns:a16="http://schemas.microsoft.com/office/drawing/2014/main" id="{F9C8E278-B473-4B8F-A55F-F4B074D2A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50" y="105096"/>
            <a:ext cx="3348000" cy="4464000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84AEE0BF-30F3-4A6A-8D50-D6D5D86D5D80}"/>
              </a:ext>
            </a:extLst>
          </p:cNvPr>
          <p:cNvSpPr txBox="1"/>
          <p:nvPr/>
        </p:nvSpPr>
        <p:spPr>
          <a:xfrm>
            <a:off x="167650" y="5081268"/>
            <a:ext cx="61950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100" dirty="0">
                <a:solidFill>
                  <a:srgbClr val="A80000"/>
                </a:solidFill>
              </a:rPr>
              <a:t>DOŽITÁ KRYTINA NA RODINNÉM DOMĚ   /SO.01/,</a:t>
            </a:r>
          </a:p>
          <a:p>
            <a:r>
              <a:rPr lang="cs-CZ" sz="2100" dirty="0">
                <a:solidFill>
                  <a:srgbClr val="A80000"/>
                </a:solidFill>
              </a:rPr>
              <a:t>ZATÉKÁNÍ DO KONSTRUKCE KROVU</a:t>
            </a:r>
          </a:p>
        </p:txBody>
      </p:sp>
      <p:pic>
        <p:nvPicPr>
          <p:cNvPr id="26" name="Obrázek 25" descr="Obsah obrázku dlaždice, stavební materiál&#10;&#10;Popis byl vytvořen automaticky">
            <a:extLst>
              <a:ext uri="{FF2B5EF4-FFF2-40B4-BE49-F238E27FC236}">
                <a16:creationId xmlns:a16="http://schemas.microsoft.com/office/drawing/2014/main" id="{30F28D67-F7AA-43A7-89F8-E29C9E9630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3" t="23370" r="18238" b="24414"/>
          <a:stretch/>
        </p:blipFill>
        <p:spPr>
          <a:xfrm>
            <a:off x="6177023" y="4624770"/>
            <a:ext cx="1706788" cy="1440000"/>
          </a:xfrm>
          <a:prstGeom prst="rect">
            <a:avLst/>
          </a:prstGeom>
        </p:spPr>
      </p:pic>
      <p:pic>
        <p:nvPicPr>
          <p:cNvPr id="28" name="Obrázek 27" descr="Obsah obrázku text, dlaždice, stavební materiál&#10;&#10;Popis byl vytvořen automaticky">
            <a:extLst>
              <a:ext uri="{FF2B5EF4-FFF2-40B4-BE49-F238E27FC236}">
                <a16:creationId xmlns:a16="http://schemas.microsoft.com/office/drawing/2014/main" id="{F877C0E6-5517-4F00-A510-B95A288A44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811" y="4624770"/>
            <a:ext cx="1331941" cy="1440000"/>
          </a:xfrm>
          <a:prstGeom prst="rect">
            <a:avLst/>
          </a:prstGeom>
        </p:spPr>
      </p:pic>
      <p:pic>
        <p:nvPicPr>
          <p:cNvPr id="29" name="Obrázek 28" descr="Steinbrück - Režná">
            <a:extLst>
              <a:ext uri="{FF2B5EF4-FFF2-40B4-BE49-F238E27FC236}">
                <a16:creationId xmlns:a16="http://schemas.microsoft.com/office/drawing/2014/main" id="{A3368296-6880-4117-8F38-AF177CBBD7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14467" r="17995" b="14236"/>
          <a:stretch/>
        </p:blipFill>
        <p:spPr bwMode="auto">
          <a:xfrm>
            <a:off x="9404912" y="4722246"/>
            <a:ext cx="1286400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7186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4C387764-FC5C-4B62-B451-E8BC5DC7AD24}"/>
              </a:ext>
            </a:extLst>
          </p:cNvPr>
          <p:cNvSpPr/>
          <p:nvPr/>
        </p:nvSpPr>
        <p:spPr>
          <a:xfrm>
            <a:off x="0" y="973091"/>
            <a:ext cx="7971246" cy="5040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PORUCHY</a:t>
            </a: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┃</a:t>
            </a:r>
          </a:p>
        </p:txBody>
      </p:sp>
      <p:pic>
        <p:nvPicPr>
          <p:cNvPr id="8" name="Obrázek 7" descr="Obsah obrázku klipart&#10;&#10;Popis byl vytvořen automaticky">
            <a:extLst>
              <a:ext uri="{FF2B5EF4-FFF2-40B4-BE49-F238E27FC236}">
                <a16:creationId xmlns:a16="http://schemas.microsoft.com/office/drawing/2014/main" id="{629293A8-7E5B-4768-8AAB-14F8BC3A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217920"/>
            <a:ext cx="640080" cy="640080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84AEE0BF-30F3-4A6A-8D50-D6D5D86D5D80}"/>
              </a:ext>
            </a:extLst>
          </p:cNvPr>
          <p:cNvSpPr txBox="1"/>
          <p:nvPr/>
        </p:nvSpPr>
        <p:spPr>
          <a:xfrm>
            <a:off x="277792" y="241256"/>
            <a:ext cx="6195060" cy="52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100" dirty="0">
                <a:solidFill>
                  <a:srgbClr val="A80000"/>
                </a:solidFill>
              </a:rPr>
              <a:t>POŠKOZENÁ VAZNICE /SO.01/</a:t>
            </a:r>
          </a:p>
        </p:txBody>
      </p:sp>
      <p:pic>
        <p:nvPicPr>
          <p:cNvPr id="3" name="Obrázek 2" descr="Obsah obrázku dřevěné, budova, dřevo&#10;&#10;Popis byl vytvořen automaticky">
            <a:extLst>
              <a:ext uri="{FF2B5EF4-FFF2-40B4-BE49-F238E27FC236}">
                <a16:creationId xmlns:a16="http://schemas.microsoft.com/office/drawing/2014/main" id="{222C54F3-4DE6-4B42-98E1-71ADD9F83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46" y="973090"/>
            <a:ext cx="3780000" cy="5040000"/>
          </a:xfrm>
          <a:prstGeom prst="rect">
            <a:avLst/>
          </a:prstGeom>
        </p:spPr>
      </p:pic>
      <p:pic>
        <p:nvPicPr>
          <p:cNvPr id="6" name="Obrázek 5" descr="Obsah obrázku dřevěné, dřevo&#10;&#10;Popis byl vytvořen automaticky">
            <a:extLst>
              <a:ext uri="{FF2B5EF4-FFF2-40B4-BE49-F238E27FC236}">
                <a16:creationId xmlns:a16="http://schemas.microsoft.com/office/drawing/2014/main" id="{191D03AF-257A-4D98-BD31-F1CA796B5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973090"/>
            <a:ext cx="3780000" cy="5040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AC4B565-C3F3-42EA-8BB1-08F9D215E0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 b="5385"/>
          <a:stretch/>
        </p:blipFill>
        <p:spPr bwMode="auto">
          <a:xfrm>
            <a:off x="9030011" y="973090"/>
            <a:ext cx="1708423" cy="3869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3D40634-67A2-4A6C-BB18-D240975288E1}"/>
              </a:ext>
            </a:extLst>
          </p:cNvPr>
          <p:cNvSpPr txBox="1"/>
          <p:nvPr/>
        </p:nvSpPr>
        <p:spPr>
          <a:xfrm>
            <a:off x="8737271" y="4873158"/>
            <a:ext cx="2737947" cy="101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Oprava tesařskou </a:t>
            </a:r>
          </a:p>
          <a:p>
            <a:pPr>
              <a:lnSpc>
                <a:spcPct val="150000"/>
              </a:lnSpc>
            </a:pPr>
            <a:r>
              <a:rPr lang="cs-CZ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metodou </a:t>
            </a:r>
            <a:r>
              <a:rPr lang="cs-CZ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protézování</a:t>
            </a:r>
            <a:endParaRPr lang="cs-CZ" sz="2100" dirty="0">
              <a:solidFill>
                <a:srgbClr val="A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2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délník 29">
            <a:extLst>
              <a:ext uri="{FF2B5EF4-FFF2-40B4-BE49-F238E27FC236}">
                <a16:creationId xmlns:a16="http://schemas.microsoft.com/office/drawing/2014/main" id="{D42E96D4-5194-47FF-88F0-B1B4151FF48C}"/>
              </a:ext>
            </a:extLst>
          </p:cNvPr>
          <p:cNvSpPr/>
          <p:nvPr/>
        </p:nvSpPr>
        <p:spPr>
          <a:xfrm>
            <a:off x="0" y="880794"/>
            <a:ext cx="12192000" cy="514061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DF603CF-5E9F-4B65-959C-420A0312F363}"/>
              </a:ext>
            </a:extLst>
          </p:cNvPr>
          <p:cNvSpPr/>
          <p:nvPr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D3CEDBE-5C70-4B23-80AE-1964CA999D35}"/>
              </a:ext>
            </a:extLst>
          </p:cNvPr>
          <p:cNvSpPr txBox="1">
            <a:spLocks/>
          </p:cNvSpPr>
          <p:nvPr/>
        </p:nvSpPr>
        <p:spPr>
          <a:xfrm>
            <a:off x="0" y="6217920"/>
            <a:ext cx="12192000" cy="652780"/>
          </a:xfrm>
          <a:prstGeom prst="rect">
            <a:avLst/>
          </a:prstGeom>
        </p:spPr>
        <p:txBody>
          <a:bodyPr vert="horz" lIns="113395" tIns="56698" rIns="113395" bIns="566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┃</a:t>
            </a: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PORUCHY</a:t>
            </a:r>
            <a:r>
              <a:rPr lang="cs-CZ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┃</a:t>
            </a:r>
          </a:p>
        </p:txBody>
      </p:sp>
      <p:pic>
        <p:nvPicPr>
          <p:cNvPr id="8" name="Obrázek 7" descr="Obsah obrázku klipart&#10;&#10;Popis byl vytvořen automaticky">
            <a:extLst>
              <a:ext uri="{FF2B5EF4-FFF2-40B4-BE49-F238E27FC236}">
                <a16:creationId xmlns:a16="http://schemas.microsoft.com/office/drawing/2014/main" id="{629293A8-7E5B-4768-8AAB-14F8BC3A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217920"/>
            <a:ext cx="640080" cy="640080"/>
          </a:xfrm>
          <a:prstGeom prst="rect">
            <a:avLst/>
          </a:prstGeom>
        </p:spPr>
      </p:pic>
      <p:pic>
        <p:nvPicPr>
          <p:cNvPr id="9" name="Obrázek 8" descr="Obsah obrázku země&#10;&#10;Popis byl vytvořen automaticky">
            <a:extLst>
              <a:ext uri="{FF2B5EF4-FFF2-40B4-BE49-F238E27FC236}">
                <a16:creationId xmlns:a16="http://schemas.microsoft.com/office/drawing/2014/main" id="{D2B2FB4E-CF4C-40E7-82B4-22C9C90D4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3"/>
          <a:stretch/>
        </p:blipFill>
        <p:spPr>
          <a:xfrm>
            <a:off x="277792" y="887145"/>
            <a:ext cx="7197701" cy="5134260"/>
          </a:xfrm>
          <a:prstGeom prst="rect">
            <a:avLst/>
          </a:prstGeom>
        </p:spPr>
      </p:pic>
      <p:pic>
        <p:nvPicPr>
          <p:cNvPr id="15" name="Obrázek 14" descr="Obsah obrázku staré, kámen, ruční vozík, špinavé&#10;&#10;Popis byl vytvořen automaticky">
            <a:extLst>
              <a:ext uri="{FF2B5EF4-FFF2-40B4-BE49-F238E27FC236}">
                <a16:creationId xmlns:a16="http://schemas.microsoft.com/office/drawing/2014/main" id="{3D3A35D0-B1CD-4051-9289-0DC8B47A4B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4"/>
          <a:stretch/>
        </p:blipFill>
        <p:spPr>
          <a:xfrm>
            <a:off x="7579993" y="880795"/>
            <a:ext cx="3736405" cy="2448000"/>
          </a:xfrm>
          <a:prstGeom prst="rect">
            <a:avLst/>
          </a:prstGeom>
        </p:spPr>
      </p:pic>
      <p:pic>
        <p:nvPicPr>
          <p:cNvPr id="19" name="Obrázek 18" descr="Obsah obrázku obloha, tráva, exteriér, dům&#10;&#10;Popis byl vytvořen automaticky">
            <a:extLst>
              <a:ext uri="{FF2B5EF4-FFF2-40B4-BE49-F238E27FC236}">
                <a16:creationId xmlns:a16="http://schemas.microsoft.com/office/drawing/2014/main" id="{18694B7C-84D0-426F-B4C7-A76BB1464F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>
          <a:xfrm>
            <a:off x="7579598" y="3429000"/>
            <a:ext cx="3736800" cy="2592405"/>
          </a:xfrm>
          <a:prstGeom prst="rect">
            <a:avLst/>
          </a:prstGeom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5A7D4038-FCAA-411A-97F2-2C563FBE27BF}"/>
              </a:ext>
            </a:extLst>
          </p:cNvPr>
          <p:cNvSpPr txBox="1"/>
          <p:nvPr/>
        </p:nvSpPr>
        <p:spPr>
          <a:xfrm>
            <a:off x="277792" y="163626"/>
            <a:ext cx="6195060" cy="52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100" dirty="0">
                <a:solidFill>
                  <a:srgbClr val="A80000"/>
                </a:solidFill>
              </a:rPr>
              <a:t>VLHKOST V KOLNĚ S CHLÉVY   /SO.02/</a:t>
            </a:r>
          </a:p>
        </p:txBody>
      </p:sp>
    </p:spTree>
    <p:extLst>
      <p:ext uri="{BB962C8B-B14F-4D97-AF65-F5344CB8AC3E}">
        <p14:creationId xmlns:p14="http://schemas.microsoft.com/office/powerpoint/2010/main" val="42323111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  <a:alpha val="50000"/>
          </a:schemeClr>
        </a:solidFill>
        <a:ln>
          <a:noFill/>
        </a:ln>
      </a:spPr>
      <a:bodyPr rtlCol="0" anchor="ctr"/>
      <a:lstStyle>
        <a:defPPr algn="l">
          <a:lnSpc>
            <a:spcPct val="110000"/>
          </a:lnSpc>
          <a:defRPr dirty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2794</TotalTime>
  <Words>384</Words>
  <Application>Microsoft Office PowerPoint</Application>
  <PresentationFormat>Širokoúhlá obrazovka</PresentationFormat>
  <Paragraphs>72</Paragraphs>
  <Slides>14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Italic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Ondřej Říha</dc:creator>
  <cp:lastModifiedBy>Ondřej Říha</cp:lastModifiedBy>
  <cp:revision>163</cp:revision>
  <dcterms:created xsi:type="dcterms:W3CDTF">2020-12-30T08:46:42Z</dcterms:created>
  <dcterms:modified xsi:type="dcterms:W3CDTF">2021-06-08T15:20:17Z</dcterms:modified>
</cp:coreProperties>
</file>