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71" r:id="rId8"/>
    <p:sldId id="261" r:id="rId9"/>
    <p:sldId id="262" r:id="rId10"/>
    <p:sldId id="268" r:id="rId11"/>
    <p:sldId id="269" r:id="rId12"/>
    <p:sldId id="263" r:id="rId13"/>
    <p:sldId id="270" r:id="rId14"/>
    <p:sldId id="266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A3C0-5C2A-104F-AA92-CF241B83B798}" type="datetimeFigureOut">
              <a:rPr lang="cs-GB" smtClean="0"/>
              <a:t>06/09/2021</a:t>
            </a:fld>
            <a:endParaRPr lang="cs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BC74-EFF7-8945-A41A-F053ED2F72D7}" type="slidenum">
              <a:rPr lang="cs-GB" smtClean="0"/>
              <a:t>‹#›</a:t>
            </a:fld>
            <a:endParaRPr lang="cs-GB"/>
          </a:p>
        </p:txBody>
      </p:sp>
    </p:spTree>
    <p:extLst>
      <p:ext uri="{BB962C8B-B14F-4D97-AF65-F5344CB8AC3E}">
        <p14:creationId xmlns:p14="http://schemas.microsoft.com/office/powerpoint/2010/main" val="16813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091DB-70B4-4BB9-8879-57E33F55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FC53B4-D851-4B77-85C3-1AFEDC67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EC20A-E77E-4E50-AD55-B190172D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81440B-A7FC-4ECF-9287-7E9314CA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43BC5B-432F-49BB-9460-F99FCEC5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3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1665-4587-408E-8CC0-CC13ECD9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FB5A64-81E8-4150-9298-39F9B02CD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E3FAAF-96EE-489E-A017-5876976C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A9F745-579F-4C5B-A373-9AEC8D4D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06AA5-8368-440B-AEEF-22478723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0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6D2058-335C-4F99-AC15-6191FFB89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9B584A-A3FF-477D-B26E-5C157AC3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9F53F-2890-4772-A001-7AE44EED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BD4FE-055D-49B2-8CDE-3DA22D41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5649DD-3E58-4AEF-8760-BDA93184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BFFE1-088B-4E01-A12F-9C9B7068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27146-0FF6-44F9-9473-16F97F9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143410-EDCE-4796-A07E-535DB36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FE9BDD-CD79-4C27-821D-F8787586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51F18-6DA4-4E6B-915B-7494DFF2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5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103FA-147A-4A03-B929-A2275D30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4DBDD1-334E-416D-8F9F-11C83A0A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ADE5B-0ED9-4669-9B33-1B371C60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5CAD3-3B30-4520-9994-2F5AF54E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59196-104D-43DD-8D14-2ABA6870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7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9A999-A710-4A61-8B29-F0366443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05288-C435-49F5-A138-F5B7EED8D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1E2741-9BE7-4CFC-A852-AD76B1CDA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61218F-C506-4C3A-8C48-0C3F78DE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B2F352-0B76-487A-93F7-73A863EE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43241A-3D92-4C57-9717-4F5F8EF4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34CB6-6378-4A97-A6AA-B4413256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C18193-9847-49D7-B157-474D97477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1A702C-5778-4987-80FE-4198295C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725520-CDF6-40BE-91D0-B50B2119E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933ECB-D919-4379-BA70-F857C873D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61FA19-A2B8-4BC0-9643-99179367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39233D-2A20-4240-A02D-45848A2D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6825C5-CBF9-40C8-9B42-199E8BC8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97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5405A-C653-43BD-A115-91357E6C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FB3113-4A0B-4C96-8290-AF5B457B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8F9EF0-21B9-4F85-886A-63A52F98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06DFE0-92ED-49EE-87F0-9F350BD5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2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31D016-7392-4596-8993-6F13FF04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E509AE-1E47-483A-AF37-69FF55F2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BEF278-2825-4C20-A4DB-199FF393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4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89BE2-CFE3-46B6-942C-112DA86A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0984E-ED74-409A-B9E7-2E83354D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F05046-C449-4600-A89B-BA6675B43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160549-BF78-421B-AC3B-8BC1D92C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6B573E-6EED-4BAD-B612-8D5BC06B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DAF93C-E526-4A07-A655-F8306CA3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6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0363B-6FF3-4963-B247-F63F5ABB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CD2A05-4BB5-4EE4-9CA9-031FBBB4F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8178D0-93C3-4E70-A9E7-C0D5B8696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CDACC4-3DFB-4AA0-A41E-C95C3863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B651E-1D84-4EDC-B357-47662E1C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4DC3B3-30B5-4395-A38C-C664E8AF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F386E5-B5E4-47C2-838E-C03C6718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3B63D3-4F6A-464B-B736-036603C4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4C22D-6C36-42FC-91D4-348635353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96FB-CD17-439C-B141-2408F6E8A6C0}" type="datetimeFigureOut">
              <a:rPr lang="cs-CZ" smtClean="0"/>
              <a:pPr/>
              <a:t>9.6.2021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8D0CCA-A621-458D-AC59-3FF54C8B6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0EA984-E181-49D7-94C0-1143A1C0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000F-4142-412C-BDC4-2A7943F29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0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B5D944-F63D-4D3E-B938-3B005CDC7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kern="1200" spc="1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VYUŽITÍ VERMIKULITOVÝCH DESEK VE STAVEBNICTVÍ</a:t>
            </a:r>
            <a:b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3" descr="Obsah obrázku interiér&#10;&#10;Popis byl vytvořen automaticky">
            <a:extLst>
              <a:ext uri="{FF2B5EF4-FFF2-40B4-BE49-F238E27FC236}">
                <a16:creationId xmlns:a16="http://schemas.microsoft.com/office/drawing/2014/main" id="{88CA7BBB-2947-264F-BC10-B9686541DDE6}"/>
              </a:ext>
            </a:extLst>
          </p:cNvPr>
          <p:cNvPicPr/>
          <p:nvPr/>
        </p:nvPicPr>
        <p:blipFill rotWithShape="1">
          <a:blip r:embed="rId2" cstate="print"/>
          <a:srcRect t="5943" b="33510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</p:spPr>
      </p:pic>
      <p:sp>
        <p:nvSpPr>
          <p:cNvPr id="1033" name="Rectangle 14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Obrázek 5" descr="Obsah obrázku obálka&#10;&#10;Popis byl vytvořen automaticky">
            <a:extLst>
              <a:ext uri="{FF2B5EF4-FFF2-40B4-BE49-F238E27FC236}">
                <a16:creationId xmlns:a16="http://schemas.microsoft.com/office/drawing/2014/main" id="{DFAAC461-756F-8948-A0FA-3D4A43344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5" r="3" b="3"/>
          <a:stretch/>
        </p:blipFill>
        <p:spPr>
          <a:xfrm rot="16200000">
            <a:off x="267257" y="2559479"/>
            <a:ext cx="4031263" cy="4565779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DF7DF5AC-FC82-4BCA-A0AB-22476524B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633" y="3455208"/>
            <a:ext cx="5742432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Autor </a:t>
            </a:r>
            <a:r>
              <a:rPr lang="en-US" sz="2000" dirty="0" err="1"/>
              <a:t>diplomové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: </a:t>
            </a:r>
            <a:r>
              <a:rPr lang="en-US" sz="2000" dirty="0" err="1"/>
              <a:t>Bc</a:t>
            </a:r>
            <a:r>
              <a:rPr lang="en-US" sz="2000" dirty="0"/>
              <a:t>. Roman </a:t>
            </a:r>
            <a:r>
              <a:rPr lang="en-US" sz="2000" dirty="0" err="1"/>
              <a:t>Dedek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Vedoucí</a:t>
            </a:r>
            <a:r>
              <a:rPr lang="en-US" sz="2000" dirty="0"/>
              <a:t> </a:t>
            </a:r>
            <a:r>
              <a:rPr lang="en-US" sz="2000" dirty="0" err="1"/>
              <a:t>diplomové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: Ing. Jan </a:t>
            </a:r>
            <a:r>
              <a:rPr lang="en-US" sz="2000" dirty="0" err="1"/>
              <a:t>Plachý</a:t>
            </a:r>
            <a:r>
              <a:rPr lang="en-US" sz="2000" dirty="0"/>
              <a:t>, Ph.D.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Oponent</a:t>
            </a:r>
            <a:r>
              <a:rPr lang="en-US" sz="2000" dirty="0"/>
              <a:t> </a:t>
            </a:r>
            <a:r>
              <a:rPr lang="en-US" sz="2000" dirty="0" err="1"/>
              <a:t>diplomové</a:t>
            </a:r>
            <a:r>
              <a:rPr lang="en-US" sz="2000" dirty="0"/>
              <a:t> </a:t>
            </a:r>
            <a:r>
              <a:rPr lang="en-US" sz="2000" dirty="0" err="1"/>
              <a:t>práce</a:t>
            </a:r>
            <a:r>
              <a:rPr lang="en-US" sz="2000" dirty="0"/>
              <a:t>: Ing. </a:t>
            </a:r>
            <a:r>
              <a:rPr lang="en-US" sz="2000" dirty="0" err="1"/>
              <a:t>Lukáš</a:t>
            </a:r>
            <a:r>
              <a:rPr lang="en-US" sz="2000" dirty="0"/>
              <a:t> </a:t>
            </a:r>
            <a:r>
              <a:rPr lang="en-US" sz="2000" dirty="0" err="1"/>
              <a:t>Šmehlík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34" name="Rectangle 14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1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442" y="149465"/>
            <a:ext cx="10515600" cy="808067"/>
          </a:xfrm>
        </p:spPr>
        <p:txBody>
          <a:bodyPr/>
          <a:lstStyle/>
          <a:p>
            <a:pPr algn="ctr"/>
            <a:r>
              <a:rPr lang="cs-CZ" dirty="0"/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298" y="1108495"/>
            <a:ext cx="4130615" cy="31259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b="1" dirty="0"/>
              <a:t>Odzkoušené desky pro zjištění odolnosti vůči rázu</a:t>
            </a:r>
          </a:p>
          <a:p>
            <a:r>
              <a:rPr lang="cs-CZ" sz="2000" dirty="0"/>
              <a:t>1 Grenamat AL 12 mm</a:t>
            </a:r>
          </a:p>
          <a:p>
            <a:r>
              <a:rPr lang="cs-CZ" sz="2000" dirty="0"/>
              <a:t>2 Grenamat AL 12 mm + HPL folie</a:t>
            </a:r>
          </a:p>
          <a:p>
            <a:r>
              <a:rPr lang="cs-CZ" sz="2000" dirty="0"/>
              <a:t>4 Grenamat AL 16 mm</a:t>
            </a:r>
          </a:p>
          <a:p>
            <a:r>
              <a:rPr lang="cs-CZ" sz="2000" dirty="0"/>
              <a:t>5 Grenamat AL 16 mm + HPL folie</a:t>
            </a:r>
          </a:p>
          <a:p>
            <a:r>
              <a:rPr lang="cs-CZ" sz="2000" dirty="0"/>
              <a:t>6 Grenamat AL 19 mm</a:t>
            </a:r>
          </a:p>
          <a:p>
            <a:r>
              <a:rPr lang="cs-CZ" sz="2000" dirty="0"/>
              <a:t>7 Grenamat AL 19 mm + HPL folie</a:t>
            </a:r>
          </a:p>
          <a:p>
            <a:pPr algn="just">
              <a:buNone/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5508E6-1DA8-4007-B72F-D01961D3A34F}"/>
              </a:ext>
            </a:extLst>
          </p:cNvPr>
          <p:cNvSpPr txBox="1"/>
          <p:nvPr/>
        </p:nvSpPr>
        <p:spPr>
          <a:xfrm>
            <a:off x="10722402" y="6418923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8" name="Obrázek 1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 bwMode="auto">
          <a:xfrm>
            <a:off x="8550534" y="1720312"/>
            <a:ext cx="3157266" cy="411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0BE781-9EAE-154B-973F-7F822D6CFD5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0"/>
          <a:stretch/>
        </p:blipFill>
        <p:spPr bwMode="auto">
          <a:xfrm>
            <a:off x="5591147" y="1550229"/>
            <a:ext cx="2005524" cy="225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CF9D2E3-6F6E-9B49-9943-EFB719388EB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b="19981"/>
          <a:stretch/>
        </p:blipFill>
        <p:spPr bwMode="auto">
          <a:xfrm>
            <a:off x="4385913" y="4107051"/>
            <a:ext cx="1823806" cy="225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03C118-8AAA-5C46-A7C1-5279F52D5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06" y="4107051"/>
            <a:ext cx="1823806" cy="225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BEF41F-1560-1C4B-AE9C-842469DA49A9}"/>
              </a:ext>
            </a:extLst>
          </p:cNvPr>
          <p:cNvSpPr txBox="1"/>
          <p:nvPr/>
        </p:nvSpPr>
        <p:spPr>
          <a:xfrm>
            <a:off x="5707873" y="3792475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Zkouška měkkým rázem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56C75D-BD57-6644-BFA8-675CA5E54FF7}"/>
              </a:ext>
            </a:extLst>
          </p:cNvPr>
          <p:cNvSpPr txBox="1"/>
          <p:nvPr/>
        </p:nvSpPr>
        <p:spPr>
          <a:xfrm>
            <a:off x="5663420" y="6414905"/>
            <a:ext cx="1581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Zkouška tvrdým rázem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850E499-F490-E74E-9007-68F1EE7FB13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t="42845" r="22877" b="29306"/>
          <a:stretch/>
        </p:blipFill>
        <p:spPr bwMode="auto">
          <a:xfrm>
            <a:off x="840889" y="4502237"/>
            <a:ext cx="2925427" cy="1854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50B7D53-3E73-6949-951D-C988B22C5FF4}"/>
              </a:ext>
            </a:extLst>
          </p:cNvPr>
          <p:cNvSpPr txBox="1"/>
          <p:nvPr/>
        </p:nvSpPr>
        <p:spPr>
          <a:xfrm>
            <a:off x="1200650" y="6416805"/>
            <a:ext cx="2239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Uchycení desky ocelovým klipem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4E5253F-CAAB-5A44-8548-02B7A35180E8}"/>
              </a:ext>
            </a:extLst>
          </p:cNvPr>
          <p:cNvSpPr txBox="1"/>
          <p:nvPr/>
        </p:nvSpPr>
        <p:spPr>
          <a:xfrm>
            <a:off x="4953257" y="1108495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2000" b="1" dirty="0"/>
              <a:t>Fotodokumentace ze zkoušek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FBA2956-3A28-F747-AA64-9262ACA169F9}"/>
              </a:ext>
            </a:extLst>
          </p:cNvPr>
          <p:cNvSpPr txBox="1"/>
          <p:nvPr/>
        </p:nvSpPr>
        <p:spPr>
          <a:xfrm>
            <a:off x="8831123" y="1123884"/>
            <a:ext cx="22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b="1" dirty="0"/>
              <a:t>Vyhodnocení zkoušek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573" y="166717"/>
            <a:ext cx="10515600" cy="920211"/>
          </a:xfrm>
        </p:spPr>
        <p:txBody>
          <a:bodyPr/>
          <a:lstStyle/>
          <a:p>
            <a:pPr algn="ctr"/>
            <a:r>
              <a:rPr lang="cs-CZ" dirty="0"/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4287" y="1023368"/>
            <a:ext cx="11731923" cy="7176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400" dirty="0"/>
              <a:t>	</a:t>
            </a:r>
            <a:r>
              <a:rPr lang="cs-CZ" sz="2000" dirty="0"/>
              <a:t>Byly provedeny interní zkoušky zda se desek Grenamat nechá povrchově upravit na bázi tenkostěnných omítek se zvýšenou požární odolností.</a:t>
            </a: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4287" y="2091858"/>
            <a:ext cx="5620108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b="1" dirty="0"/>
              <a:t>Odzkoušené vzorky od (Průmyslové keramiky s.r.o.)</a:t>
            </a:r>
          </a:p>
          <a:p>
            <a:r>
              <a:rPr lang="cs-CZ" sz="2000" dirty="0"/>
              <a:t>1 Grenamat + </a:t>
            </a:r>
            <a:r>
              <a:rPr lang="cs-CZ" sz="2000" dirty="0" err="1"/>
              <a:t>Kammal</a:t>
            </a:r>
            <a:r>
              <a:rPr lang="cs-CZ" sz="2000" dirty="0"/>
              <a:t> </a:t>
            </a:r>
            <a:r>
              <a:rPr lang="cs-CZ" sz="2000" dirty="0" err="1"/>
              <a:t>mod</a:t>
            </a:r>
            <a:endParaRPr lang="cs-CZ" sz="2000" dirty="0"/>
          </a:p>
          <a:p>
            <a:r>
              <a:rPr lang="cs-CZ" sz="2000" dirty="0"/>
              <a:t>2 Grenamat + </a:t>
            </a:r>
            <a:r>
              <a:rPr lang="cs-CZ" sz="2000" dirty="0" err="1"/>
              <a:t>Kammal</a:t>
            </a:r>
            <a:r>
              <a:rPr lang="cs-CZ" sz="2000" dirty="0"/>
              <a:t> 30 </a:t>
            </a:r>
          </a:p>
          <a:p>
            <a:r>
              <a:rPr lang="cs-CZ" sz="2000" dirty="0"/>
              <a:t>3 Grenamat + </a:t>
            </a:r>
            <a:r>
              <a:rPr lang="cs-CZ" sz="2000" dirty="0" err="1"/>
              <a:t>Kammal</a:t>
            </a:r>
            <a:r>
              <a:rPr lang="cs-CZ" sz="2000" dirty="0"/>
              <a:t> 600</a:t>
            </a:r>
          </a:p>
          <a:p>
            <a:r>
              <a:rPr lang="cs-CZ" sz="2000" dirty="0"/>
              <a:t>4 Grenamat + </a:t>
            </a:r>
            <a:r>
              <a:rPr lang="cs-CZ" sz="2000" dirty="0" err="1"/>
              <a:t>Kammal</a:t>
            </a:r>
            <a:r>
              <a:rPr lang="cs-CZ" sz="2000" dirty="0"/>
              <a:t> </a:t>
            </a:r>
            <a:r>
              <a:rPr lang="cs-CZ" sz="2000" dirty="0" err="1"/>
              <a:t>Sh</a:t>
            </a:r>
            <a:endParaRPr lang="cs-CZ" sz="2000" dirty="0"/>
          </a:p>
          <a:p>
            <a:r>
              <a:rPr lang="cs-CZ" sz="2000" dirty="0"/>
              <a:t>5 Grenamat + </a:t>
            </a:r>
            <a:r>
              <a:rPr lang="cs-CZ" sz="2000" dirty="0" err="1"/>
              <a:t>Kammal</a:t>
            </a:r>
            <a:r>
              <a:rPr lang="cs-CZ" sz="2000" dirty="0"/>
              <a:t> </a:t>
            </a:r>
            <a:r>
              <a:rPr lang="cs-CZ" sz="2000" dirty="0" err="1"/>
              <a:t>Sj</a:t>
            </a:r>
            <a:endParaRPr lang="cs-CZ" sz="2000" dirty="0"/>
          </a:p>
          <a:p>
            <a:pPr>
              <a:buNone/>
            </a:pPr>
            <a:r>
              <a:rPr lang="cs-CZ" sz="2000" b="1" dirty="0"/>
              <a:t>Odzkoušené vzorky od (SILATHERM)</a:t>
            </a:r>
          </a:p>
          <a:p>
            <a:r>
              <a:rPr lang="cs-CZ" sz="2000" dirty="0"/>
              <a:t>1 Grenamat + WEITH 600</a:t>
            </a:r>
          </a:p>
          <a:p>
            <a:r>
              <a:rPr lang="cs-CZ" sz="2000" dirty="0"/>
              <a:t>2 Grenamat + </a:t>
            </a:r>
            <a:r>
              <a:rPr lang="cs-CZ" sz="2000" dirty="0" err="1"/>
              <a:t>Kammal</a:t>
            </a:r>
            <a:r>
              <a:rPr lang="cs-CZ" sz="2000" dirty="0"/>
              <a:t> </a:t>
            </a:r>
            <a:r>
              <a:rPr lang="cs-CZ" sz="2000" dirty="0" err="1"/>
              <a:t>finish</a:t>
            </a:r>
            <a:endParaRPr lang="cs-CZ" sz="2000" dirty="0"/>
          </a:p>
          <a:p>
            <a:r>
              <a:rPr lang="cs-CZ" sz="2000" dirty="0"/>
              <a:t>3 Grenamat + ST H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algn="just">
              <a:buNone/>
            </a:pPr>
            <a:endParaRPr lang="cs-CZ" sz="2000" dirty="0"/>
          </a:p>
        </p:txBody>
      </p:sp>
      <p:pic>
        <p:nvPicPr>
          <p:cNvPr id="2050" name="Picture 2" descr="C:\Users\Roman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592" y="5028219"/>
            <a:ext cx="4519613" cy="136366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079789" y="4606624"/>
            <a:ext cx="22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Vyhodnocení zkoušek</a:t>
            </a:r>
          </a:p>
        </p:txBody>
      </p:sp>
      <p:pic>
        <p:nvPicPr>
          <p:cNvPr id="7" name="Obrázek 1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94" y="1837228"/>
            <a:ext cx="2910840" cy="2179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5508E6-1DA8-4007-B72F-D01961D3A34F}"/>
              </a:ext>
            </a:extLst>
          </p:cNvPr>
          <p:cNvSpPr txBox="1"/>
          <p:nvPr/>
        </p:nvSpPr>
        <p:spPr>
          <a:xfrm>
            <a:off x="10562721" y="6304697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9" name="Obrázek 1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9551" y="2110458"/>
            <a:ext cx="2185607" cy="16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6DF2789-D8EA-DE4C-A9CE-BCA1FBFD2A30}"/>
              </a:ext>
            </a:extLst>
          </p:cNvPr>
          <p:cNvSpPr txBox="1"/>
          <p:nvPr/>
        </p:nvSpPr>
        <p:spPr>
          <a:xfrm>
            <a:off x="7031342" y="4103741"/>
            <a:ext cx="2186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Nanesení tenkostěnných omítek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22A83-D0A1-4038-B4F1-6F26B530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Diskuze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10482-ED99-4599-97EF-A6D393FA7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Hypotéza č. 1: Jednokřídlové protipožární dveře s výplní grenamat vyhoví požadavku na klasifikaci EW 30 - C0.</a:t>
            </a:r>
          </a:p>
          <a:p>
            <a:pPr>
              <a:buNone/>
            </a:pPr>
            <a:r>
              <a:rPr lang="cs-CZ" sz="2000" dirty="0"/>
              <a:t>	Tato hypotéza byla potvrzena.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Hypotéza č. 2: Vermikulitová deska vyhoví z hlediska rázové ochrany, jak tvrdému, tak měkkému rázu dle předepsaných norem u rastru 600 mm.</a:t>
            </a:r>
          </a:p>
          <a:p>
            <a:pPr>
              <a:buNone/>
            </a:pPr>
            <a:r>
              <a:rPr lang="cs-CZ" sz="2000" dirty="0"/>
              <a:t>	Tato hypotéza byla vyvrácená.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Hypotéza č. 3: Vermikulitová deska se nechá povrchově upravit na bázi tenkostěnných omítek.</a:t>
            </a:r>
          </a:p>
          <a:p>
            <a:pPr>
              <a:buNone/>
            </a:pPr>
            <a:r>
              <a:rPr lang="cs-CZ" sz="2000" dirty="0"/>
              <a:t>	Tato hypotéza byla potvrzená.</a:t>
            </a:r>
          </a:p>
        </p:txBody>
      </p:sp>
    </p:spTree>
    <p:extLst>
      <p:ext uri="{BB962C8B-B14F-4D97-AF65-F5344CB8AC3E}">
        <p14:creationId xmlns:p14="http://schemas.microsoft.com/office/powerpoint/2010/main" val="330118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 a přínos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Veškeré zkoušky, které byly provedeny vycházely z požadavků praxe. Po úspěšném dosažení výsledků můžeme zkoumaný materiál rozšířit a následně aplikovat v praxi. </a:t>
            </a:r>
          </a:p>
          <a:p>
            <a:r>
              <a:rPr lang="cs-CZ" sz="2000" dirty="0"/>
              <a:t>Zároveň jako velký přínos této práce vnímám zjištění chování vlastností při jednotlivém testování materiálů. </a:t>
            </a:r>
          </a:p>
          <a:p>
            <a:pPr>
              <a:buNone/>
            </a:pPr>
            <a:r>
              <a:rPr lang="cs-CZ" sz="2000" dirty="0"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DBE16-43F9-4749-87FB-8A72DA06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Poděkování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774CA-7745-426B-960B-D344DFEC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cs typeface="Calibri" panose="020F0502020204030204" pitchFamily="34" charset="0"/>
              </a:rPr>
              <a:t>Následně bych chtěl poděkovat Ing. Janu Plachému Ph.D. za odborné rady a vedení při vytváření diplomové práce a společnosti Grena a.s. za poskytnuté interní dokumenty.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75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39883-2C65-415B-969D-9A89447F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otázky od vedoucího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4A813-E96D-4CDC-BB6A-AECA81F2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0" i="0" u="none" strike="noStrike" baseline="0" dirty="0">
                <a:cs typeface="Calibri" panose="020F0502020204030204" pitchFamily="34" charset="0"/>
              </a:rPr>
              <a:t>Díky pandemické situaci nebylo možné provést rázové zkoušky v akreditované laboratoři CSI ve Zlíně. Byly provedeny pouze interní zkoušky. Jaký předpokládáte rozdíl ve výsledcích?</a:t>
            </a:r>
          </a:p>
          <a:p>
            <a:pPr algn="just"/>
            <a:endParaRPr lang="cs-CZ" sz="2000" dirty="0">
              <a:cs typeface="Calibri" panose="020F0502020204030204" pitchFamily="34" charset="0"/>
            </a:endParaRPr>
          </a:p>
          <a:p>
            <a:pPr algn="just"/>
            <a:r>
              <a:rPr lang="cs-CZ" sz="2000" dirty="0">
                <a:cs typeface="Calibri" panose="020F0502020204030204" pitchFamily="34" charset="0"/>
              </a:rPr>
              <a:t>Zkoušky, které byly provedeny při interním testováním spadají do kategorie pro lehké nenosné dělící příčky. Po zkušenostech, které vycházejí z těchto výsledků se následně navrhlo odzkoušet vermikulitové desky jako obklad pro víceúčelové haly dle německé harmonizované normy </a:t>
            </a:r>
            <a:r>
              <a:rPr lang="cs-CZ" sz="2000" dirty="0"/>
              <a:t>DIN 18032</a:t>
            </a:r>
            <a:r>
              <a:rPr lang="cs-CZ" sz="2000" dirty="0">
                <a:cs typeface="Calibri" panose="020F0502020204030204" pitchFamily="34" charset="0"/>
              </a:rPr>
              <a:t>. Předpokládám, že vermikulitové desky potažené HPL folii obstojí v libovolné tloušťce od 12-19mm. U surové vermikulitové desky bych bral za výborný výsledek pokud by obstála v rozmezí od 16-19mm.  </a:t>
            </a:r>
          </a:p>
        </p:txBody>
      </p:sp>
    </p:spTree>
    <p:extLst>
      <p:ext uri="{BB962C8B-B14F-4D97-AF65-F5344CB8AC3E}">
        <p14:creationId xmlns:p14="http://schemas.microsoft.com/office/powerpoint/2010/main" val="210558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33A07-7CEC-46E5-A03C-273458C5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otázky od oponenta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B4D0D-9682-4364-A2E2-83F00976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cs typeface="Calibri" panose="020F0502020204030204" pitchFamily="34" charset="0"/>
              </a:rPr>
              <a:t>Objasněte vliv skladby výplně protipožárních dveří na jejich mechanickou odolnost a zároveň na požární odolnost jak zmiňujete v kapitole 3.4. Jak konkrétně se tato skladba promítá do výsledků a hodnocení požárních zkoušek?</a:t>
            </a:r>
          </a:p>
          <a:p>
            <a:endParaRPr lang="cs-CZ" sz="2000" dirty="0">
              <a:cs typeface="Calibri" panose="020F0502020204030204" pitchFamily="34" charset="0"/>
            </a:endParaRPr>
          </a:p>
          <a:p>
            <a:r>
              <a:rPr lang="cs-CZ" sz="2000" dirty="0">
                <a:cs typeface="Calibri" panose="020F0502020204030204" pitchFamily="34" charset="0"/>
              </a:rPr>
              <a:t>Skladby do protipožárních dveří mají obrovský vliv na výsledky zkoušek. Je to převážně kvůli tomu, že u zkoušek se nezkoumá jenom prošlehnutí ohně ale i průhyby. Desky jsem navrhoval tak, aby u nich docházelo co k nejmenšímu pnutí a na výsledcích to bylo znát. Navržené skladby od vzorků č.2 -5 obstály po dobu 30-47min.</a:t>
            </a:r>
          </a:p>
          <a:p>
            <a:endParaRPr lang="cs-CZ" sz="2000" dirty="0">
              <a:cs typeface="Calibri" panose="020F0502020204030204" pitchFamily="34" charset="0"/>
            </a:endParaRPr>
          </a:p>
          <a:p>
            <a:endParaRPr lang="cs-CZ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EA3EB-FD11-4F65-B012-BC91E492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519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65C1-0A10-4DBF-B0B6-62D1AEA9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3" y="123585"/>
            <a:ext cx="10515600" cy="963343"/>
          </a:xfrm>
        </p:spPr>
        <p:txBody>
          <a:bodyPr/>
          <a:lstStyle/>
          <a:p>
            <a:pPr algn="ctr"/>
            <a:r>
              <a:rPr lang="cs-CZ" sz="4400" dirty="0">
                <a:latin typeface="Calibri Light" pitchFamily="34" charset="0"/>
              </a:rPr>
              <a:t>OBSAH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8A172-1F6E-4043-BA0D-F06E10E2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38" y="1135511"/>
            <a:ext cx="10515600" cy="5118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3200" dirty="0"/>
              <a:t>Úvod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Cíl práce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Výroba desky Grenamat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Využití vermikulitu ve stavbě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/>
              <a:t>Výzkumný problém</a:t>
            </a:r>
            <a:endParaRPr lang="cs-CZ" sz="3200" dirty="0"/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Aplikační část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Diskuze výsledků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Závěr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/>
              <a:t>Doplňující otázky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82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646CD-2D4B-4C3A-A771-BE6D0508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latin typeface="Calibri Light" pitchFamily="34" charset="0"/>
                <a:cs typeface="Calibri Light" pitchFamily="34" charset="0"/>
              </a:rPr>
              <a:t>ÚVOD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D630D-0A06-46A5-AA50-1312A51A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Ve společnosti Grena a.s. pracuji na pozici zmocněnec pro kvalitu a zkušebnictví již šestým rokem. Velkou motivací pro mě bylo propojit práci se studiem a najít novou oblast pro využití vermikulitových desek ve stavebnictví</a:t>
            </a:r>
          </a:p>
        </p:txBody>
      </p:sp>
    </p:spTree>
    <p:extLst>
      <p:ext uri="{BB962C8B-B14F-4D97-AF65-F5344CB8AC3E}">
        <p14:creationId xmlns:p14="http://schemas.microsoft.com/office/powerpoint/2010/main" val="113890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CFD02-7A54-4E33-AED9-3D637B70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E598A-046C-4446-B656-4F5E153C1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>
                <a:effectLst/>
                <a:ea typeface="Calibri" panose="020F0502020204030204" pitchFamily="34" charset="0"/>
              </a:rPr>
              <a:t>Cílem diplomové práce je zpracování návrhu vermikulitových desek, které se používají v lehkých stěnách a u obkladů stěn a ověření jejich vybraných vlastností podle příslušných EN, ČSN a DIN. Práce bude zpracována ve spolupráci s firmou Grena a.s., která je největším výrobcem vermikulitových desek v České republice.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24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855A1-12DE-B34D-9F00-D5267C82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5766"/>
            <a:ext cx="12192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Galerie </a:t>
            </a:r>
            <a:r>
              <a:rPr 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vermikulitu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67FA02-9B2A-1444-B751-4B7EFE08F195}"/>
              </a:ext>
            </a:extLst>
          </p:cNvPr>
          <p:cNvPicPr/>
          <p:nvPr/>
        </p:nvPicPr>
        <p:blipFill rotWithShape="1">
          <a:blip r:embed="rId2" cstate="print"/>
          <a:srcRect t="11160" r="-3" b="11156"/>
          <a:stretch/>
        </p:blipFill>
        <p:spPr bwMode="auto">
          <a:xfrm>
            <a:off x="3649321" y="3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D6E2FA56-9EEF-554B-806C-484040E832B2}"/>
              </a:ext>
            </a:extLst>
          </p:cNvPr>
          <p:cNvPicPr/>
          <p:nvPr/>
        </p:nvPicPr>
        <p:blipFill rotWithShape="1">
          <a:blip r:embed="rId3" cstate="print"/>
          <a:srcRect t="7597" r="2" b="10676"/>
          <a:stretch/>
        </p:blipFill>
        <p:spPr bwMode="auto"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6AFC2C3E-D2BB-4D4E-8714-E01935173F2C}"/>
              </a:ext>
            </a:extLst>
          </p:cNvPr>
          <p:cNvPicPr/>
          <p:nvPr/>
        </p:nvPicPr>
        <p:blipFill rotWithShape="1">
          <a:blip r:embed="rId4" cstate="print"/>
          <a:srcRect t="4420" r="3" b="9106"/>
          <a:stretch/>
        </p:blipFill>
        <p:spPr bwMode="auto">
          <a:xfrm>
            <a:off x="7431341" y="1"/>
            <a:ext cx="4760659" cy="2130473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5E8BAE3-0875-094C-96FC-212557666F98}"/>
              </a:ext>
            </a:extLst>
          </p:cNvPr>
          <p:cNvPicPr/>
          <p:nvPr/>
        </p:nvPicPr>
        <p:blipFill rotWithShape="1">
          <a:blip r:embed="rId5" cstate="print"/>
          <a:srcRect t="487" r="1" b="8683"/>
          <a:stretch/>
        </p:blipFill>
        <p:spPr bwMode="auto">
          <a:xfrm>
            <a:off x="7716860" y="4304939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</p:spPr>
      </p:pic>
      <p:pic>
        <p:nvPicPr>
          <p:cNvPr id="5" name="obrázek 1">
            <a:extLst>
              <a:ext uri="{FF2B5EF4-FFF2-40B4-BE49-F238E27FC236}">
                <a16:creationId xmlns:a16="http://schemas.microsoft.com/office/drawing/2014/main" id="{2E69DA32-73EC-1D4A-9B7D-C0F2F198B276}"/>
              </a:ext>
            </a:extLst>
          </p:cNvPr>
          <p:cNvPicPr/>
          <p:nvPr/>
        </p:nvPicPr>
        <p:blipFill rotWithShape="1">
          <a:blip r:embed="rId6" cstate="print"/>
          <a:srcRect t="9920" r="-1" b="3441"/>
          <a:stretch/>
        </p:blipFill>
        <p:spPr bwMode="auto">
          <a:xfrm>
            <a:off x="4039737" y="4297504"/>
            <a:ext cx="4523640" cy="2175160"/>
          </a:xfrm>
          <a:custGeom>
            <a:avLst/>
            <a:gdLst/>
            <a:ahLst/>
            <a:cxnLst/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  <a:noFill/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A22196AD-1F43-294E-AD9F-D5D20EEF8927}"/>
              </a:ext>
            </a:extLst>
          </p:cNvPr>
          <p:cNvPicPr/>
          <p:nvPr/>
        </p:nvPicPr>
        <p:blipFill rotWithShape="1">
          <a:blip r:embed="rId7" cstate="print"/>
          <a:srcRect t="10479" b="453"/>
          <a:stretch/>
        </p:blipFill>
        <p:spPr bwMode="auto">
          <a:xfrm>
            <a:off x="0" y="4290549"/>
            <a:ext cx="4908824" cy="2175160"/>
          </a:xfrm>
          <a:custGeom>
            <a:avLst/>
            <a:gdLst/>
            <a:ahLst/>
            <a:cxnLst/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  <a:noFill/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983CBAF9-D0D9-7A45-8843-69EF44270FC3}"/>
              </a:ext>
            </a:extLst>
          </p:cNvPr>
          <p:cNvSpPr txBox="1"/>
          <p:nvPr/>
        </p:nvSpPr>
        <p:spPr>
          <a:xfrm>
            <a:off x="813246" y="2198120"/>
            <a:ext cx="181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Surový vermikulit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F5FFAF3-D22F-8843-ABB0-14D043FFDB9E}"/>
              </a:ext>
            </a:extLst>
          </p:cNvPr>
          <p:cNvSpPr txBox="1"/>
          <p:nvPr/>
        </p:nvSpPr>
        <p:spPr>
          <a:xfrm>
            <a:off x="6301557" y="3876528"/>
            <a:ext cx="85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Micron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CFF9FC6-FCAC-BF40-B4F1-D53DAD2E2422}"/>
              </a:ext>
            </a:extLst>
          </p:cNvPr>
          <p:cNvSpPr txBox="1"/>
          <p:nvPr/>
        </p:nvSpPr>
        <p:spPr>
          <a:xfrm>
            <a:off x="9409970" y="218138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Superfine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A4B6EC-2DF4-0940-AC25-DA02E596B163}"/>
              </a:ext>
            </a:extLst>
          </p:cNvPr>
          <p:cNvSpPr txBox="1"/>
          <p:nvPr/>
        </p:nvSpPr>
        <p:spPr>
          <a:xfrm>
            <a:off x="2052150" y="387652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Fine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F84B453B-81D4-C74B-90FA-22B971EE5B36}"/>
              </a:ext>
            </a:extLst>
          </p:cNvPr>
          <p:cNvSpPr txBox="1"/>
          <p:nvPr/>
        </p:nvSpPr>
        <p:spPr>
          <a:xfrm>
            <a:off x="9954430" y="384601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Medium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7292B7E-6DAE-B742-B468-6383E3BFDEBE}"/>
              </a:ext>
            </a:extLst>
          </p:cNvPr>
          <p:cNvSpPr txBox="1"/>
          <p:nvPr/>
        </p:nvSpPr>
        <p:spPr>
          <a:xfrm>
            <a:off x="5220109" y="2175525"/>
            <a:ext cx="69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dirty="0"/>
              <a:t>Large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BD7AFB5-1CD1-7946-B957-F47BD05D0C41}"/>
              </a:ext>
            </a:extLst>
          </p:cNvPr>
          <p:cNvSpPr txBox="1"/>
          <p:nvPr/>
        </p:nvSpPr>
        <p:spPr>
          <a:xfrm>
            <a:off x="10015827" y="6569216"/>
            <a:ext cx="217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Zdroj: vlastmí fotodokumentace</a:t>
            </a:r>
          </a:p>
        </p:txBody>
      </p:sp>
    </p:spTree>
    <p:extLst>
      <p:ext uri="{BB962C8B-B14F-4D97-AF65-F5344CB8AC3E}">
        <p14:creationId xmlns:p14="http://schemas.microsoft.com/office/powerpoint/2010/main" val="833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EB14F-2E68-4423-8E4F-2C1DF00A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Výroba vermikulitové desky Grenamat</a:t>
            </a: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6714EBD8-6BFD-42AB-A70F-EB6A67C816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91886" y="1643980"/>
            <a:ext cx="2075243" cy="17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774F14A9-1703-4E3B-B8AF-971278337FD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50" y="1643979"/>
            <a:ext cx="2196337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E144F1CE-188A-4777-819C-A3D49031BD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467" y="1777713"/>
            <a:ext cx="1785019" cy="151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F26CBEC6-2D65-45FC-87E5-F1C9908F1C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03" y="1643979"/>
            <a:ext cx="2080591" cy="17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C6A038EB-D144-4364-9BB6-3D6B6213D34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9779"/>
          <a:stretch/>
        </p:blipFill>
        <p:spPr bwMode="auto">
          <a:xfrm rot="5400000">
            <a:off x="10097107" y="1673717"/>
            <a:ext cx="1785018" cy="1725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603644C6-9893-438D-9C73-68558F229CA6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91093" y="4123013"/>
            <a:ext cx="2196337" cy="178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2">
            <a:extLst>
              <a:ext uri="{FF2B5EF4-FFF2-40B4-BE49-F238E27FC236}">
                <a16:creationId xmlns:a16="http://schemas.microsoft.com/office/drawing/2014/main" id="{5586B677-0C04-4CF6-A232-D15410EA0FC7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1886" y="4104857"/>
            <a:ext cx="2075243" cy="180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4F808A1-47D0-4CBC-A6D9-BC2FEC867F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8285" y="4277773"/>
            <a:ext cx="1863379" cy="151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2F6E43C-DA15-48D5-A2DC-75050CA869D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73" y="4123014"/>
            <a:ext cx="2159821" cy="189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066DC85-BB3A-4880-8668-81862768318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615" y="4124284"/>
            <a:ext cx="1804774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89FBFD4-CC77-2944-B392-3CF0B73405B1}"/>
              </a:ext>
            </a:extLst>
          </p:cNvPr>
          <p:cNvSpPr txBox="1"/>
          <p:nvPr/>
        </p:nvSpPr>
        <p:spPr>
          <a:xfrm>
            <a:off x="460824" y="3428998"/>
            <a:ext cx="220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1: </a:t>
            </a:r>
            <a:r>
              <a:rPr lang="cs-GB" sz="1200" dirty="0"/>
              <a:t>Násypka pro vermikulit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711A2C8-EEC6-2543-A189-20766781320D}"/>
              </a:ext>
            </a:extLst>
          </p:cNvPr>
          <p:cNvSpPr/>
          <p:nvPr/>
        </p:nvSpPr>
        <p:spPr>
          <a:xfrm>
            <a:off x="3363450" y="3428997"/>
            <a:ext cx="1743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2: </a:t>
            </a:r>
            <a:r>
              <a:rPr lang="cs-GB" sz="1200" dirty="0"/>
              <a:t>Expandační pec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31C2F5B-B1BD-A441-BCF9-3D8F9AD7E6E7}"/>
              </a:ext>
            </a:extLst>
          </p:cNvPr>
          <p:cNvSpPr/>
          <p:nvPr/>
        </p:nvSpPr>
        <p:spPr>
          <a:xfrm>
            <a:off x="5618340" y="3428996"/>
            <a:ext cx="1863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3: </a:t>
            </a:r>
            <a:r>
              <a:rPr lang="cs-GB" sz="1200" dirty="0"/>
              <a:t>Kalibrační přístroj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0CC5F7C-1315-B84A-BD95-B94C03379A4A}"/>
              </a:ext>
            </a:extLst>
          </p:cNvPr>
          <p:cNvSpPr/>
          <p:nvPr/>
        </p:nvSpPr>
        <p:spPr>
          <a:xfrm>
            <a:off x="7850356" y="3428996"/>
            <a:ext cx="1643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4: </a:t>
            </a:r>
            <a:r>
              <a:rPr lang="cs-GB" sz="1200" dirty="0"/>
              <a:t>Kalibrační síto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9039B52-938A-354E-89BA-A96D212A0595}"/>
              </a:ext>
            </a:extLst>
          </p:cNvPr>
          <p:cNvSpPr/>
          <p:nvPr/>
        </p:nvSpPr>
        <p:spPr>
          <a:xfrm>
            <a:off x="10185870" y="3428995"/>
            <a:ext cx="1607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5: </a:t>
            </a:r>
            <a:r>
              <a:rPr lang="cs-GB" sz="1200" dirty="0"/>
              <a:t>Balící zařízení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7B92B22-B479-0744-9A22-51E8B4442BE3}"/>
              </a:ext>
            </a:extLst>
          </p:cNvPr>
          <p:cNvSpPr/>
          <p:nvPr/>
        </p:nvSpPr>
        <p:spPr>
          <a:xfrm>
            <a:off x="3292785" y="5968239"/>
            <a:ext cx="2099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7: </a:t>
            </a:r>
            <a:r>
              <a:rPr lang="cs-GB" sz="1200" dirty="0"/>
              <a:t>Předlisovací jednotka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97D615F-5052-B749-BFDD-68B9ABA9DE64}"/>
              </a:ext>
            </a:extLst>
          </p:cNvPr>
          <p:cNvSpPr/>
          <p:nvPr/>
        </p:nvSpPr>
        <p:spPr>
          <a:xfrm>
            <a:off x="5691877" y="5968239"/>
            <a:ext cx="1761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8: </a:t>
            </a:r>
            <a:r>
              <a:rPr lang="cs-GB" sz="1200" dirty="0"/>
              <a:t>Lisovací zařízení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1C84E32-4BCB-5A4B-AF5F-2A2C1A09A187}"/>
              </a:ext>
            </a:extLst>
          </p:cNvPr>
          <p:cNvSpPr/>
          <p:nvPr/>
        </p:nvSpPr>
        <p:spPr>
          <a:xfrm>
            <a:off x="7815628" y="5968239"/>
            <a:ext cx="1804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9: </a:t>
            </a:r>
            <a:r>
              <a:rPr lang="cs-GB" sz="1200" dirty="0"/>
              <a:t>Formátovací pila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B9A3C08-9956-E140-849E-B2EBDEF3C319}"/>
              </a:ext>
            </a:extLst>
          </p:cNvPr>
          <p:cNvSpPr/>
          <p:nvPr/>
        </p:nvSpPr>
        <p:spPr>
          <a:xfrm>
            <a:off x="660141" y="5968238"/>
            <a:ext cx="1806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6: </a:t>
            </a:r>
            <a:r>
              <a:rPr lang="cs-GB" sz="1200" dirty="0"/>
              <a:t>Vrstvící jednotka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025AE43-88FC-1042-A4E9-BA3A7E679269}"/>
              </a:ext>
            </a:extLst>
          </p:cNvPr>
          <p:cNvSpPr/>
          <p:nvPr/>
        </p:nvSpPr>
        <p:spPr>
          <a:xfrm>
            <a:off x="9779315" y="5968238"/>
            <a:ext cx="2420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Obr. </a:t>
            </a:r>
            <a:r>
              <a:rPr lang="cs-CZ" sz="1200" dirty="0"/>
              <a:t>č. 10: </a:t>
            </a:r>
            <a:r>
              <a:rPr lang="cs-GB" sz="1200" dirty="0"/>
              <a:t>Výstupová kontrolní váha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1C58000-D57A-6C47-AD80-3B35A2D6DC63}"/>
              </a:ext>
            </a:extLst>
          </p:cNvPr>
          <p:cNvSpPr txBox="1"/>
          <p:nvPr/>
        </p:nvSpPr>
        <p:spPr>
          <a:xfrm>
            <a:off x="9383115" y="6492875"/>
            <a:ext cx="2665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 obrázků: vlastní fotodokumentace</a:t>
            </a:r>
          </a:p>
        </p:txBody>
      </p:sp>
    </p:spTree>
    <p:extLst>
      <p:ext uri="{BB962C8B-B14F-4D97-AF65-F5344CB8AC3E}">
        <p14:creationId xmlns:p14="http://schemas.microsoft.com/office/powerpoint/2010/main" val="235972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vermikulitu ve stavbě</a:t>
            </a:r>
          </a:p>
        </p:txBody>
      </p:sp>
      <p:pic>
        <p:nvPicPr>
          <p:cNvPr id="4" name="Zástupný symbol pro obsah 3" descr="C:\Users\dedek\Desktop\1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820" y="1489195"/>
            <a:ext cx="4376383" cy="46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57864" y="1958196"/>
            <a:ext cx="4537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Legenda: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Obložení stěn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Obložení stropu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Sypaná izolace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Konstrukce lehkých stropů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Protipožární vzduchotechnika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Ochrana CFRP lamel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Ochrana oceli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Suchá výstavba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Průchody komínů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Topná tělesa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Protipožární dveře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5508E6-1DA8-4007-B72F-D01961D3A34F}"/>
              </a:ext>
            </a:extLst>
          </p:cNvPr>
          <p:cNvSpPr txBox="1"/>
          <p:nvPr/>
        </p:nvSpPr>
        <p:spPr>
          <a:xfrm>
            <a:off x="11006612" y="6492875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1C478-C449-43C4-A29E-F2613C4D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5080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Výzkumný problém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7BF53F-0339-43E8-B028-6117F278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6363"/>
            <a:ext cx="5157787" cy="45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Hypotézy: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D514D4-B1C4-44E0-9463-FAD05EC2A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282" y="1979112"/>
            <a:ext cx="10515599" cy="466407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2000" dirty="0"/>
              <a:t>H</a:t>
            </a:r>
            <a:r>
              <a:rPr lang="cs-CZ" sz="2000" baseline="-25000" dirty="0"/>
              <a:t>1</a:t>
            </a:r>
            <a:r>
              <a:rPr lang="cs-CZ" sz="2000" dirty="0"/>
              <a:t>: Jednokřídlové protipožární dveře s výplní grenamat vyhoví požadavku na klasifikaci EW 30 - C0.</a:t>
            </a:r>
          </a:p>
          <a:p>
            <a:pPr algn="just">
              <a:lnSpc>
                <a:spcPct val="110000"/>
              </a:lnSpc>
            </a:pP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: Cena protipožárních dveří, by měla být přijatelná v rámci konkurence.</a:t>
            </a:r>
          </a:p>
          <a:p>
            <a:pPr algn="just">
              <a:lnSpc>
                <a:spcPct val="110000"/>
              </a:lnSpc>
            </a:pPr>
            <a:r>
              <a:rPr lang="cs-CZ" sz="2000" dirty="0"/>
              <a:t>H</a:t>
            </a:r>
            <a:r>
              <a:rPr lang="cs-CZ" sz="2000" baseline="-25000" dirty="0"/>
              <a:t>3</a:t>
            </a:r>
            <a:r>
              <a:rPr lang="cs-CZ" sz="2000" dirty="0"/>
              <a:t>: Vermikulitová deska vyhoví z hlediska rázové ochrany jak tvrdému, tak měkkému rázu dle předepsaných norem u rastru 600 mm.</a:t>
            </a:r>
          </a:p>
          <a:p>
            <a:pPr algn="just">
              <a:lnSpc>
                <a:spcPct val="110000"/>
              </a:lnSpc>
            </a:pPr>
            <a:r>
              <a:rPr lang="cs-CZ" sz="2000" dirty="0"/>
              <a:t>H</a:t>
            </a:r>
            <a:r>
              <a:rPr lang="cs-CZ" sz="2000" baseline="-25000" dirty="0"/>
              <a:t>4</a:t>
            </a:r>
            <a:r>
              <a:rPr lang="cs-CZ" sz="2000" dirty="0"/>
              <a:t>: Vermikulitová deska se nechá povrchově upravit na bázi tenkostěnných omítek.</a:t>
            </a:r>
          </a:p>
        </p:txBody>
      </p:sp>
    </p:spTree>
    <p:extLst>
      <p:ext uri="{BB962C8B-B14F-4D97-AF65-F5344CB8AC3E}">
        <p14:creationId xmlns:p14="http://schemas.microsoft.com/office/powerpoint/2010/main" val="89845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1E818-79D1-43DD-BC14-07A947BD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15" y="12631"/>
            <a:ext cx="10515600" cy="1040981"/>
          </a:xfrm>
        </p:spPr>
        <p:txBody>
          <a:bodyPr/>
          <a:lstStyle/>
          <a:p>
            <a:pPr algn="ctr"/>
            <a:r>
              <a:rPr lang="cs-CZ" dirty="0"/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19252-42B3-4DFD-BDF9-F01119FE5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858" y="942993"/>
            <a:ext cx="6978770" cy="4603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b="1" dirty="0">
                <a:cs typeface="Calibri" panose="020F0502020204030204" pitchFamily="34" charset="0"/>
              </a:rPr>
              <a:t>Testované skladby na požární odolnost dveřního křídla.</a:t>
            </a:r>
          </a:p>
          <a:p>
            <a:pPr marL="457200" indent="-457200" algn="just">
              <a:buNone/>
            </a:pPr>
            <a:endParaRPr lang="cs-CZ" sz="2000" dirty="0">
              <a:cs typeface="Calibri" panose="020F0502020204030204" pitchFamily="34" charset="0"/>
            </a:endParaRPr>
          </a:p>
        </p:txBody>
      </p:sp>
      <p:pic>
        <p:nvPicPr>
          <p:cNvPr id="1027" name="Picture 3" descr="C:\Users\Roman\Desktop\1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14714" t="6954" r="48347" b="28383"/>
          <a:stretch/>
        </p:blipFill>
        <p:spPr bwMode="auto">
          <a:xfrm>
            <a:off x="630732" y="1781150"/>
            <a:ext cx="1119032" cy="2020917"/>
          </a:xfrm>
          <a:prstGeom prst="rect">
            <a:avLst/>
          </a:prstGeom>
          <a:noFill/>
        </p:spPr>
      </p:pic>
      <p:pic>
        <p:nvPicPr>
          <p:cNvPr id="1028" name="Picture 4" descr="C:\Users\Roman\Desktop\2.png"/>
          <p:cNvPicPr>
            <a:picLocks noChangeAspect="1" noChangeArrowheads="1"/>
          </p:cNvPicPr>
          <p:nvPr/>
        </p:nvPicPr>
        <p:blipFill rotWithShape="1">
          <a:blip r:embed="rId3"/>
          <a:srcRect l="12077" t="2925" r="52469" b="39835"/>
          <a:stretch/>
        </p:blipFill>
        <p:spPr bwMode="auto">
          <a:xfrm>
            <a:off x="1804521" y="1787614"/>
            <a:ext cx="1250115" cy="1990711"/>
          </a:xfrm>
          <a:prstGeom prst="rect">
            <a:avLst/>
          </a:prstGeom>
          <a:noFill/>
        </p:spPr>
      </p:pic>
      <p:pic>
        <p:nvPicPr>
          <p:cNvPr id="1029" name="Picture 5" descr="C:\Users\Roman\Desktop\3.png"/>
          <p:cNvPicPr>
            <a:picLocks noChangeAspect="1" noChangeArrowheads="1"/>
          </p:cNvPicPr>
          <p:nvPr/>
        </p:nvPicPr>
        <p:blipFill rotWithShape="1">
          <a:blip r:embed="rId4"/>
          <a:srcRect l="13939" t="12339" r="54701" b="29986"/>
          <a:stretch/>
        </p:blipFill>
        <p:spPr bwMode="auto">
          <a:xfrm>
            <a:off x="3110400" y="1787614"/>
            <a:ext cx="1119032" cy="1984127"/>
          </a:xfrm>
          <a:prstGeom prst="rect">
            <a:avLst/>
          </a:prstGeom>
          <a:noFill/>
        </p:spPr>
      </p:pic>
      <p:pic>
        <p:nvPicPr>
          <p:cNvPr id="1030" name="Picture 6" descr="C:\Users\Roman\Desktop\4.png"/>
          <p:cNvPicPr>
            <a:picLocks noChangeAspect="1" noChangeArrowheads="1"/>
          </p:cNvPicPr>
          <p:nvPr/>
        </p:nvPicPr>
        <p:blipFill rotWithShape="1">
          <a:blip r:embed="rId5"/>
          <a:srcRect l="11257" t="4854" r="55008" b="38229"/>
          <a:stretch/>
        </p:blipFill>
        <p:spPr bwMode="auto">
          <a:xfrm>
            <a:off x="470858" y="4131060"/>
            <a:ext cx="1204515" cy="1944920"/>
          </a:xfrm>
          <a:prstGeom prst="rect">
            <a:avLst/>
          </a:prstGeom>
          <a:noFill/>
        </p:spPr>
      </p:pic>
      <p:pic>
        <p:nvPicPr>
          <p:cNvPr id="1031" name="Picture 7" descr="C:\Users\Roman\Desktop\5.png"/>
          <p:cNvPicPr>
            <a:picLocks noChangeAspect="1" noChangeArrowheads="1"/>
          </p:cNvPicPr>
          <p:nvPr/>
        </p:nvPicPr>
        <p:blipFill rotWithShape="1">
          <a:blip r:embed="rId6"/>
          <a:srcRect l="2784" r="6748" b="46043"/>
          <a:stretch/>
        </p:blipFill>
        <p:spPr bwMode="auto">
          <a:xfrm>
            <a:off x="1675373" y="4036110"/>
            <a:ext cx="3024022" cy="202091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29727" y="1406106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Skladba č.1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42651" y="1416080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Skladba č.3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86189" y="1419997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Skladba č.2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9726" y="3828064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Skladba č.4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85815" y="3828064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Skladba č.5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65508E6-1DA8-4007-B72F-D01961D3A34F}"/>
              </a:ext>
            </a:extLst>
          </p:cNvPr>
          <p:cNvSpPr txBox="1"/>
          <p:nvPr/>
        </p:nvSpPr>
        <p:spPr>
          <a:xfrm>
            <a:off x="10843848" y="6357405"/>
            <a:ext cx="98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90618" y="5988073"/>
            <a:ext cx="484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Kromě první skladby všechny ostatní vydržely více jak 30 minut a dosáhly tak na klasifikaci EI 30 C0.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E84F1B3-C86C-134B-81CE-A0648D42A8B4}"/>
              </a:ext>
            </a:extLst>
          </p:cNvPr>
          <p:cNvSpPr/>
          <p:nvPr/>
        </p:nvSpPr>
        <p:spPr>
          <a:xfrm>
            <a:off x="7068990" y="919854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Fotodokumentace ze zkoušek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E50837D-7B1E-3F44-9006-06C457227D5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28" y="1408082"/>
            <a:ext cx="2607454" cy="21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CF54318-F187-2741-B32A-E7FA2249A96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7" t="12994"/>
          <a:stretch/>
        </p:blipFill>
        <p:spPr bwMode="auto">
          <a:xfrm>
            <a:off x="5713415" y="3860824"/>
            <a:ext cx="2693035" cy="212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3E3DA94-81AC-9746-83F2-DFF59EA2C1B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12647" r="7803"/>
          <a:stretch/>
        </p:blipFill>
        <p:spPr bwMode="auto">
          <a:xfrm>
            <a:off x="9170110" y="3860824"/>
            <a:ext cx="2693034" cy="212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409FFD7-9F4C-0543-8933-53E7853F3A69}"/>
              </a:ext>
            </a:extLst>
          </p:cNvPr>
          <p:cNvSpPr txBox="1"/>
          <p:nvPr/>
        </p:nvSpPr>
        <p:spPr>
          <a:xfrm>
            <a:off x="7962570" y="3549673"/>
            <a:ext cx="1793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1200" dirty="0"/>
              <a:t>Rozmístění měřících bodů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A496B7B-A69C-AA42-9CC8-49F2F0CEB4E6}"/>
              </a:ext>
            </a:extLst>
          </p:cNvPr>
          <p:cNvSpPr/>
          <p:nvPr/>
        </p:nvSpPr>
        <p:spPr>
          <a:xfrm>
            <a:off x="6466211" y="6034239"/>
            <a:ext cx="1187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Začátek zkoušky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7F408E6-B852-B847-A42E-1746F918015F}"/>
              </a:ext>
            </a:extLst>
          </p:cNvPr>
          <p:cNvSpPr/>
          <p:nvPr/>
        </p:nvSpPr>
        <p:spPr>
          <a:xfrm>
            <a:off x="9971413" y="6034238"/>
            <a:ext cx="1090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GB" sz="1200" dirty="0"/>
              <a:t>Konec zkoušky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5605342-D323-FE4E-8E3A-7BB3DA344D9A}"/>
              </a:ext>
            </a:extLst>
          </p:cNvPr>
          <p:cNvSpPr/>
          <p:nvPr/>
        </p:nvSpPr>
        <p:spPr>
          <a:xfrm>
            <a:off x="7653652" y="2207171"/>
            <a:ext cx="752798" cy="740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GB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E8562723-2662-E34E-B9F1-48C9FB71CA95}"/>
              </a:ext>
            </a:extLst>
          </p:cNvPr>
          <p:cNvSpPr/>
          <p:nvPr/>
        </p:nvSpPr>
        <p:spPr>
          <a:xfrm>
            <a:off x="9170110" y="2207170"/>
            <a:ext cx="639450" cy="978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GB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E02FE27-49E4-B64A-9289-E797AE77F570}"/>
              </a:ext>
            </a:extLst>
          </p:cNvPr>
          <p:cNvSpPr txBox="1"/>
          <p:nvPr/>
        </p:nvSpPr>
        <p:spPr>
          <a:xfrm>
            <a:off x="7785366" y="2151877"/>
            <a:ext cx="5245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600" dirty="0"/>
              <a:t>Vzorek č. 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3C6D21-85CB-6E41-9E12-FE00DDB9DC90}"/>
              </a:ext>
            </a:extLst>
          </p:cNvPr>
          <p:cNvSpPr txBox="1"/>
          <p:nvPr/>
        </p:nvSpPr>
        <p:spPr>
          <a:xfrm>
            <a:off x="9266691" y="2151877"/>
            <a:ext cx="5245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GB" sz="600" dirty="0"/>
              <a:t>Vzorek č. 2</a:t>
            </a:r>
          </a:p>
        </p:txBody>
      </p:sp>
    </p:spTree>
    <p:extLst>
      <p:ext uri="{BB962C8B-B14F-4D97-AF65-F5344CB8AC3E}">
        <p14:creationId xmlns:p14="http://schemas.microsoft.com/office/powerpoint/2010/main" val="1589130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958</Words>
  <Application>Microsoft Office PowerPoint</Application>
  <PresentationFormat>Širokoúhlá obrazovka</PresentationFormat>
  <Paragraphs>127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VYUŽITÍ VERMIKULITOVÝCH DESEK VE STAVEBNICTVÍ </vt:lpstr>
      <vt:lpstr>OBSAH</vt:lpstr>
      <vt:lpstr>ÚVOD</vt:lpstr>
      <vt:lpstr>Cíl Práce</vt:lpstr>
      <vt:lpstr>Galerie vermikulitu</vt:lpstr>
      <vt:lpstr>Výroba vermikulitové desky Grenamat</vt:lpstr>
      <vt:lpstr>Využití vermikulitu ve stavbě</vt:lpstr>
      <vt:lpstr>Výzkumný problém</vt:lpstr>
      <vt:lpstr>Aplikační část</vt:lpstr>
      <vt:lpstr>Aplikační část</vt:lpstr>
      <vt:lpstr>Aplikační část</vt:lpstr>
      <vt:lpstr>Diskuze výsledků</vt:lpstr>
      <vt:lpstr>Závěr a přínos</vt:lpstr>
      <vt:lpstr>Poděkování</vt:lpstr>
      <vt:lpstr>Doplňující otázky od vedoucího diplomové práce</vt:lpstr>
      <vt:lpstr>Doplňující otázky od oponenta diplomové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VERMIKULITOVÝCH DESEK VE STAVEBNICTVÍ</dc:title>
  <dc:creator>Roman Dedek</dc:creator>
  <cp:lastModifiedBy>Roman Dedek</cp:lastModifiedBy>
  <cp:revision>50</cp:revision>
  <dcterms:created xsi:type="dcterms:W3CDTF">2021-04-27T07:20:26Z</dcterms:created>
  <dcterms:modified xsi:type="dcterms:W3CDTF">2021-06-09T09:50:00Z</dcterms:modified>
</cp:coreProperties>
</file>