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0" r:id="rId3"/>
    <p:sldId id="257" r:id="rId4"/>
    <p:sldId id="258" r:id="rId5"/>
    <p:sldId id="262" r:id="rId6"/>
    <p:sldId id="282" r:id="rId7"/>
    <p:sldId id="264" r:id="rId8"/>
    <p:sldId id="263" r:id="rId9"/>
    <p:sldId id="277" r:id="rId10"/>
    <p:sldId id="269" r:id="rId11"/>
    <p:sldId id="271" r:id="rId12"/>
    <p:sldId id="274" r:id="rId13"/>
    <p:sldId id="278" r:id="rId14"/>
    <p:sldId id="270" r:id="rId15"/>
    <p:sldId id="275" r:id="rId16"/>
    <p:sldId id="265" r:id="rId17"/>
    <p:sldId id="279" r:id="rId18"/>
    <p:sldId id="280" r:id="rId19"/>
    <p:sldId id="273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986" autoAdjust="0"/>
  </p:normalViewPr>
  <p:slideViewPr>
    <p:cSldViewPr>
      <p:cViewPr>
        <p:scale>
          <a:sx n="98" d="100"/>
          <a:sy n="98" d="100"/>
        </p:scale>
        <p:origin x="-1164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C855C-39EE-44D6-9178-212277F6CFCB}" type="datetimeFigureOut">
              <a:rPr lang="cs-CZ" smtClean="0"/>
              <a:pPr/>
              <a:t>9.6.2021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601A-F3BF-4F7F-960F-226B4D9CC91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C855C-39EE-44D6-9178-212277F6CFCB}" type="datetimeFigureOut">
              <a:rPr lang="cs-CZ" smtClean="0"/>
              <a:pPr/>
              <a:t>9.6.2021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601A-F3BF-4F7F-960F-226B4D9CC9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C855C-39EE-44D6-9178-212277F6CFCB}" type="datetimeFigureOut">
              <a:rPr lang="cs-CZ" smtClean="0"/>
              <a:pPr/>
              <a:t>9.6.2021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601A-F3BF-4F7F-960F-226B4D9CC9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C855C-39EE-44D6-9178-212277F6CFCB}" type="datetimeFigureOut">
              <a:rPr lang="cs-CZ" smtClean="0"/>
              <a:pPr/>
              <a:t>9.6.2021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601A-F3BF-4F7F-960F-226B4D9CC9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C855C-39EE-44D6-9178-212277F6CFCB}" type="datetimeFigureOut">
              <a:rPr lang="cs-CZ" smtClean="0"/>
              <a:pPr/>
              <a:t>9.6.2021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64A601A-F3BF-4F7F-960F-226B4D9CC9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C855C-39EE-44D6-9178-212277F6CFCB}" type="datetimeFigureOut">
              <a:rPr lang="cs-CZ" smtClean="0"/>
              <a:pPr/>
              <a:t>9.6.2021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601A-F3BF-4F7F-960F-226B4D9CC9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C855C-39EE-44D6-9178-212277F6CFCB}" type="datetimeFigureOut">
              <a:rPr lang="cs-CZ" smtClean="0"/>
              <a:pPr/>
              <a:t>9.6.2021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601A-F3BF-4F7F-960F-226B4D9CC9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C855C-39EE-44D6-9178-212277F6CFCB}" type="datetimeFigureOut">
              <a:rPr lang="cs-CZ" smtClean="0"/>
              <a:pPr/>
              <a:t>9.6.2021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601A-F3BF-4F7F-960F-226B4D9CC9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C855C-39EE-44D6-9178-212277F6CFCB}" type="datetimeFigureOut">
              <a:rPr lang="cs-CZ" smtClean="0"/>
              <a:pPr/>
              <a:t>9.6.2021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601A-F3BF-4F7F-960F-226B4D9CC9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C855C-39EE-44D6-9178-212277F6CFCB}" type="datetimeFigureOut">
              <a:rPr lang="cs-CZ" smtClean="0"/>
              <a:pPr/>
              <a:t>9.6.2021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601A-F3BF-4F7F-960F-226B4D9CC9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C855C-39EE-44D6-9178-212277F6CFCB}" type="datetimeFigureOut">
              <a:rPr lang="cs-CZ" smtClean="0"/>
              <a:pPr/>
              <a:t>9.6.2021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601A-F3BF-4F7F-960F-226B4D9CC9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85C855C-39EE-44D6-9178-212277F6CFCB}" type="datetimeFigureOut">
              <a:rPr lang="cs-CZ" smtClean="0"/>
              <a:pPr/>
              <a:t>9.6.2021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64A601A-F3BF-4F7F-960F-226B4D9CC91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2348880"/>
            <a:ext cx="8568952" cy="936104"/>
          </a:xfrm>
        </p:spPr>
        <p:txBody>
          <a:bodyPr>
            <a:noAutofit/>
          </a:bodyPr>
          <a:lstStyle/>
          <a:p>
            <a:r>
              <a:rPr lang="cs-CZ" sz="32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Projekt novostavby zadaného objektu </a:t>
            </a:r>
            <a:br>
              <a:rPr lang="cs-CZ" sz="32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</a:br>
            <a:r>
              <a:rPr lang="cs-CZ" sz="32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v rozsahu projektu pro provedení stavby</a:t>
            </a:r>
            <a:endParaRPr lang="cs-CZ" sz="3200" dirty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6840760" cy="136815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cs-CZ" sz="2900" dirty="0">
                <a:latin typeface="Calibri" pitchFamily="34" charset="0"/>
                <a:cs typeface="Arial" pitchFamily="34" charset="0"/>
              </a:rPr>
              <a:t>Autor </a:t>
            </a:r>
            <a:r>
              <a:rPr lang="cs-CZ" sz="2900" dirty="0" smtClean="0">
                <a:latin typeface="Calibri" pitchFamily="34" charset="0"/>
                <a:cs typeface="Arial" pitchFamily="34" charset="0"/>
              </a:rPr>
              <a:t>diplomové </a:t>
            </a:r>
            <a:r>
              <a:rPr lang="cs-CZ" sz="2900" dirty="0">
                <a:latin typeface="Calibri" pitchFamily="34" charset="0"/>
                <a:cs typeface="Arial" pitchFamily="34" charset="0"/>
              </a:rPr>
              <a:t>práce:	     </a:t>
            </a:r>
            <a:r>
              <a:rPr lang="cs-CZ" sz="2900" dirty="0" smtClean="0">
                <a:latin typeface="Calibri" pitchFamily="34" charset="0"/>
                <a:cs typeface="Arial" pitchFamily="34" charset="0"/>
              </a:rPr>
              <a:t>	Bc. Zuzana </a:t>
            </a:r>
            <a:r>
              <a:rPr lang="cs-CZ" sz="2900" dirty="0">
                <a:latin typeface="Calibri" pitchFamily="34" charset="0"/>
                <a:cs typeface="Arial" pitchFamily="34" charset="0"/>
              </a:rPr>
              <a:t>Buchtová</a:t>
            </a:r>
          </a:p>
          <a:p>
            <a:pPr algn="l"/>
            <a:r>
              <a:rPr lang="cs-CZ" sz="2900" dirty="0">
                <a:latin typeface="Calibri" pitchFamily="34" charset="0"/>
                <a:cs typeface="Arial" pitchFamily="34" charset="0"/>
              </a:rPr>
              <a:t>Vedoucí </a:t>
            </a:r>
            <a:r>
              <a:rPr lang="cs-CZ" sz="2900" dirty="0" smtClean="0">
                <a:latin typeface="Calibri" pitchFamily="34" charset="0"/>
                <a:cs typeface="Arial" pitchFamily="34" charset="0"/>
              </a:rPr>
              <a:t>diplomové </a:t>
            </a:r>
            <a:r>
              <a:rPr lang="cs-CZ" sz="2900" dirty="0">
                <a:latin typeface="Calibri" pitchFamily="34" charset="0"/>
                <a:cs typeface="Arial" pitchFamily="34" charset="0"/>
              </a:rPr>
              <a:t>práce:	   </a:t>
            </a:r>
            <a:r>
              <a:rPr lang="cs-CZ" sz="2900" dirty="0" smtClean="0">
                <a:latin typeface="Calibri" pitchFamily="34" charset="0"/>
                <a:cs typeface="Arial" pitchFamily="34" charset="0"/>
              </a:rPr>
              <a:t>  	doc. Dr. Ing. Luboš </a:t>
            </a:r>
            <a:r>
              <a:rPr lang="cs-CZ" sz="2900" dirty="0" err="1" smtClean="0">
                <a:latin typeface="Calibri" pitchFamily="34" charset="0"/>
                <a:cs typeface="Arial" pitchFamily="34" charset="0"/>
              </a:rPr>
              <a:t>Podolka</a:t>
            </a:r>
            <a:endParaRPr lang="cs-CZ" sz="2900" dirty="0" smtClean="0">
              <a:latin typeface="Calibri" pitchFamily="34" charset="0"/>
              <a:cs typeface="Arial" pitchFamily="34" charset="0"/>
            </a:endParaRPr>
          </a:p>
          <a:p>
            <a:pPr algn="l"/>
            <a:r>
              <a:rPr lang="cs-CZ" sz="2900" dirty="0" smtClean="0">
                <a:latin typeface="Calibri" pitchFamily="34" charset="0"/>
                <a:cs typeface="Arial" pitchFamily="34" charset="0"/>
              </a:rPr>
              <a:t>Oponent diplomové práce:     	Ing. Jiří </a:t>
            </a:r>
            <a:r>
              <a:rPr lang="cs-CZ" sz="2900" dirty="0" err="1" smtClean="0">
                <a:latin typeface="Calibri" pitchFamily="34" charset="0"/>
                <a:cs typeface="Arial" pitchFamily="34" charset="0"/>
              </a:rPr>
              <a:t>Teslík</a:t>
            </a:r>
            <a:r>
              <a:rPr lang="cs-CZ" sz="2900" dirty="0" smtClean="0">
                <a:latin typeface="Calibri" pitchFamily="34" charset="0"/>
                <a:cs typeface="Arial" pitchFamily="34" charset="0"/>
              </a:rPr>
              <a:t>, </a:t>
            </a:r>
            <a:r>
              <a:rPr lang="cs-CZ" sz="2900" dirty="0" err="1" smtClean="0">
                <a:latin typeface="Calibri" pitchFamily="34" charset="0"/>
                <a:cs typeface="Arial" pitchFamily="34" charset="0"/>
              </a:rPr>
              <a:t>Ph.D</a:t>
            </a:r>
            <a:r>
              <a:rPr lang="cs-CZ" sz="2900" dirty="0" smtClean="0">
                <a:latin typeface="Calibri" pitchFamily="34" charset="0"/>
                <a:cs typeface="Arial" pitchFamily="34" charset="0"/>
              </a:rPr>
              <a:t>.</a:t>
            </a:r>
            <a:endParaRPr lang="cs-CZ" sz="2900" dirty="0">
              <a:latin typeface="Calibri" pitchFamily="34" charset="0"/>
              <a:cs typeface="Arial" pitchFamily="34" charset="0"/>
            </a:endParaRPr>
          </a:p>
          <a:p>
            <a:pPr algn="l"/>
            <a:r>
              <a:rPr lang="cs-CZ" sz="2900" dirty="0">
                <a:latin typeface="Calibri" pitchFamily="34" charset="0"/>
                <a:cs typeface="Arial" pitchFamily="34" charset="0"/>
              </a:rPr>
              <a:t>České Budějovice, </a:t>
            </a:r>
            <a:r>
              <a:rPr lang="cs-CZ" sz="2900" dirty="0" smtClean="0">
                <a:latin typeface="Calibri" pitchFamily="34" charset="0"/>
                <a:cs typeface="Arial" pitchFamily="34" charset="0"/>
              </a:rPr>
              <a:t>Červen 2021</a:t>
            </a:r>
            <a:endParaRPr lang="cs-CZ" sz="2900" dirty="0">
              <a:latin typeface="Calibri" pitchFamily="34" charset="0"/>
              <a:cs typeface="Arial" pitchFamily="34" charset="0"/>
            </a:endParaRPr>
          </a:p>
          <a:p>
            <a:pPr algn="l"/>
            <a:endParaRPr lang="cs-CZ" dirty="0">
              <a:latin typeface="Calibri" pitchFamily="34" charset="0"/>
            </a:endParaRPr>
          </a:p>
        </p:txBody>
      </p:sp>
      <p:pic>
        <p:nvPicPr>
          <p:cNvPr id="6" name="Picture 2" descr="Vysoká škola technická a ekonomická v &amp;Ccaron;eských Bud&amp;ecaron;jovicí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5688506" cy="6798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dirty="0">
                <a:effectLst/>
                <a:latin typeface="Calibri" pitchFamily="34" charset="0"/>
                <a:cs typeface="Arial" pitchFamily="34" charset="0"/>
              </a:rPr>
              <a:t>Dispoziční řešení </a:t>
            </a:r>
            <a:r>
              <a:rPr lang="cs-CZ" sz="3000" dirty="0" smtClean="0">
                <a:effectLst/>
                <a:latin typeface="Calibri" pitchFamily="34" charset="0"/>
                <a:cs typeface="Arial" pitchFamily="34" charset="0"/>
              </a:rPr>
              <a:t>1.NP</a:t>
            </a:r>
            <a:endParaRPr lang="cs-CZ" sz="3000" dirty="0">
              <a:latin typeface="Calibri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5430" t="13960" r="46848" b="14641"/>
          <a:stretch>
            <a:fillRect/>
          </a:stretch>
        </p:blipFill>
        <p:spPr bwMode="auto">
          <a:xfrm>
            <a:off x="1403648" y="1196752"/>
            <a:ext cx="6336704" cy="5332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3995936" y="6597352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>
                <a:solidFill>
                  <a:schemeClr val="bg1"/>
                </a:solidFill>
              </a:rPr>
              <a:t>Zdroj: vlastní</a:t>
            </a:r>
            <a:endParaRPr lang="cs-CZ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dirty="0">
                <a:effectLst/>
                <a:latin typeface="Calibri" pitchFamily="34" charset="0"/>
                <a:cs typeface="Arial" pitchFamily="34" charset="0"/>
              </a:rPr>
              <a:t>Dispoziční řešení </a:t>
            </a:r>
            <a:r>
              <a:rPr lang="cs-CZ" sz="3000" dirty="0" smtClean="0">
                <a:effectLst/>
                <a:latin typeface="Calibri" pitchFamily="34" charset="0"/>
                <a:cs typeface="Arial" pitchFamily="34" charset="0"/>
              </a:rPr>
              <a:t>2.NP, 3.NP</a:t>
            </a:r>
            <a:endParaRPr lang="cs-CZ" sz="3000" dirty="0">
              <a:latin typeface="Calibri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10628" t="19000" r="47793" b="17161"/>
          <a:stretch>
            <a:fillRect/>
          </a:stretch>
        </p:blipFill>
        <p:spPr bwMode="auto">
          <a:xfrm>
            <a:off x="1331640" y="1052736"/>
            <a:ext cx="633670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3995936" y="6597352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>
                <a:solidFill>
                  <a:schemeClr val="bg1"/>
                </a:solidFill>
              </a:rPr>
              <a:t>Zdroj: vlastní</a:t>
            </a:r>
            <a:endParaRPr lang="cs-CZ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xmlns="" id="{DE6E9C22-211B-4C8F-888D-432D3A299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dirty="0">
                <a:effectLst/>
                <a:latin typeface="Calibri" pitchFamily="34" charset="0"/>
                <a:cs typeface="Arial" pitchFamily="34" charset="0"/>
              </a:rPr>
              <a:t>Dispoziční řešení 4. NP</a:t>
            </a:r>
            <a:endParaRPr lang="cs-CZ" sz="3000" dirty="0">
              <a:latin typeface="Calibri" pitchFamily="34" charset="0"/>
            </a:endParaRPr>
          </a:p>
        </p:txBody>
      </p:sp>
      <p:pic>
        <p:nvPicPr>
          <p:cNvPr id="512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626" t="19982" r="47750" b="18019"/>
          <a:stretch>
            <a:fillRect/>
          </a:stretch>
        </p:blipFill>
        <p:spPr bwMode="auto">
          <a:xfrm>
            <a:off x="1331640" y="1196752"/>
            <a:ext cx="6408712" cy="5369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3995936" y="6597352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>
                <a:solidFill>
                  <a:schemeClr val="bg1"/>
                </a:solidFill>
              </a:rPr>
              <a:t>Zdroj: vlastní</a:t>
            </a:r>
            <a:endParaRPr lang="cs-CZ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0388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dirty="0" smtClean="0">
                <a:latin typeface="Calibri" pitchFamily="34" charset="0"/>
                <a:cs typeface="Arial" pitchFamily="34" charset="0"/>
              </a:rPr>
              <a:t>Řez A-A´</a:t>
            </a:r>
            <a:endParaRPr lang="cs-CZ" sz="3000" dirty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266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623" t="14399" r="20467" b="7642"/>
          <a:stretch>
            <a:fillRect/>
          </a:stretch>
        </p:blipFill>
        <p:spPr bwMode="auto">
          <a:xfrm>
            <a:off x="539552" y="1124744"/>
            <a:ext cx="8034035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3995936" y="6597352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>
                <a:solidFill>
                  <a:schemeClr val="bg1"/>
                </a:solidFill>
              </a:rPr>
              <a:t>Zdroj: vlastní</a:t>
            </a:r>
            <a:endParaRPr lang="cs-CZ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000" dirty="0" smtClean="0">
                <a:effectLst/>
                <a:latin typeface="Calibri" pitchFamily="34" charset="0"/>
                <a:cs typeface="Arial" pitchFamily="34" charset="0"/>
              </a:rPr>
              <a:t>Pohled severní a jižní</a:t>
            </a:r>
            <a:endParaRPr lang="cs-CZ" sz="3000" dirty="0">
              <a:effectLst/>
              <a:latin typeface="Calibri" pitchFamily="34" charset="0"/>
              <a:cs typeface="Arial" pitchFamily="34" charset="0"/>
            </a:endParaRPr>
          </a:p>
        </p:txBody>
      </p:sp>
      <p:pic>
        <p:nvPicPr>
          <p:cNvPr id="2560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115" t="21579" r="51644" b="26888"/>
          <a:stretch>
            <a:fillRect/>
          </a:stretch>
        </p:blipFill>
        <p:spPr bwMode="auto">
          <a:xfrm>
            <a:off x="216702" y="1772816"/>
            <a:ext cx="421128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 cstate="print"/>
          <a:srcRect l="13618" t="23120" r="52897" b="26404"/>
          <a:stretch>
            <a:fillRect/>
          </a:stretch>
        </p:blipFill>
        <p:spPr bwMode="auto">
          <a:xfrm>
            <a:off x="4572000" y="1772816"/>
            <a:ext cx="4372539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3995936" y="6597352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>
                <a:solidFill>
                  <a:schemeClr val="bg1"/>
                </a:solidFill>
              </a:rPr>
              <a:t>Zdroj: vlastní</a:t>
            </a:r>
            <a:endParaRPr lang="cs-CZ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xmlns="" id="{4D6B8EFB-9768-4208-8DFF-56BF5D88A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000" dirty="0" smtClean="0">
                <a:effectLst/>
                <a:latin typeface="Calibri" pitchFamily="34" charset="0"/>
                <a:cs typeface="Arial" pitchFamily="34" charset="0"/>
              </a:rPr>
              <a:t>Pohled východní a západní</a:t>
            </a:r>
            <a:endParaRPr lang="cs-CZ" sz="3000" dirty="0">
              <a:effectLst/>
              <a:latin typeface="Calibri" pitchFamily="34" charset="0"/>
              <a:cs typeface="Arial" pitchFamily="34" charset="0"/>
            </a:endParaRPr>
          </a:p>
        </p:txBody>
      </p:sp>
      <p:pic>
        <p:nvPicPr>
          <p:cNvPr id="2458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375" t="20222" r="47506" b="25851"/>
          <a:stretch>
            <a:fillRect/>
          </a:stretch>
        </p:blipFill>
        <p:spPr bwMode="auto">
          <a:xfrm>
            <a:off x="4716016" y="2132856"/>
            <a:ext cx="419726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 cstate="print"/>
          <a:srcRect l="12201" t="21440" r="47842" b="26480"/>
          <a:stretch>
            <a:fillRect/>
          </a:stretch>
        </p:blipFill>
        <p:spPr bwMode="auto">
          <a:xfrm>
            <a:off x="179512" y="2132856"/>
            <a:ext cx="4248472" cy="311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3995936" y="6597352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>
                <a:solidFill>
                  <a:schemeClr val="bg1"/>
                </a:solidFill>
              </a:rPr>
              <a:t>Zdroj: vlastní</a:t>
            </a:r>
            <a:endParaRPr lang="cs-CZ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1839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dirty="0">
                <a:effectLst/>
                <a:latin typeface="Arial" pitchFamily="34" charset="0"/>
                <a:cs typeface="Arial" pitchFamily="34" charset="0"/>
              </a:rPr>
              <a:t>Závěrečné shrnutí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0648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Calibri" pitchFamily="34" charset="0"/>
                <a:cs typeface="Arial" pitchFamily="34" charset="0"/>
              </a:rPr>
              <a:t>Provedla jsem návrh bytového domu včetně dispozic, konstrukcí </a:t>
            </a:r>
            <a:br>
              <a:rPr lang="cs-CZ" sz="2000" dirty="0" smtClean="0">
                <a:latin typeface="Calibri" pitchFamily="34" charset="0"/>
                <a:cs typeface="Arial" pitchFamily="34" charset="0"/>
              </a:rPr>
            </a:br>
            <a:r>
              <a:rPr lang="cs-CZ" sz="2000" dirty="0" smtClean="0">
                <a:latin typeface="Calibri" pitchFamily="34" charset="0"/>
                <a:cs typeface="Arial" pitchFamily="34" charset="0"/>
              </a:rPr>
              <a:t>a materiálů.</a:t>
            </a:r>
          </a:p>
          <a:p>
            <a:pPr>
              <a:buFont typeface="Arial" pitchFamily="34" charset="0"/>
              <a:buChar char="•"/>
            </a:pPr>
            <a:endParaRPr lang="cs-CZ" sz="2000" dirty="0" smtClean="0">
              <a:latin typeface="Calibri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Calibri" pitchFamily="34" charset="0"/>
                <a:cs typeface="Arial" pitchFamily="34" charset="0"/>
              </a:rPr>
              <a:t>V programu jsem vypracovala všechny části projektové dokumentace </a:t>
            </a:r>
            <a:br>
              <a:rPr lang="cs-CZ" sz="2000" dirty="0" smtClean="0">
                <a:latin typeface="Calibri" pitchFamily="34" charset="0"/>
                <a:cs typeface="Arial" pitchFamily="34" charset="0"/>
              </a:rPr>
            </a:br>
            <a:r>
              <a:rPr lang="cs-CZ" sz="2000" dirty="0" smtClean="0">
                <a:latin typeface="Calibri" pitchFamily="34" charset="0"/>
                <a:cs typeface="Arial" pitchFamily="34" charset="0"/>
              </a:rPr>
              <a:t>pro společné povolení stavby dle platných norem a předpisů.</a:t>
            </a:r>
          </a:p>
          <a:p>
            <a:pPr>
              <a:buFont typeface="Arial" pitchFamily="34" charset="0"/>
              <a:buChar char="•"/>
            </a:pPr>
            <a:endParaRPr lang="cs-CZ" sz="2000" dirty="0" smtClean="0">
              <a:latin typeface="Calibri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Calibri" pitchFamily="34" charset="0"/>
                <a:cs typeface="Arial" pitchFamily="34" charset="0"/>
              </a:rPr>
              <a:t>Při průzkumu, sběru podkladů a projektování  jsem si rozšířila znalosti </a:t>
            </a:r>
            <a:br>
              <a:rPr lang="cs-CZ" sz="2000" dirty="0" smtClean="0">
                <a:latin typeface="Calibri" pitchFamily="34" charset="0"/>
                <a:cs typeface="Arial" pitchFamily="34" charset="0"/>
              </a:rPr>
            </a:br>
            <a:r>
              <a:rPr lang="cs-CZ" sz="2000" dirty="0" smtClean="0">
                <a:latin typeface="Calibri" pitchFamily="34" charset="0"/>
                <a:cs typeface="Arial" pitchFamily="34" charset="0"/>
              </a:rPr>
              <a:t>v oblasti projektování staveb.</a:t>
            </a:r>
          </a:p>
          <a:p>
            <a:pPr>
              <a:buNone/>
            </a:pPr>
            <a:endParaRPr lang="cs-CZ" sz="2000" dirty="0" smtClean="0">
              <a:latin typeface="Calibri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Calibri" pitchFamily="34" charset="0"/>
                <a:cs typeface="Arial" pitchFamily="34" charset="0"/>
              </a:rPr>
              <a:t>Stanovený cíl mé diplomové práce </a:t>
            </a:r>
            <a:r>
              <a:rPr lang="cs-CZ" sz="2000" dirty="0">
                <a:latin typeface="Calibri" pitchFamily="34" charset="0"/>
                <a:cs typeface="Arial" pitchFamily="34" charset="0"/>
              </a:rPr>
              <a:t>byl </a:t>
            </a:r>
            <a:r>
              <a:rPr lang="cs-CZ" sz="2000" dirty="0" smtClean="0">
                <a:latin typeface="Calibri" pitchFamily="34" charset="0"/>
                <a:cs typeface="Arial" pitchFamily="34" charset="0"/>
              </a:rPr>
              <a:t>splněn.</a:t>
            </a:r>
            <a:endParaRPr lang="cs-CZ" sz="2000" dirty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effectLst/>
                <a:latin typeface="Arial" pitchFamily="34" charset="0"/>
                <a:cs typeface="Arial" pitchFamily="34" charset="0"/>
              </a:rPr>
              <a:t>Otázky od vedoucího práce</a:t>
            </a:r>
            <a:endParaRPr lang="cs-CZ" sz="30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1700808"/>
            <a:ext cx="8219256" cy="4608552"/>
          </a:xfrm>
        </p:spPr>
        <p:txBody>
          <a:bodyPr>
            <a:normAutofit/>
          </a:bodyPr>
          <a:lstStyle/>
          <a:p>
            <a:pPr marL="709200" indent="-457200">
              <a:buSzPct val="80000"/>
              <a:buFont typeface="Arial" pitchFamily="34" charset="0"/>
              <a:buChar char="•"/>
            </a:pPr>
            <a:r>
              <a:rPr lang="cs-CZ" sz="2000" dirty="0" smtClean="0">
                <a:latin typeface="Calibri" pitchFamily="34" charset="0"/>
                <a:cs typeface="Arial" panose="020B0604020202020204" pitchFamily="34" charset="0"/>
              </a:rPr>
              <a:t>Bude pro zařízení staveniště vybudováno dočasné připojení </a:t>
            </a:r>
            <a:br>
              <a:rPr lang="cs-CZ" sz="2000" dirty="0" smtClean="0">
                <a:latin typeface="Calibri" pitchFamily="34" charset="0"/>
                <a:cs typeface="Arial" panose="020B0604020202020204" pitchFamily="34" charset="0"/>
              </a:rPr>
            </a:br>
            <a:r>
              <a:rPr lang="cs-CZ" sz="2000" dirty="0" smtClean="0">
                <a:latin typeface="Calibri" pitchFamily="34" charset="0"/>
                <a:cs typeface="Arial" panose="020B0604020202020204" pitchFamily="34" charset="0"/>
              </a:rPr>
              <a:t>na kanalizaci, vodu a el. energii ?</a:t>
            </a:r>
          </a:p>
          <a:p>
            <a:pPr marL="709200" indent="-457200">
              <a:buNone/>
            </a:pPr>
            <a:endParaRPr lang="cs-CZ" sz="2400" b="1" dirty="0" smtClean="0">
              <a:latin typeface="Calibri" pitchFamily="34" charset="0"/>
              <a:cs typeface="Arial" panose="020B0604020202020204" pitchFamily="34" charset="0"/>
            </a:endParaRPr>
          </a:p>
          <a:p>
            <a:pPr marL="709200" indent="-457200">
              <a:buNone/>
            </a:pPr>
            <a:r>
              <a:rPr lang="cs-CZ" sz="2400" dirty="0" smtClean="0">
                <a:latin typeface="Calibri" pitchFamily="34" charset="0"/>
                <a:cs typeface="Arial" panose="020B0604020202020204" pitchFamily="34" charset="0"/>
              </a:rPr>
              <a:t>	</a:t>
            </a:r>
            <a:endParaRPr lang="cs-CZ" sz="2200" dirty="0" smtClean="0">
              <a:latin typeface="Calibri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dirty="0" smtClean="0">
                <a:effectLst/>
                <a:latin typeface="Arial" pitchFamily="34" charset="0"/>
                <a:cs typeface="Arial" pitchFamily="34" charset="0"/>
              </a:rPr>
              <a:t>Otázky od oponenta</a:t>
            </a:r>
            <a:endParaRPr lang="cs-CZ" sz="30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Calibri" pitchFamily="34" charset="0"/>
              </a:rPr>
              <a:t>Jakým způsobem studentka navrhovala základy pod objektem? </a:t>
            </a:r>
          </a:p>
          <a:p>
            <a:pPr>
              <a:buFont typeface="Arial" pitchFamily="34" charset="0"/>
              <a:buChar char="•"/>
            </a:pPr>
            <a:endParaRPr lang="cs-CZ" sz="20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sz="20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Calibri" pitchFamily="34" charset="0"/>
              </a:rPr>
              <a:t>Proč je kolem objektu navržena drenáž? Jak je řešeno odvedení vody </a:t>
            </a:r>
            <a:br>
              <a:rPr lang="cs-CZ" sz="2000" dirty="0" smtClean="0">
                <a:latin typeface="Calibri" pitchFamily="34" charset="0"/>
              </a:rPr>
            </a:br>
            <a:r>
              <a:rPr lang="cs-CZ" sz="2000" dirty="0" smtClean="0">
                <a:latin typeface="Calibri" pitchFamily="34" charset="0"/>
              </a:rPr>
              <a:t>z drenáže?</a:t>
            </a:r>
          </a:p>
          <a:p>
            <a:pPr>
              <a:buFont typeface="Arial" pitchFamily="34" charset="0"/>
              <a:buChar char="•"/>
            </a:pPr>
            <a:endParaRPr lang="cs-CZ" sz="20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sz="20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Calibri" pitchFamily="34" charset="0"/>
              </a:rPr>
              <a:t>Jak je staticky řešeno schodiště? A jak je u schodiště řešena eliminace </a:t>
            </a:r>
            <a:r>
              <a:rPr lang="cs-CZ" sz="2000" dirty="0" err="1" smtClean="0">
                <a:latin typeface="Calibri" pitchFamily="34" charset="0"/>
              </a:rPr>
              <a:t>kročejového</a:t>
            </a:r>
            <a:r>
              <a:rPr lang="cs-CZ" sz="2000" dirty="0" smtClean="0">
                <a:latin typeface="Calibri" pitchFamily="34" charset="0"/>
              </a:rPr>
              <a:t> hluku?</a:t>
            </a:r>
            <a:endParaRPr lang="cs-CZ" sz="20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8430" y="3068960"/>
            <a:ext cx="40570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36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ea typeface="+mj-ea"/>
                <a:cs typeface="Arial" pitchFamily="34" charset="0"/>
              </a:rPr>
              <a:t>Děkuji za </a:t>
            </a:r>
            <a:r>
              <a:rPr lang="cs-CZ" sz="36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ea typeface="+mj-ea"/>
                <a:cs typeface="Arial" pitchFamily="34" charset="0"/>
              </a:rPr>
              <a:t>pozornost</a:t>
            </a:r>
            <a:r>
              <a:rPr lang="cs-CZ" sz="3600" b="1" dirty="0" smtClean="0">
                <a:latin typeface="Calibri" pitchFamily="34" charset="0"/>
                <a:ea typeface="+mj-ea"/>
                <a:cs typeface="Arial" pitchFamily="34" charset="0"/>
              </a:rPr>
              <a:t>.</a:t>
            </a:r>
            <a:endParaRPr lang="cs-CZ" sz="3600" dirty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dirty="0" smtClean="0">
                <a:effectLst/>
                <a:latin typeface="Calibri" pitchFamily="34" charset="0"/>
                <a:cs typeface="Arial" pitchFamily="34" charset="0"/>
              </a:rPr>
              <a:t>Obsah</a:t>
            </a:r>
            <a:endParaRPr lang="cs-CZ" sz="3000" dirty="0">
              <a:solidFill>
                <a:srgbClr val="FFC000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Calibri" pitchFamily="34" charset="0"/>
                <a:cs typeface="Arial" pitchFamily="34" charset="0"/>
              </a:rPr>
              <a:t>Projekt pro provedení stavby</a:t>
            </a:r>
            <a:endParaRPr lang="cs-CZ" sz="2000" dirty="0">
              <a:latin typeface="Calibri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>
                <a:latin typeface="Calibri" pitchFamily="34" charset="0"/>
                <a:cs typeface="Arial" pitchFamily="34" charset="0"/>
              </a:rPr>
              <a:t>Cíl práce 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Calibri" pitchFamily="34" charset="0"/>
                <a:cs typeface="Arial" pitchFamily="34" charset="0"/>
              </a:rPr>
              <a:t>Bytový dům s komerčním prostorem</a:t>
            </a:r>
            <a:endParaRPr lang="cs-CZ" sz="2000" dirty="0">
              <a:latin typeface="Calibri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Calibri" pitchFamily="34" charset="0"/>
                <a:cs typeface="Arial" pitchFamily="34" charset="0"/>
              </a:rPr>
              <a:t>Výkresová část</a:t>
            </a:r>
            <a:endParaRPr lang="cs-CZ" sz="2000" dirty="0">
              <a:latin typeface="Calibri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>
                <a:latin typeface="Calibri" pitchFamily="34" charset="0"/>
                <a:cs typeface="Arial" pitchFamily="34" charset="0"/>
              </a:rPr>
              <a:t>Závěrečné </a:t>
            </a:r>
            <a:r>
              <a:rPr lang="cs-CZ" sz="2000" dirty="0" smtClean="0">
                <a:latin typeface="Calibri" pitchFamily="34" charset="0"/>
                <a:cs typeface="Arial" pitchFamily="34" charset="0"/>
              </a:rPr>
              <a:t>shrnutí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Calibri" pitchFamily="34" charset="0"/>
                <a:cs typeface="Arial" pitchFamily="34" charset="0"/>
              </a:rPr>
              <a:t>Otázky od vedoucího práce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Calibri" pitchFamily="34" charset="0"/>
                <a:cs typeface="Arial" pitchFamily="34" charset="0"/>
              </a:rPr>
              <a:t>Otázky od oponenta</a:t>
            </a:r>
            <a:endParaRPr lang="cs-CZ" sz="2000" dirty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332656"/>
            <a:ext cx="8929718" cy="1143000"/>
          </a:xfrm>
        </p:spPr>
        <p:txBody>
          <a:bodyPr>
            <a:noAutofit/>
          </a:bodyPr>
          <a:lstStyle/>
          <a:p>
            <a:r>
              <a:rPr lang="cs-CZ" sz="3000" dirty="0" smtClean="0">
                <a:effectLst/>
                <a:latin typeface="Calibri" pitchFamily="34" charset="0"/>
                <a:cs typeface="Arial" pitchFamily="34" charset="0"/>
              </a:rPr>
              <a:t>Projektová dokumentace pro provedení stavby </a:t>
            </a:r>
            <a:endParaRPr lang="cs-CZ" sz="3000" dirty="0"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162467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Calibri" pitchFamily="34" charset="0"/>
                <a:cs typeface="Arial" pitchFamily="34" charset="0"/>
              </a:rPr>
              <a:t>zájem o projektování staveb a navrhování dispozic</a:t>
            </a:r>
          </a:p>
          <a:p>
            <a:pPr>
              <a:buFont typeface="Arial" pitchFamily="34" charset="0"/>
              <a:buChar char="•"/>
            </a:pPr>
            <a:endParaRPr lang="cs-CZ" sz="2000" dirty="0" smtClean="0">
              <a:latin typeface="Calibri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Calibri" pitchFamily="34" charset="0"/>
                <a:cs typeface="Arial" pitchFamily="34" charset="0"/>
              </a:rPr>
              <a:t>získat současné znalosti v oblasti moderního bydlení, používaných materiálech a technologiích</a:t>
            </a:r>
          </a:p>
          <a:p>
            <a:pPr>
              <a:buFont typeface="Arial" pitchFamily="34" charset="0"/>
              <a:buChar char="•"/>
            </a:pPr>
            <a:endParaRPr lang="cs-CZ" sz="2000" dirty="0" smtClean="0">
              <a:latin typeface="Calibri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Calibri" pitchFamily="34" charset="0"/>
                <a:cs typeface="Arial" pitchFamily="34" charset="0"/>
              </a:rPr>
              <a:t>porovnání praxe ze studijním typem</a:t>
            </a:r>
          </a:p>
          <a:p>
            <a:pPr>
              <a:buFont typeface="Arial" pitchFamily="34" charset="0"/>
              <a:buChar char="•"/>
            </a:pPr>
            <a:endParaRPr lang="cs-CZ" sz="2000" dirty="0" smtClean="0">
              <a:latin typeface="Calibri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Calibri" pitchFamily="34" charset="0"/>
                <a:cs typeface="Arial" pitchFamily="34" charset="0"/>
              </a:rPr>
              <a:t>zajistit soulad projektové dokumentace s normami a předpisy</a:t>
            </a:r>
          </a:p>
          <a:p>
            <a:pPr>
              <a:buNone/>
            </a:pPr>
            <a:endParaRPr lang="cs-CZ" sz="2000" dirty="0" smtClean="0">
              <a:latin typeface="Calibri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Calibri" pitchFamily="34" charset="0"/>
                <a:cs typeface="Arial" pitchFamily="34" charset="0"/>
              </a:rPr>
              <a:t>volba vhodné lokality pro umístění objektu</a:t>
            </a:r>
            <a:endParaRPr lang="cs-CZ" sz="2000" dirty="0">
              <a:latin typeface="Calibri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sz="2000" dirty="0">
              <a:latin typeface="Calibri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Calibri" pitchFamily="34" charset="0"/>
                <a:cs typeface="Arial" pitchFamily="34" charset="0"/>
              </a:rPr>
              <a:t>návrh </a:t>
            </a:r>
            <a:r>
              <a:rPr lang="cs-CZ" sz="2000" dirty="0">
                <a:latin typeface="Calibri" pitchFamily="34" charset="0"/>
                <a:cs typeface="Arial" pitchFamily="34" charset="0"/>
              </a:rPr>
              <a:t>bytového domu s </a:t>
            </a:r>
            <a:r>
              <a:rPr lang="cs-CZ" sz="2000" dirty="0" smtClean="0">
                <a:latin typeface="Calibri" pitchFamily="34" charset="0"/>
                <a:cs typeface="Arial" pitchFamily="34" charset="0"/>
              </a:rPr>
              <a:t>komerční plochou</a:t>
            </a:r>
          </a:p>
          <a:p>
            <a:pPr>
              <a:buFont typeface="Arial" pitchFamily="34" charset="0"/>
              <a:buChar char="•"/>
            </a:pPr>
            <a:endParaRPr lang="cs-CZ" sz="2000" dirty="0" smtClean="0">
              <a:latin typeface="Calibri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sz="2000" dirty="0">
              <a:latin typeface="Calibri" pitchFamily="34" charset="0"/>
              <a:cs typeface="Arial" pitchFamily="34" charset="0"/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dirty="0">
                <a:effectLst/>
                <a:latin typeface="Calibri" pitchFamily="34" charset="0"/>
                <a:cs typeface="Arial" pitchFamily="34" charset="0"/>
              </a:rPr>
              <a:t>Cíl práce 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70916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cs-CZ" sz="2000" dirty="0" smtClean="0">
              <a:latin typeface="Calibri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Calibri" pitchFamily="34" charset="0"/>
                <a:cs typeface="Arial" pitchFamily="34" charset="0"/>
              </a:rPr>
              <a:t>návrh projektu novostavby zadaného objektu pro provedení stavby</a:t>
            </a:r>
          </a:p>
          <a:p>
            <a:pPr>
              <a:buFont typeface="Arial" pitchFamily="34" charset="0"/>
              <a:buChar char="•"/>
            </a:pPr>
            <a:endParaRPr lang="cs-CZ" sz="2000" dirty="0" smtClean="0">
              <a:latin typeface="Calibri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Calibri" pitchFamily="34" charset="0"/>
                <a:cs typeface="Arial" pitchFamily="34" charset="0"/>
              </a:rPr>
              <a:t>vypracovat min. 4 části projektové dokumentace definované stavebním zákonem tj. textovou i výkresovou část</a:t>
            </a:r>
          </a:p>
          <a:p>
            <a:pPr>
              <a:buFont typeface="Arial" pitchFamily="34" charset="0"/>
              <a:buChar char="•"/>
            </a:pPr>
            <a:endParaRPr lang="cs-CZ" sz="2000" dirty="0" smtClean="0">
              <a:latin typeface="Calibri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Calibri" pitchFamily="34" charset="0"/>
                <a:cs typeface="Arial" pitchFamily="34" charset="0"/>
              </a:rPr>
              <a:t>projektovou dokumentaci zpracovat dle platných norem a daných předpisů</a:t>
            </a:r>
          </a:p>
          <a:p>
            <a:pPr>
              <a:buFont typeface="Arial" pitchFamily="34" charset="0"/>
              <a:buChar char="•"/>
            </a:pPr>
            <a:endParaRPr lang="cs-CZ" sz="2000" dirty="0" smtClean="0">
              <a:latin typeface="Calibri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Calibri" pitchFamily="34" charset="0"/>
                <a:cs typeface="Arial" pitchFamily="34" charset="0"/>
              </a:rPr>
              <a:t>navrhnout funkční objekt novostavby bytového domu s komerční plochou</a:t>
            </a:r>
            <a:endParaRPr lang="cs-CZ" sz="2000" dirty="0">
              <a:latin typeface="Calibri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sz="2000" dirty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dirty="0" smtClean="0">
                <a:effectLst/>
                <a:latin typeface="Arial" pitchFamily="34" charset="0"/>
                <a:cs typeface="Arial" pitchFamily="34" charset="0"/>
              </a:rPr>
              <a:t>Bytový dům s komerčním prostorem</a:t>
            </a:r>
            <a:endParaRPr lang="cs-CZ" sz="30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61196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Arial" pitchFamily="34" charset="0"/>
              <a:buChar char="•"/>
            </a:pPr>
            <a:endParaRPr lang="cs-CZ" sz="2000" dirty="0" smtClean="0">
              <a:latin typeface="Calibri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cs-CZ" sz="2000" dirty="0" smtClean="0">
                <a:latin typeface="Calibri" pitchFamily="34" charset="0"/>
                <a:cs typeface="Arial" pitchFamily="34" charset="0"/>
              </a:rPr>
              <a:t>osazení objektu na pravidelné rovinaté stavební parcele nedaleko centra</a:t>
            </a:r>
          </a:p>
          <a:p>
            <a:pPr>
              <a:spcBef>
                <a:spcPts val="0"/>
              </a:spcBef>
              <a:buNone/>
            </a:pPr>
            <a:endParaRPr lang="cs-CZ" sz="2000" dirty="0" smtClean="0">
              <a:latin typeface="Calibri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cs-CZ" sz="2000" dirty="0" smtClean="0">
                <a:latin typeface="Calibri" pitchFamily="34" charset="0"/>
                <a:cs typeface="Arial" pitchFamily="34" charset="0"/>
              </a:rPr>
              <a:t>bytový dům má čtyři nadzemní podlaží a je nepodsklepený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endParaRPr lang="cs-CZ" sz="2000" dirty="0" smtClean="0">
              <a:latin typeface="Calibri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cs-CZ" sz="2000" dirty="0" smtClean="0">
                <a:latin typeface="Calibri" pitchFamily="34" charset="0"/>
                <a:cs typeface="Arial" pitchFamily="34" charset="0"/>
              </a:rPr>
              <a:t>půdorysný tvar je obdélníkový, zastavěná plocha je 351 m2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endParaRPr lang="cs-CZ" sz="2000" dirty="0" smtClean="0">
              <a:latin typeface="Calibri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cs-CZ" sz="2000" dirty="0" smtClean="0">
                <a:latin typeface="Calibri" pitchFamily="34" charset="0"/>
                <a:cs typeface="Arial" pitchFamily="34" charset="0"/>
              </a:rPr>
              <a:t>budova je členěna na část bytovou a část komerční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endParaRPr lang="cs-CZ" sz="2000" dirty="0" smtClean="0">
              <a:latin typeface="Calibri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cs-CZ" sz="2000" dirty="0" smtClean="0">
                <a:latin typeface="Calibri" pitchFamily="34" charset="0"/>
                <a:cs typeface="Arial" pitchFamily="34" charset="0"/>
              </a:rPr>
              <a:t>v přízemí je komerční prostor, zázemí celé budovy a garáže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endParaRPr lang="cs-CZ" sz="2000" dirty="0" smtClean="0">
              <a:latin typeface="Calibri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cs-CZ" sz="2000" dirty="0" smtClean="0">
                <a:latin typeface="Calibri" pitchFamily="34" charset="0"/>
                <a:cs typeface="Arial" pitchFamily="34" charset="0"/>
              </a:rPr>
              <a:t>v 2.NP - 4.NP je navrženo 10 bytových jednotek 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endParaRPr lang="cs-CZ" sz="1800" dirty="0" smtClean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39248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Arial" pitchFamily="34" charset="0"/>
              <a:buChar char="•"/>
            </a:pPr>
            <a:endParaRPr lang="cs-CZ" sz="2000" dirty="0" smtClean="0">
              <a:latin typeface="Calibri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cs-CZ" sz="2000" dirty="0" smtClean="0">
                <a:latin typeface="Calibri" pitchFamily="34" charset="0"/>
                <a:cs typeface="Arial" pitchFamily="34" charset="0"/>
              </a:rPr>
              <a:t>základové pasy z prostého betonu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endParaRPr lang="cs-CZ" sz="2000" dirty="0" smtClean="0">
              <a:latin typeface="Calibri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cs-CZ" sz="2000" dirty="0" smtClean="0">
                <a:latin typeface="Calibri" pitchFamily="34" charset="0"/>
                <a:cs typeface="Arial" pitchFamily="34" charset="0"/>
              </a:rPr>
              <a:t>zdivo ze systému POROTHERM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endParaRPr lang="cs-CZ" sz="2000" dirty="0" smtClean="0">
              <a:latin typeface="Calibri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cs-CZ" sz="2000" dirty="0" smtClean="0">
                <a:latin typeface="Calibri" pitchFamily="34" charset="0"/>
                <a:cs typeface="Arial" pitchFamily="34" charset="0"/>
              </a:rPr>
              <a:t>stropní panely </a:t>
            </a:r>
            <a:r>
              <a:rPr lang="cs-CZ" sz="2000" dirty="0" err="1" smtClean="0">
                <a:latin typeface="Calibri" pitchFamily="34" charset="0"/>
                <a:cs typeface="Arial" pitchFamily="34" charset="0"/>
              </a:rPr>
              <a:t>Spiroll</a:t>
            </a:r>
            <a:endParaRPr lang="cs-CZ" sz="2000" dirty="0" smtClean="0">
              <a:latin typeface="Calibri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endParaRPr lang="cs-CZ" sz="2000" dirty="0" smtClean="0">
              <a:latin typeface="Calibri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cs-CZ" sz="2000" dirty="0" smtClean="0">
                <a:latin typeface="Calibri" pitchFamily="34" charset="0"/>
                <a:cs typeface="Arial" pitchFamily="34" charset="0"/>
              </a:rPr>
              <a:t>střechy ploché se sklonem 2°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endParaRPr lang="cs-CZ" sz="2000" dirty="0" smtClean="0">
              <a:latin typeface="Calibri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cs-CZ" sz="2000" dirty="0" smtClean="0">
                <a:latin typeface="Calibri" pitchFamily="34" charset="0"/>
                <a:cs typeface="Arial" pitchFamily="34" charset="0"/>
              </a:rPr>
              <a:t>schodiště monolitické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endParaRPr lang="cs-CZ" sz="2000" dirty="0" smtClean="0">
              <a:latin typeface="Calibri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cs-CZ" sz="2000" dirty="0" smtClean="0">
                <a:latin typeface="Calibri" pitchFamily="34" charset="0"/>
                <a:cs typeface="Arial" pitchFamily="34" charset="0"/>
              </a:rPr>
              <a:t>vytápění plynovým kotlem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endParaRPr lang="cs-CZ" sz="2000" dirty="0" smtClean="0">
              <a:latin typeface="Calibri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cs-CZ" sz="2000" dirty="0" smtClean="0">
                <a:latin typeface="Calibri" pitchFamily="34" charset="0"/>
                <a:cs typeface="Arial" pitchFamily="34" charset="0"/>
              </a:rPr>
              <a:t>větrání mechanické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dirty="0" smtClean="0">
                <a:effectLst/>
                <a:latin typeface="Calibri" pitchFamily="34" charset="0"/>
                <a:cs typeface="Arial" pitchFamily="34" charset="0"/>
              </a:rPr>
              <a:t>Situace širších vztahů</a:t>
            </a:r>
            <a:endParaRPr lang="cs-CZ" sz="3000" dirty="0">
              <a:effectLst/>
              <a:latin typeface="Calibri" pitchFamily="34" charset="0"/>
              <a:cs typeface="Arial" pitchFamily="34" charset="0"/>
            </a:endParaRP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 l="12045" t="19000" r="28420" b="8761"/>
          <a:stretch>
            <a:fillRect/>
          </a:stretch>
        </p:blipFill>
        <p:spPr bwMode="auto">
          <a:xfrm>
            <a:off x="755576" y="1268760"/>
            <a:ext cx="7669360" cy="523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3995936" y="6597352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>
                <a:solidFill>
                  <a:schemeClr val="bg1"/>
                </a:solidFill>
              </a:rPr>
              <a:t>Zdroj: vlastní</a:t>
            </a:r>
            <a:endParaRPr lang="cs-CZ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dirty="0">
                <a:effectLst/>
                <a:latin typeface="Calibri" pitchFamily="34" charset="0"/>
                <a:cs typeface="Arial" pitchFamily="34" charset="0"/>
              </a:rPr>
              <a:t>Situace </a:t>
            </a:r>
            <a:r>
              <a:rPr lang="cs-CZ" sz="3000" dirty="0" smtClean="0">
                <a:effectLst/>
                <a:latin typeface="Calibri" pitchFamily="34" charset="0"/>
                <a:cs typeface="Arial" pitchFamily="34" charset="0"/>
              </a:rPr>
              <a:t>širších vztahů</a:t>
            </a:r>
            <a:endParaRPr lang="cs-CZ" sz="3000" dirty="0">
              <a:effectLst/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l="11573" t="18160" r="34090" b="22201"/>
          <a:stretch>
            <a:fillRect/>
          </a:stretch>
        </p:blipFill>
        <p:spPr bwMode="auto">
          <a:xfrm>
            <a:off x="323528" y="1268760"/>
            <a:ext cx="828092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3995936" y="6597352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>
                <a:solidFill>
                  <a:schemeClr val="bg1"/>
                </a:solidFill>
              </a:rPr>
              <a:t>Zdroj: vlastní</a:t>
            </a:r>
            <a:endParaRPr lang="cs-CZ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xmlns="" id="{275AF685-AAD9-42EB-8685-DBD5A7200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dirty="0" smtClean="0">
                <a:latin typeface="Calibri" pitchFamily="34" charset="0"/>
                <a:cs typeface="Arial" panose="020B0604020202020204" pitchFamily="34" charset="0"/>
              </a:rPr>
              <a:t>Koordinační situace</a:t>
            </a:r>
            <a:endParaRPr lang="cs-CZ" sz="3000" dirty="0">
              <a:latin typeface="Calibri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251" t="16871" r="26375" b="5352"/>
          <a:stretch>
            <a:fillRect/>
          </a:stretch>
        </p:blipFill>
        <p:spPr bwMode="auto">
          <a:xfrm>
            <a:off x="971600" y="1268760"/>
            <a:ext cx="725408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3995936" y="6597352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>
                <a:solidFill>
                  <a:schemeClr val="bg1"/>
                </a:solidFill>
              </a:rPr>
              <a:t>Zdroj: vlastní</a:t>
            </a:r>
            <a:endParaRPr lang="cs-CZ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98088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Vrchol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1974</TotalTime>
  <Words>319</Words>
  <Application>Microsoft Office PowerPoint</Application>
  <PresentationFormat>Předvádění na obrazovce (4:3)</PresentationFormat>
  <Paragraphs>101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Vrchol</vt:lpstr>
      <vt:lpstr>Projekt novostavby zadaného objektu  v rozsahu projektu pro provedení stavby</vt:lpstr>
      <vt:lpstr>Obsah</vt:lpstr>
      <vt:lpstr>Projektová dokumentace pro provedení stavby </vt:lpstr>
      <vt:lpstr>Cíl práce </vt:lpstr>
      <vt:lpstr>Bytový dům s komerčním prostorem</vt:lpstr>
      <vt:lpstr>Snímek 6</vt:lpstr>
      <vt:lpstr>Situace širších vztahů</vt:lpstr>
      <vt:lpstr>Situace širších vztahů</vt:lpstr>
      <vt:lpstr>Koordinační situace</vt:lpstr>
      <vt:lpstr>Dispoziční řešení 1.NP</vt:lpstr>
      <vt:lpstr>Dispoziční řešení 2.NP, 3.NP</vt:lpstr>
      <vt:lpstr>Dispoziční řešení 4. NP</vt:lpstr>
      <vt:lpstr>Řez A-A´</vt:lpstr>
      <vt:lpstr>Pohled severní a jižní</vt:lpstr>
      <vt:lpstr>Pohled východní a západní</vt:lpstr>
      <vt:lpstr>Závěrečné shrnutí</vt:lpstr>
      <vt:lpstr>Otázky od vedoucího práce</vt:lpstr>
      <vt:lpstr>Otázky od oponenta</vt:lpstr>
      <vt:lpstr>Snímek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Bytový dům s prodejnou</dc:title>
  <dc:creator>Míla</dc:creator>
  <cp:lastModifiedBy>Zuzana</cp:lastModifiedBy>
  <cp:revision>56</cp:revision>
  <dcterms:created xsi:type="dcterms:W3CDTF">2017-06-12T06:59:46Z</dcterms:created>
  <dcterms:modified xsi:type="dcterms:W3CDTF">2021-06-09T17:12:11Z</dcterms:modified>
</cp:coreProperties>
</file>