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7" r:id="rId3"/>
    <p:sldId id="258" r:id="rId4"/>
    <p:sldId id="271" r:id="rId5"/>
    <p:sldId id="263" r:id="rId6"/>
    <p:sldId id="265" r:id="rId7"/>
    <p:sldId id="272" r:id="rId8"/>
    <p:sldId id="274" r:id="rId9"/>
    <p:sldId id="268" r:id="rId10"/>
    <p:sldId id="266" r:id="rId11"/>
    <p:sldId id="275" r:id="rId12"/>
    <p:sldId id="278" r:id="rId13"/>
    <p:sldId id="276" r:id="rId14"/>
    <p:sldId id="279" r:id="rId15"/>
    <p:sldId id="257" r:id="rId16"/>
    <p:sldId id="269" r:id="rId17"/>
    <p:sldId id="28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>
      <p:cViewPr>
        <p:scale>
          <a:sx n="75" d="100"/>
          <a:sy n="75" d="100"/>
        </p:scale>
        <p:origin x="-124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B12424-5D0A-40D3-BE20-3A3FCE87B91F}" type="datetimeFigureOut">
              <a:rPr lang="cs-CZ" smtClean="0"/>
              <a:t>29.05.2018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DBA795-8BE7-4198-94EE-53A1EF38E907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848872" cy="2088232"/>
          </a:xfrm>
          <a:effectLst/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effectLst/>
              </a:rPr>
              <a:t>OPTIMALIZACE Skladového hospodářství ve vybrané společnosti</a:t>
            </a:r>
            <a:endParaRPr lang="cs-CZ" sz="4800" b="1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7808" y="5589240"/>
            <a:ext cx="8060432" cy="1440160"/>
          </a:xfrm>
        </p:spPr>
        <p:txBody>
          <a:bodyPr>
            <a:normAutofit/>
          </a:bodyPr>
          <a:lstStyle/>
          <a:p>
            <a:pPr algn="l"/>
            <a:r>
              <a:rPr lang="cs-CZ" sz="2100" b="1" dirty="0" smtClean="0">
                <a:solidFill>
                  <a:schemeClr val="tx1"/>
                </a:solidFill>
              </a:rPr>
              <a:t>Autorka bakalářské </a:t>
            </a:r>
            <a:r>
              <a:rPr lang="cs-CZ" sz="2100" b="1" dirty="0">
                <a:solidFill>
                  <a:schemeClr val="tx1"/>
                </a:solidFill>
              </a:rPr>
              <a:t>práce: </a:t>
            </a:r>
            <a:r>
              <a:rPr lang="cs-CZ" sz="2100" dirty="0" smtClean="0">
                <a:solidFill>
                  <a:schemeClr val="tx1"/>
                </a:solidFill>
              </a:rPr>
              <a:t>Bc. Andrea Čermáková</a:t>
            </a:r>
            <a:endParaRPr lang="cs-CZ" sz="2100" dirty="0">
              <a:solidFill>
                <a:schemeClr val="tx1"/>
              </a:solidFill>
            </a:endParaRPr>
          </a:p>
          <a:p>
            <a:r>
              <a:rPr lang="cs-CZ" sz="2100" b="1" dirty="0">
                <a:solidFill>
                  <a:schemeClr val="tx1"/>
                </a:solidFill>
              </a:rPr>
              <a:t>Vedoucí bakalářské práce: </a:t>
            </a:r>
            <a:r>
              <a:rPr lang="cs-CZ" sz="2100" dirty="0">
                <a:solidFill>
                  <a:schemeClr val="tx1"/>
                </a:solidFill>
              </a:rPr>
              <a:t>Mgr. Vladislav </a:t>
            </a:r>
            <a:r>
              <a:rPr lang="cs-CZ" sz="2100" dirty="0" err="1">
                <a:solidFill>
                  <a:schemeClr val="tx1"/>
                </a:solidFill>
              </a:rPr>
              <a:t>Biba</a:t>
            </a:r>
            <a:r>
              <a:rPr lang="cs-CZ" sz="2100" dirty="0">
                <a:solidFill>
                  <a:schemeClr val="tx1"/>
                </a:solidFill>
              </a:rPr>
              <a:t>, Ph.D</a:t>
            </a:r>
            <a:r>
              <a:rPr lang="cs-CZ" sz="21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100" b="1" dirty="0" smtClean="0">
                <a:solidFill>
                  <a:schemeClr val="tx1"/>
                </a:solidFill>
              </a:rPr>
              <a:t>Oponent </a:t>
            </a:r>
            <a:r>
              <a:rPr lang="cs-CZ" sz="2100" b="1" dirty="0">
                <a:solidFill>
                  <a:schemeClr val="tx1"/>
                </a:solidFill>
              </a:rPr>
              <a:t>bakalářské práce: </a:t>
            </a:r>
            <a:r>
              <a:rPr lang="cs-CZ" sz="2000" dirty="0"/>
              <a:t>doc. Ing. Bibiána Buková, Ph.D.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691680" y="520850"/>
            <a:ext cx="6192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Vysoká škola technická a ekonomická</a:t>
            </a:r>
          </a:p>
          <a:p>
            <a:pPr algn="ctr">
              <a:lnSpc>
                <a:spcPct val="150000"/>
              </a:lnSpc>
            </a:pPr>
            <a:r>
              <a:rPr lang="cs-CZ" dirty="0" smtClean="0"/>
              <a:t>v Českých Budějovicích</a:t>
            </a:r>
          </a:p>
          <a:p>
            <a:pPr algn="ctr">
              <a:lnSpc>
                <a:spcPct val="150000"/>
              </a:lnSpc>
            </a:pPr>
            <a:r>
              <a:rPr lang="cs-CZ" dirty="0" smtClean="0"/>
              <a:t>Ústav </a:t>
            </a:r>
            <a:r>
              <a:rPr lang="cs-CZ" dirty="0" err="1" smtClean="0"/>
              <a:t>technicko</a:t>
            </a:r>
            <a:r>
              <a:rPr lang="cs-CZ" dirty="0" smtClean="0"/>
              <a:t> - technologický</a:t>
            </a:r>
          </a:p>
          <a:p>
            <a:pPr algn="ctr">
              <a:lnSpc>
                <a:spcPct val="150000"/>
              </a:lnSpc>
            </a:pPr>
            <a:r>
              <a:rPr lang="cs-CZ" sz="1600" dirty="0" smtClean="0"/>
              <a:t>červen 2018</a:t>
            </a:r>
            <a:endParaRPr lang="cs-CZ" sz="1600" dirty="0"/>
          </a:p>
        </p:txBody>
      </p:sp>
      <p:pic>
        <p:nvPicPr>
          <p:cNvPr id="1026" name="Picture 2" descr="https://upload.wikimedia.org/wikipedia/commons/thumb/2/2a/Logo_vste.jpg/235px-Logo_vs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20850"/>
            <a:ext cx="1150386" cy="115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98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NÁVRH </a:t>
            </a:r>
            <a:r>
              <a:rPr lang="cs-CZ" dirty="0" smtClean="0"/>
              <a:t>VYBAVENÍ </a:t>
            </a:r>
            <a:r>
              <a:rPr lang="cs-CZ" dirty="0"/>
              <a:t>SKLADU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84784"/>
            <a:ext cx="6787480" cy="144278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Regálové vybavení</a:t>
            </a:r>
          </a:p>
          <a:p>
            <a:pPr lvl="1"/>
            <a:r>
              <a:rPr lang="cs-CZ" sz="2400" dirty="0"/>
              <a:t>Volba </a:t>
            </a:r>
            <a:r>
              <a:rPr lang="cs-CZ" sz="2400" dirty="0" smtClean="0"/>
              <a:t>vhodného paletového regálu</a:t>
            </a:r>
            <a:endParaRPr lang="cs-CZ" sz="2400" dirty="0"/>
          </a:p>
          <a:p>
            <a:pPr lvl="1"/>
            <a:r>
              <a:rPr lang="cs-CZ" sz="2400" dirty="0"/>
              <a:t>Kritéria stanovená metodou pořadí</a:t>
            </a:r>
          </a:p>
          <a:p>
            <a:pPr lvl="1"/>
            <a:endParaRPr lang="cs-CZ" dirty="0" smtClean="0"/>
          </a:p>
          <a:p>
            <a:pPr lvl="2"/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790755"/>
              </p:ext>
            </p:extLst>
          </p:nvPr>
        </p:nvGraphicFramePr>
        <p:xfrm>
          <a:off x="5868144" y="1700808"/>
          <a:ext cx="3024336" cy="2194560"/>
        </p:xfrm>
        <a:graphic>
          <a:graphicData uri="http://schemas.openxmlformats.org/drawingml/2006/table">
            <a:tbl>
              <a:tblPr firstRow="1" firstCol="1" bandRow="1"/>
              <a:tblGrid>
                <a:gridCol w="1511406"/>
                <a:gridCol w="1512930"/>
              </a:tblGrid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POŘADÍ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KRITÉRIUM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šířka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nosnost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výška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hloubka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Zástupný symbol pro obsah 1"/>
          <p:cNvSpPr txBox="1">
            <a:spLocks/>
          </p:cNvSpPr>
          <p:nvPr/>
        </p:nvSpPr>
        <p:spPr>
          <a:xfrm>
            <a:off x="305396" y="2996952"/>
            <a:ext cx="7632848" cy="302433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Manipulační prostředky</a:t>
            </a:r>
          </a:p>
          <a:p>
            <a:pPr lvl="1"/>
            <a:r>
              <a:rPr lang="cs-CZ" sz="2400" dirty="0" smtClean="0"/>
              <a:t>Druhy:</a:t>
            </a:r>
          </a:p>
          <a:p>
            <a:pPr lvl="2"/>
            <a:r>
              <a:rPr lang="cs-CZ" sz="2000" dirty="0" smtClean="0"/>
              <a:t>Ručně vedený vysokozdvižný vozík</a:t>
            </a:r>
          </a:p>
          <a:p>
            <a:pPr lvl="2"/>
            <a:r>
              <a:rPr lang="cs-CZ" sz="2000" dirty="0"/>
              <a:t>Ručně vedený elektrický vysokozdvižný </a:t>
            </a:r>
            <a:r>
              <a:rPr lang="cs-CZ" sz="2000" dirty="0" smtClean="0"/>
              <a:t>vozík</a:t>
            </a:r>
          </a:p>
          <a:p>
            <a:pPr lvl="2"/>
            <a:r>
              <a:rPr lang="cs-CZ" sz="2000" dirty="0" smtClean="0"/>
              <a:t>Elektrický vysokozdvižný vozík</a:t>
            </a:r>
          </a:p>
          <a:p>
            <a:pPr lvl="2"/>
            <a:r>
              <a:rPr lang="cs-CZ" sz="2000" dirty="0" smtClean="0"/>
              <a:t>Vysokozdvižný vozík se zážehovým motorem</a:t>
            </a:r>
          </a:p>
          <a:p>
            <a:pPr lvl="1"/>
            <a:r>
              <a:rPr lang="cs-CZ" sz="2400" dirty="0" smtClean="0"/>
              <a:t>Volba kritérií metodou párového srovnávání</a:t>
            </a:r>
          </a:p>
          <a:p>
            <a:pPr lvl="2"/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13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MANIPULAČNÍ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958" y="1988840"/>
            <a:ext cx="8686800" cy="936104"/>
          </a:xfrm>
        </p:spPr>
        <p:txBody>
          <a:bodyPr/>
          <a:lstStyle/>
          <a:p>
            <a:r>
              <a:rPr lang="cs-CZ" dirty="0" smtClean="0"/>
              <a:t>Výsledek metodou váženého součtu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68726" y="4293096"/>
            <a:ext cx="8686800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Výsledek metodou TOPSIS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Font typeface="Wingdings 2"/>
              <a:buNone/>
            </a:pPr>
            <a:endParaRPr lang="cs-CZ" dirty="0" smtClean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709784"/>
              </p:ext>
            </p:extLst>
          </p:nvPr>
        </p:nvGraphicFramePr>
        <p:xfrm>
          <a:off x="822306" y="2564904"/>
          <a:ext cx="7779639" cy="1728192"/>
        </p:xfrm>
        <a:graphic>
          <a:graphicData uri="http://schemas.openxmlformats.org/drawingml/2006/table">
            <a:tbl>
              <a:tblPr firstRow="1" firstCol="1" bandRow="1"/>
              <a:tblGrid>
                <a:gridCol w="895025"/>
                <a:gridCol w="4032894"/>
                <a:gridCol w="1498210"/>
                <a:gridCol w="1353510"/>
              </a:tblGrid>
              <a:tr h="3381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Pořadí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Varianty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Hodnocení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531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Ručně vedený elektrický vysokozdvižný vozík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0,612547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28,9764670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81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Elektrický vysokozdvižný vozík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0,5178571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24,4988650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81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Ručně vedený vysokozdvižný vozík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0,4942529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23,3821906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7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Vysokozdvižný vozík se zážehovým motorem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0,4891858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23,1424774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856658"/>
              </p:ext>
            </p:extLst>
          </p:nvPr>
        </p:nvGraphicFramePr>
        <p:xfrm>
          <a:off x="895702" y="4869160"/>
          <a:ext cx="7632848" cy="1728190"/>
        </p:xfrm>
        <a:graphic>
          <a:graphicData uri="http://schemas.openxmlformats.org/drawingml/2006/table">
            <a:tbl>
              <a:tblPr firstRow="1" firstCol="1" bandRow="1"/>
              <a:tblGrid>
                <a:gridCol w="878137"/>
                <a:gridCol w="3956798"/>
                <a:gridCol w="1469941"/>
                <a:gridCol w="1327972"/>
              </a:tblGrid>
              <a:tr h="3456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Pořadí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Varianty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Hodnocení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Ručně vedený elektrický vysokozdvižný vozík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0,5205226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25,9994490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Ručně vedený vysokozdvižný vozík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0,5048814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25,2181891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Elektrický vysokozdvižný vozík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0,4929679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24,6231278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Vysokozdvižný vozík se zážehovým motorem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0,4836805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24,1592341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Zástupný symbol pro obsah 1"/>
          <p:cNvSpPr txBox="1">
            <a:spLocks/>
          </p:cNvSpPr>
          <p:nvPr/>
        </p:nvSpPr>
        <p:spPr>
          <a:xfrm>
            <a:off x="368726" y="1342082"/>
            <a:ext cx="6787480" cy="72139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Výpočet programem </a:t>
            </a:r>
            <a:r>
              <a:rPr lang="cs-CZ" dirty="0" err="1" smtClean="0"/>
              <a:t>MyChoice</a:t>
            </a:r>
            <a:r>
              <a:rPr lang="cs-CZ" dirty="0" smtClean="0"/>
              <a:t> Beta</a:t>
            </a:r>
          </a:p>
          <a:p>
            <a:pPr lvl="2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49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Návrh VYBAVENÍ skladu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650702"/>
          </a:xfrm>
        </p:spPr>
        <p:txBody>
          <a:bodyPr/>
          <a:lstStyle/>
          <a:p>
            <a:r>
              <a:rPr lang="cs-CZ" dirty="0" smtClean="0"/>
              <a:t>Návrh rozmístění regálů</a:t>
            </a:r>
          </a:p>
        </p:txBody>
      </p:sp>
      <p:pic>
        <p:nvPicPr>
          <p:cNvPr id="5" name="Obrázek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6" t="5098" r="1409" b="5490"/>
          <a:stretch/>
        </p:blipFill>
        <p:spPr bwMode="auto">
          <a:xfrm>
            <a:off x="412552" y="2132856"/>
            <a:ext cx="4921820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5364088" y="1878548"/>
            <a:ext cx="3888432" cy="100811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Manipulační prostředek</a:t>
            </a:r>
          </a:p>
        </p:txBody>
      </p:sp>
      <p:pic>
        <p:nvPicPr>
          <p:cNvPr id="8" name="Obrázek 7" descr="https://www.prijemny-dum.cz/images/0/91373397d806d8e8/2/elektricky-vysokozdvizny-vozik-xe-15-4-5m-posilovac-zowell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26" r="13985"/>
          <a:stretch/>
        </p:blipFill>
        <p:spPr bwMode="auto">
          <a:xfrm>
            <a:off x="6105296" y="3031668"/>
            <a:ext cx="2406015" cy="25228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4149575"/>
            <a:ext cx="8686800" cy="65070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Cena vybavení skladu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801805"/>
              </p:ext>
            </p:extLst>
          </p:nvPr>
        </p:nvGraphicFramePr>
        <p:xfrm>
          <a:off x="899592" y="4800277"/>
          <a:ext cx="4329742" cy="1640980"/>
        </p:xfrm>
        <a:graphic>
          <a:graphicData uri="http://schemas.openxmlformats.org/drawingml/2006/table">
            <a:tbl>
              <a:tblPr firstRow="1" firstCol="1" bandRow="1"/>
              <a:tblGrid>
                <a:gridCol w="2648757"/>
                <a:gridCol w="1680985"/>
              </a:tblGrid>
              <a:tr h="4102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NÁKLADY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 v Kč bez DPH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02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 paletových regálů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7A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156 852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02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 manipulačního prostředku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7A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179 000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02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7A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335 852</a:t>
                      </a:r>
                      <a:endParaRPr lang="cs-CZ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7A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17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DOBA NÁVRATNOSTI INVESTIC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4827165"/>
          </a:xfrm>
        </p:spPr>
        <p:txBody>
          <a:bodyPr>
            <a:normAutofit/>
          </a:bodyPr>
          <a:lstStyle/>
          <a:p>
            <a:r>
              <a:rPr lang="cs-CZ" dirty="0" smtClean="0"/>
              <a:t>Kalkulace nákladů</a:t>
            </a:r>
          </a:p>
          <a:p>
            <a:pPr marL="0" indent="0" algn="ctr">
              <a:buNone/>
            </a:pPr>
            <a:r>
              <a:rPr lang="cs-CZ" sz="2000" dirty="0"/>
              <a:t>cena výstavby skladu + cena vybavení skladu = celkové náklady [Kč bez DPH]</a:t>
            </a:r>
          </a:p>
          <a:p>
            <a:pPr marL="0" indent="0" algn="ctr">
              <a:buNone/>
            </a:pPr>
            <a:r>
              <a:rPr lang="cs-CZ" sz="2800" dirty="0"/>
              <a:t>5 417 100 + 335 852 = </a:t>
            </a:r>
            <a:r>
              <a:rPr lang="cs-CZ" sz="2800" b="1" dirty="0"/>
              <a:t>5 752 952 Kč bez </a:t>
            </a:r>
            <a:r>
              <a:rPr lang="cs-CZ" sz="2800" b="1" dirty="0" smtClean="0"/>
              <a:t>DPH</a:t>
            </a:r>
          </a:p>
          <a:p>
            <a:r>
              <a:rPr lang="cs-CZ" sz="2800" dirty="0" smtClean="0"/>
              <a:t>Roční náklady za pronájem</a:t>
            </a:r>
            <a:endParaRPr lang="cs-CZ" sz="2800" dirty="0"/>
          </a:p>
          <a:p>
            <a:pPr marL="0" indent="0" algn="ctr">
              <a:buNone/>
            </a:pPr>
            <a:r>
              <a:rPr lang="cs-CZ" sz="2000" dirty="0"/>
              <a:t>n</a:t>
            </a:r>
            <a:r>
              <a:rPr lang="cs-CZ" sz="2000" dirty="0" smtClean="0"/>
              <a:t>ájemné </a:t>
            </a:r>
            <a:r>
              <a:rPr lang="cs-CZ" sz="2000" dirty="0"/>
              <a:t>v pronajatých skladech x počet měsíců v roce = roční náklady za pronájem</a:t>
            </a:r>
          </a:p>
          <a:p>
            <a:pPr marL="0" indent="0" algn="ctr">
              <a:buNone/>
            </a:pPr>
            <a:r>
              <a:rPr lang="cs-CZ" sz="2800" dirty="0"/>
              <a:t>67 581 x 12 = </a:t>
            </a:r>
            <a:r>
              <a:rPr lang="cs-CZ" sz="2800" b="1" dirty="0"/>
              <a:t>810 972 Kč bez </a:t>
            </a:r>
            <a:r>
              <a:rPr lang="cs-CZ" sz="2800" b="1" dirty="0" smtClean="0"/>
              <a:t>DPH</a:t>
            </a:r>
          </a:p>
          <a:p>
            <a:endParaRPr lang="cs-CZ" sz="2800" dirty="0" smtClean="0"/>
          </a:p>
          <a:p>
            <a:r>
              <a:rPr lang="cs-CZ" sz="2800" dirty="0" smtClean="0"/>
              <a:t>Doba návratnosti investic</a:t>
            </a:r>
            <a:endParaRPr lang="cs-CZ" sz="2800" dirty="0"/>
          </a:p>
          <a:p>
            <a:pPr marL="0" indent="0" algn="ctr">
              <a:buNone/>
            </a:pPr>
            <a:r>
              <a:rPr lang="cs-CZ" sz="2000" dirty="0"/>
              <a:t>c</a:t>
            </a:r>
            <a:r>
              <a:rPr lang="cs-CZ" sz="2000" dirty="0" smtClean="0"/>
              <a:t>elková </a:t>
            </a:r>
            <a:r>
              <a:rPr lang="cs-CZ" sz="2000" dirty="0"/>
              <a:t>cena skladu : roční nájemné = doba návratnosti vložených investic</a:t>
            </a:r>
          </a:p>
          <a:p>
            <a:pPr algn="ctr"/>
            <a:r>
              <a:rPr lang="cs-CZ" sz="2800" dirty="0"/>
              <a:t>5 752 952 : 810 972 </a:t>
            </a:r>
            <a:r>
              <a:rPr lang="cs-CZ" sz="2800" b="1" dirty="0"/>
              <a:t>= 7,1 let</a:t>
            </a:r>
            <a:endParaRPr lang="cs-CZ" sz="2800" dirty="0"/>
          </a:p>
          <a:p>
            <a:endParaRPr lang="cs-CZ" sz="28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985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metod vícekriteriálního hodnocení variant</a:t>
            </a:r>
          </a:p>
          <a:p>
            <a:r>
              <a:rPr lang="cs-CZ" dirty="0" smtClean="0"/>
              <a:t>Návrh nového skladu ve vlastnictví společnosti</a:t>
            </a:r>
          </a:p>
          <a:p>
            <a:r>
              <a:rPr lang="cs-CZ" dirty="0" smtClean="0"/>
              <a:t>Úspora financí za pronajaté sklady</a:t>
            </a:r>
          </a:p>
          <a:p>
            <a:r>
              <a:rPr lang="cs-CZ" dirty="0" smtClean="0"/>
              <a:t>Vklad investic do vlastních prostor společnosti</a:t>
            </a:r>
          </a:p>
          <a:p>
            <a:r>
              <a:rPr lang="cs-CZ" dirty="0" smtClean="0"/>
              <a:t>Cíl práce byl splněn</a:t>
            </a:r>
          </a:p>
        </p:txBody>
      </p:sp>
    </p:spTree>
    <p:extLst>
      <p:ext uri="{BB962C8B-B14F-4D97-AF65-F5344CB8AC3E}">
        <p14:creationId xmlns:p14="http://schemas.microsoft.com/office/powerpoint/2010/main" val="414199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pPr algn="ctr"/>
            <a:r>
              <a:rPr lang="cs-CZ" sz="88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66325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OTÁZKY VEDOUCÍHO </a:t>
            </a:r>
            <a:r>
              <a:rPr lang="cs-CZ" dirty="0" smtClean="0"/>
              <a:t>a </a:t>
            </a:r>
            <a:r>
              <a:rPr lang="cs-CZ" smtClean="0"/>
              <a:t>openenta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Vedoucí práce</a:t>
            </a:r>
            <a:r>
              <a:rPr lang="cs-CZ" dirty="0" smtClean="0"/>
              <a:t>:</a:t>
            </a:r>
          </a:p>
          <a:p>
            <a:pPr lvl="1"/>
            <a:r>
              <a:rPr lang="cs-CZ" sz="2400" i="1" dirty="0"/>
              <a:t>„Myslíte si, že by při využití jiné metody například PROMETHEE by výsledky práce byly </a:t>
            </a:r>
            <a:r>
              <a:rPr lang="cs-CZ" sz="2400" i="1" dirty="0" smtClean="0"/>
              <a:t>jiné?“</a:t>
            </a:r>
            <a:endParaRPr lang="cs-CZ" sz="2400" dirty="0"/>
          </a:p>
          <a:p>
            <a:r>
              <a:rPr lang="cs-CZ" dirty="0" smtClean="0"/>
              <a:t>Oponent:</a:t>
            </a:r>
          </a:p>
          <a:p>
            <a:pPr lvl="1"/>
            <a:r>
              <a:rPr lang="cs-CZ" sz="2400" i="1" dirty="0" smtClean="0"/>
              <a:t>„</a:t>
            </a:r>
            <a:r>
              <a:rPr lang="cs-CZ" sz="2400" i="1" dirty="0" err="1" smtClean="0"/>
              <a:t>Vysvetlite</a:t>
            </a:r>
            <a:r>
              <a:rPr lang="cs-CZ" sz="2400" i="1" dirty="0" smtClean="0"/>
              <a:t> </a:t>
            </a:r>
            <a:r>
              <a:rPr lang="cs-CZ" sz="2400" i="1" dirty="0"/>
              <a:t>Vašu </a:t>
            </a:r>
            <a:r>
              <a:rPr lang="cs-CZ" sz="2400" i="1" dirty="0" err="1"/>
              <a:t>subjektívnu</a:t>
            </a:r>
            <a:r>
              <a:rPr lang="cs-CZ" sz="2400" i="1" dirty="0"/>
              <a:t> </a:t>
            </a:r>
            <a:r>
              <a:rPr lang="cs-CZ" sz="2400" i="1" dirty="0" err="1"/>
              <a:t>optimalizáciu</a:t>
            </a:r>
            <a:r>
              <a:rPr lang="cs-CZ" sz="2400" i="1" dirty="0"/>
              <a:t> skladového </a:t>
            </a:r>
            <a:r>
              <a:rPr lang="cs-CZ" sz="2400" i="1" dirty="0" err="1"/>
              <a:t>hospodárstva</a:t>
            </a:r>
            <a:r>
              <a:rPr lang="cs-CZ" sz="2400" i="1" dirty="0"/>
              <a:t> </a:t>
            </a:r>
            <a:r>
              <a:rPr lang="cs-CZ" sz="2400" i="1" dirty="0" err="1"/>
              <a:t>zameranú</a:t>
            </a:r>
            <a:r>
              <a:rPr lang="cs-CZ" sz="2400" i="1" dirty="0"/>
              <a:t> na </a:t>
            </a:r>
            <a:r>
              <a:rPr lang="cs-CZ" sz="2400" i="1" dirty="0" err="1"/>
              <a:t>výber</a:t>
            </a:r>
            <a:r>
              <a:rPr lang="cs-CZ" sz="2400" i="1" dirty="0"/>
              <a:t> </a:t>
            </a:r>
            <a:r>
              <a:rPr lang="cs-CZ" sz="2400" i="1" dirty="0" err="1" smtClean="0"/>
              <a:t>regálov</a:t>
            </a:r>
            <a:r>
              <a:rPr lang="cs-CZ" sz="2400" i="1" dirty="0"/>
              <a:t> </a:t>
            </a:r>
            <a:r>
              <a:rPr lang="cs-CZ" sz="2400" i="1" dirty="0" smtClean="0"/>
              <a:t>a </a:t>
            </a:r>
            <a:r>
              <a:rPr lang="cs-CZ" sz="2400" i="1" dirty="0" err="1"/>
              <a:t>manipulačných</a:t>
            </a:r>
            <a:r>
              <a:rPr lang="cs-CZ" sz="2400" i="1" dirty="0"/>
              <a:t> </a:t>
            </a:r>
            <a:r>
              <a:rPr lang="cs-CZ" sz="2400" i="1" dirty="0" err="1"/>
              <a:t>zariadení</a:t>
            </a:r>
            <a:r>
              <a:rPr lang="cs-CZ" sz="2400" i="1" dirty="0"/>
              <a:t> v </a:t>
            </a:r>
            <a:r>
              <a:rPr lang="cs-CZ" sz="2400" i="1" dirty="0" err="1"/>
              <a:t>danej</a:t>
            </a:r>
            <a:r>
              <a:rPr lang="cs-CZ" sz="2400" i="1" dirty="0"/>
              <a:t> </a:t>
            </a:r>
            <a:r>
              <a:rPr lang="cs-CZ" sz="2400" i="1" dirty="0" err="1"/>
              <a:t>spoločnosti</a:t>
            </a:r>
            <a:r>
              <a:rPr lang="cs-CZ" sz="2400" i="1" dirty="0" smtClean="0"/>
              <a:t>.“</a:t>
            </a:r>
          </a:p>
          <a:p>
            <a:pPr lvl="1"/>
            <a:r>
              <a:rPr lang="cs-CZ" sz="2400" i="1" dirty="0" smtClean="0"/>
              <a:t>„Na </a:t>
            </a:r>
            <a:r>
              <a:rPr lang="cs-CZ" sz="2400" i="1" dirty="0"/>
              <a:t>základe </a:t>
            </a:r>
            <a:r>
              <a:rPr lang="cs-CZ" sz="2400" i="1" dirty="0" err="1"/>
              <a:t>čoho</a:t>
            </a:r>
            <a:r>
              <a:rPr lang="cs-CZ" sz="2400" i="1" dirty="0"/>
              <a:t> </a:t>
            </a:r>
            <a:r>
              <a:rPr lang="cs-CZ" sz="2400" i="1" dirty="0" err="1"/>
              <a:t>ste</a:t>
            </a:r>
            <a:r>
              <a:rPr lang="cs-CZ" sz="2400" i="1" dirty="0"/>
              <a:t> stanovili </a:t>
            </a:r>
            <a:r>
              <a:rPr lang="cs-CZ" sz="2400" i="1" dirty="0" err="1"/>
              <a:t>vlastnú</a:t>
            </a:r>
            <a:r>
              <a:rPr lang="cs-CZ" sz="2400" i="1" dirty="0"/>
              <a:t> </a:t>
            </a:r>
            <a:r>
              <a:rPr lang="cs-CZ" sz="2400" i="1" dirty="0" err="1"/>
              <a:t>návratnosť</a:t>
            </a:r>
            <a:r>
              <a:rPr lang="cs-CZ" sz="2400" i="1" dirty="0"/>
              <a:t> </a:t>
            </a:r>
            <a:r>
              <a:rPr lang="cs-CZ" sz="2400" i="1" dirty="0" err="1" smtClean="0"/>
              <a:t>investície</a:t>
            </a:r>
            <a:r>
              <a:rPr lang="cs-CZ" sz="2400" i="1" dirty="0" smtClean="0"/>
              <a:t>?“</a:t>
            </a:r>
          </a:p>
          <a:p>
            <a:pPr lvl="1"/>
            <a:r>
              <a:rPr lang="cs-CZ" sz="2400" i="1" dirty="0" smtClean="0"/>
              <a:t>„Stanovte </a:t>
            </a:r>
            <a:r>
              <a:rPr lang="cs-CZ" sz="2400" i="1" dirty="0"/>
              <a:t>bod zvratu </a:t>
            </a:r>
            <a:r>
              <a:rPr lang="cs-CZ" sz="2400" i="1" dirty="0" err="1"/>
              <a:t>Vašej</a:t>
            </a:r>
            <a:r>
              <a:rPr lang="cs-CZ" sz="2400" i="1" dirty="0"/>
              <a:t> </a:t>
            </a:r>
            <a:r>
              <a:rPr lang="cs-CZ" sz="2400" i="1" dirty="0" err="1"/>
              <a:t>plánovanej</a:t>
            </a:r>
            <a:r>
              <a:rPr lang="cs-CZ" sz="2400" i="1" dirty="0"/>
              <a:t> </a:t>
            </a:r>
            <a:r>
              <a:rPr lang="cs-CZ" sz="2400" i="1" dirty="0" err="1"/>
              <a:t>investície</a:t>
            </a:r>
            <a:r>
              <a:rPr lang="cs-CZ" sz="2400" i="1" dirty="0" smtClean="0"/>
              <a:t>.“</a:t>
            </a:r>
            <a:endParaRPr lang="cs-CZ" sz="2400" i="1" dirty="0"/>
          </a:p>
          <a:p>
            <a:pPr lvl="1"/>
            <a:r>
              <a:rPr lang="cs-CZ" sz="2400" i="1" dirty="0" smtClean="0"/>
              <a:t>„Uveďte </a:t>
            </a:r>
            <a:r>
              <a:rPr lang="cs-CZ" sz="2400" i="1" dirty="0" err="1"/>
              <a:t>ďalšie</a:t>
            </a:r>
            <a:r>
              <a:rPr lang="cs-CZ" sz="2400" i="1" dirty="0"/>
              <a:t> </a:t>
            </a:r>
            <a:r>
              <a:rPr lang="cs-CZ" sz="2400" i="1" dirty="0" err="1"/>
              <a:t>finančné</a:t>
            </a:r>
            <a:r>
              <a:rPr lang="cs-CZ" sz="2400" i="1" dirty="0"/>
              <a:t> ukazovatele </a:t>
            </a:r>
            <a:r>
              <a:rPr lang="cs-CZ" sz="2400" i="1" dirty="0" err="1"/>
              <a:t>optimalizácie</a:t>
            </a:r>
            <a:r>
              <a:rPr lang="cs-CZ" sz="2400" i="1" dirty="0"/>
              <a:t> skladového </a:t>
            </a:r>
            <a:r>
              <a:rPr lang="cs-CZ" sz="2400" i="1" dirty="0" err="1"/>
              <a:t>hospodárstva</a:t>
            </a:r>
            <a:r>
              <a:rPr lang="cs-CZ" sz="2400" i="1" dirty="0"/>
              <a:t> v praxi využívané</a:t>
            </a:r>
            <a:r>
              <a:rPr lang="cs-CZ" sz="2400" i="1" dirty="0" smtClean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2782829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BOD ZVRATU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dirty="0"/>
          </a:p>
          <a:p>
            <a:r>
              <a:rPr lang="cs-CZ" sz="1800" dirty="0" smtClean="0"/>
              <a:t>FN – náklady na sklad</a:t>
            </a:r>
          </a:p>
          <a:p>
            <a:r>
              <a:rPr lang="cs-CZ" sz="1800" dirty="0" smtClean="0"/>
              <a:t>VN – náklady za rok 2016</a:t>
            </a:r>
          </a:p>
          <a:p>
            <a:r>
              <a:rPr lang="cs-CZ" sz="1800" dirty="0" smtClean="0"/>
              <a:t>T – tržby za rok 2016</a:t>
            </a:r>
          </a:p>
          <a:p>
            <a:pPr marL="0" indent="0">
              <a:buNone/>
            </a:pPr>
            <a:endParaRPr lang="cs-CZ" sz="1800" dirty="0"/>
          </a:p>
          <a:p>
            <a:endParaRPr lang="cs-CZ" sz="1800" dirty="0" smtClean="0"/>
          </a:p>
          <a:p>
            <a:r>
              <a:rPr lang="cs-CZ" sz="1800" dirty="0" smtClean="0"/>
              <a:t>FN </a:t>
            </a:r>
            <a:r>
              <a:rPr lang="cs-CZ" sz="1800" dirty="0"/>
              <a:t>= 5 752 952 </a:t>
            </a:r>
            <a:r>
              <a:rPr lang="cs-CZ" sz="1800" dirty="0" smtClean="0"/>
              <a:t>Kč</a:t>
            </a:r>
            <a:endParaRPr lang="cs-CZ" sz="1800" dirty="0"/>
          </a:p>
          <a:p>
            <a:r>
              <a:rPr lang="cs-CZ" sz="1800" dirty="0"/>
              <a:t>VN = 828 886 </a:t>
            </a:r>
            <a:r>
              <a:rPr lang="cs-CZ" sz="1800" dirty="0" smtClean="0"/>
              <a:t>000 Kč</a:t>
            </a:r>
            <a:endParaRPr lang="cs-CZ" sz="1800" dirty="0"/>
          </a:p>
          <a:p>
            <a:r>
              <a:rPr lang="cs-CZ" sz="1800" dirty="0"/>
              <a:t>T = 1 738 436 </a:t>
            </a:r>
            <a:r>
              <a:rPr lang="cs-CZ" sz="1800" dirty="0" smtClean="0"/>
              <a:t>000 Kč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dirty="0" smtClean="0"/>
              <a:t>VN </a:t>
            </a:r>
            <a:r>
              <a:rPr lang="cs-CZ" sz="1800" dirty="0"/>
              <a:t>na 1 Kč = 828 886 </a:t>
            </a:r>
            <a:r>
              <a:rPr lang="cs-CZ" sz="1800" dirty="0" smtClean="0"/>
              <a:t>000/1</a:t>
            </a:r>
            <a:r>
              <a:rPr lang="cs-CZ" sz="1800" dirty="0"/>
              <a:t> 738 436 000 = </a:t>
            </a:r>
            <a:r>
              <a:rPr lang="cs-CZ" sz="1800" dirty="0" smtClean="0"/>
              <a:t>0,476799</a:t>
            </a:r>
            <a:endParaRPr lang="cs-CZ" sz="2000" dirty="0" smtClean="0"/>
          </a:p>
          <a:p>
            <a:r>
              <a:rPr lang="cs-CZ" sz="1800" dirty="0" smtClean="0"/>
              <a:t>BOD ZVRATU = </a:t>
            </a:r>
            <a:r>
              <a:rPr lang="cs-CZ" sz="1800" dirty="0"/>
              <a:t>5 752 </a:t>
            </a:r>
            <a:r>
              <a:rPr lang="cs-CZ" sz="1800" dirty="0" smtClean="0"/>
              <a:t>952/(</a:t>
            </a:r>
            <a:r>
              <a:rPr lang="cs-CZ" sz="1800" dirty="0"/>
              <a:t>1 – 0,476799) = 10 995 682 </a:t>
            </a:r>
            <a:r>
              <a:rPr lang="cs-CZ" sz="1800" dirty="0" smtClean="0"/>
              <a:t>Kč</a:t>
            </a:r>
            <a:endParaRPr lang="cs-CZ" sz="2000" dirty="0"/>
          </a:p>
          <a:p>
            <a:pPr marL="0" indent="0" algn="ctr">
              <a:buNone/>
            </a:pPr>
            <a:r>
              <a:rPr lang="cs-CZ" sz="1800" dirty="0"/>
              <a:t>Firmě vznikne bod zvratu při </a:t>
            </a:r>
            <a:r>
              <a:rPr lang="cs-CZ" sz="1800" dirty="0" smtClean="0"/>
              <a:t>dosažení zisku </a:t>
            </a:r>
            <a:r>
              <a:rPr lang="cs-CZ" sz="1800" dirty="0"/>
              <a:t>10 995 682 </a:t>
            </a:r>
            <a:r>
              <a:rPr lang="cs-CZ" sz="1800" dirty="0" smtClean="0"/>
              <a:t>Kč.</a:t>
            </a:r>
            <a:endParaRPr lang="cs-CZ" sz="1800" dirty="0"/>
          </a:p>
          <a:p>
            <a:r>
              <a:rPr lang="cs-CZ" sz="1800" dirty="0" smtClean="0"/>
              <a:t>Tržby na 1 den</a:t>
            </a:r>
            <a:r>
              <a:rPr lang="cs-CZ" sz="1800" dirty="0"/>
              <a:t> </a:t>
            </a:r>
            <a:r>
              <a:rPr lang="cs-CZ" sz="1800" dirty="0" smtClean="0"/>
              <a:t>1 738 436 000 / 365 = 4 762 838 Kč</a:t>
            </a:r>
          </a:p>
          <a:p>
            <a:r>
              <a:rPr lang="cs-CZ" sz="1800" dirty="0" smtClean="0"/>
              <a:t>Počet dní bodu zvratu = 10 995 682 / 4 762 838 = 2,3 dní</a:t>
            </a:r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716016" y="1340768"/>
            <a:ext cx="3379494" cy="288032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Model bodu zvratu</a:t>
            </a:r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603400"/>
            <a:ext cx="3621177" cy="332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9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Cíl diplomové práce</a:t>
            </a:r>
          </a:p>
          <a:p>
            <a:r>
              <a:rPr lang="cs-CZ" dirty="0" smtClean="0"/>
              <a:t>Metodika práce</a:t>
            </a:r>
          </a:p>
          <a:p>
            <a:r>
              <a:rPr lang="cs-CZ" dirty="0" smtClean="0"/>
              <a:t>Představení společnosti</a:t>
            </a:r>
          </a:p>
          <a:p>
            <a:r>
              <a:rPr lang="cs-CZ" dirty="0" smtClean="0"/>
              <a:t>Použité metody</a:t>
            </a:r>
          </a:p>
          <a:p>
            <a:r>
              <a:rPr lang="cs-CZ" dirty="0" smtClean="0"/>
              <a:t>Analýza současného stavu</a:t>
            </a:r>
            <a:endParaRPr lang="cs-CZ" dirty="0"/>
          </a:p>
          <a:p>
            <a:r>
              <a:rPr lang="cs-CZ" dirty="0" smtClean="0"/>
              <a:t>Návrh nového skladu</a:t>
            </a:r>
          </a:p>
          <a:p>
            <a:r>
              <a:rPr lang="cs-CZ" dirty="0" smtClean="0"/>
              <a:t>Doba návratnosti investic</a:t>
            </a:r>
          </a:p>
          <a:p>
            <a:r>
              <a:rPr lang="cs-CZ" dirty="0" smtClean="0"/>
              <a:t>Závěrečné shrnutí</a:t>
            </a:r>
          </a:p>
          <a:p>
            <a:endParaRPr lang="cs-CZ" dirty="0" smtClean="0"/>
          </a:p>
          <a:p>
            <a:r>
              <a:rPr lang="cs-CZ" dirty="0" smtClean="0"/>
              <a:t>Dotazy vedoucího a oponenta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5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</a:t>
            </a:r>
            <a:r>
              <a:rPr lang="cs-CZ" dirty="0" smtClean="0"/>
              <a:t>DIPLOMOVÉ </a:t>
            </a:r>
            <a:r>
              <a:rPr lang="cs-CZ" dirty="0"/>
              <a:t>PRÁCE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3000" i="1" dirty="0" smtClean="0"/>
              <a:t>„</a:t>
            </a:r>
            <a:r>
              <a:rPr lang="cs-CZ" i="1" dirty="0"/>
              <a:t>Cílem diplomové práce je analýza aktuálního stavu skladového hospodářství ve vybrané společnosti a návrh řešení pro zefektivnění a následné ekonomické zhodnocení tohoto </a:t>
            </a:r>
            <a:r>
              <a:rPr lang="cs-CZ" i="1" dirty="0" smtClean="0"/>
              <a:t>návrhu.“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4257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 fontScale="92500" lnSpcReduction="20000"/>
          </a:bodyPr>
          <a:lstStyle/>
          <a:p>
            <a:r>
              <a:rPr lang="cs-CZ" sz="3500" b="1" dirty="0" smtClean="0"/>
              <a:t>Teoreticko-metodologická část</a:t>
            </a:r>
            <a:endParaRPr lang="cs-CZ" sz="3500" b="1" dirty="0"/>
          </a:p>
          <a:p>
            <a:pPr lvl="2"/>
            <a:r>
              <a:rPr lang="cs-CZ" sz="3200" dirty="0" smtClean="0"/>
              <a:t>Rozbor základních pojmů</a:t>
            </a:r>
          </a:p>
          <a:p>
            <a:pPr lvl="2"/>
            <a:r>
              <a:rPr lang="cs-CZ" sz="3200" dirty="0" smtClean="0"/>
              <a:t>Rozbor metod využitých v praktické části</a:t>
            </a:r>
          </a:p>
          <a:p>
            <a:pPr lvl="2"/>
            <a:endParaRPr lang="cs-CZ" sz="3200" dirty="0"/>
          </a:p>
          <a:p>
            <a:r>
              <a:rPr lang="cs-CZ" sz="3500" b="1" dirty="0" smtClean="0"/>
              <a:t>Aplikační </a:t>
            </a:r>
            <a:r>
              <a:rPr lang="cs-CZ" sz="3500" b="1" dirty="0"/>
              <a:t>část</a:t>
            </a:r>
          </a:p>
          <a:p>
            <a:pPr lvl="2"/>
            <a:r>
              <a:rPr lang="cs-CZ" sz="3200" dirty="0" smtClean="0"/>
              <a:t>Představení společnosti</a:t>
            </a:r>
          </a:p>
          <a:p>
            <a:pPr lvl="2"/>
            <a:r>
              <a:rPr lang="cs-CZ" sz="3200" dirty="0" smtClean="0"/>
              <a:t>Analýza současného stavu</a:t>
            </a:r>
          </a:p>
          <a:p>
            <a:pPr lvl="2"/>
            <a:r>
              <a:rPr lang="cs-CZ" sz="3200" dirty="0" smtClean="0"/>
              <a:t>Návrh nového skladu</a:t>
            </a:r>
          </a:p>
          <a:p>
            <a:pPr lvl="2"/>
            <a:r>
              <a:rPr lang="cs-CZ" sz="3200" dirty="0" smtClean="0"/>
              <a:t>Návrh skladového vybavení</a:t>
            </a:r>
          </a:p>
          <a:p>
            <a:pPr lvl="2"/>
            <a:r>
              <a:rPr lang="cs-CZ" sz="3200" dirty="0" smtClean="0"/>
              <a:t>Doba návratnosti investic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75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Společnosti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Název</a:t>
            </a:r>
            <a:r>
              <a:rPr lang="cs-CZ" dirty="0"/>
              <a:t>: I&amp;C </a:t>
            </a:r>
            <a:r>
              <a:rPr lang="cs-CZ" dirty="0" err="1"/>
              <a:t>Energo</a:t>
            </a:r>
            <a:r>
              <a:rPr lang="cs-CZ" dirty="0"/>
              <a:t> a.s.</a:t>
            </a:r>
            <a:endParaRPr lang="cs-CZ" dirty="0" smtClean="0"/>
          </a:p>
          <a:p>
            <a:r>
              <a:rPr lang="cs-CZ" dirty="0"/>
              <a:t>Rok </a:t>
            </a:r>
            <a:r>
              <a:rPr lang="cs-CZ" dirty="0" smtClean="0"/>
              <a:t>založení: 1993</a:t>
            </a:r>
          </a:p>
          <a:p>
            <a:r>
              <a:rPr lang="cs-CZ" dirty="0"/>
              <a:t>W</a:t>
            </a:r>
            <a:r>
              <a:rPr lang="cs-CZ" dirty="0" smtClean="0"/>
              <a:t>ebové stránky: www.ic-energo.eu </a:t>
            </a:r>
          </a:p>
          <a:p>
            <a:r>
              <a:rPr lang="cs-CZ" dirty="0"/>
              <a:t>Předmět podnikání:</a:t>
            </a:r>
          </a:p>
          <a:p>
            <a:pPr lvl="1"/>
            <a:r>
              <a:rPr lang="cs-CZ" dirty="0" smtClean="0"/>
              <a:t>projektová </a:t>
            </a:r>
            <a:r>
              <a:rPr lang="cs-CZ" dirty="0"/>
              <a:t>činnost ve </a:t>
            </a:r>
            <a:r>
              <a:rPr lang="cs-CZ" dirty="0" smtClean="0"/>
              <a:t>výstavbě</a:t>
            </a:r>
            <a:endParaRPr lang="cs-CZ" dirty="0"/>
          </a:p>
          <a:p>
            <a:pPr lvl="1"/>
            <a:r>
              <a:rPr lang="cs-CZ" dirty="0" smtClean="0"/>
              <a:t>zámečnictví</a:t>
            </a:r>
            <a:r>
              <a:rPr lang="cs-CZ" dirty="0"/>
              <a:t>, </a:t>
            </a:r>
            <a:r>
              <a:rPr lang="cs-CZ" dirty="0" smtClean="0"/>
              <a:t>nástrojářství</a:t>
            </a:r>
            <a:endParaRPr lang="cs-CZ" dirty="0"/>
          </a:p>
          <a:p>
            <a:pPr lvl="1"/>
            <a:r>
              <a:rPr lang="cs-CZ" dirty="0" err="1" smtClean="0"/>
              <a:t>obráběčství</a:t>
            </a:r>
            <a:endParaRPr lang="cs-CZ" dirty="0"/>
          </a:p>
          <a:p>
            <a:pPr lvl="1"/>
            <a:r>
              <a:rPr lang="cs-CZ" dirty="0" smtClean="0"/>
              <a:t>montáž</a:t>
            </a:r>
            <a:r>
              <a:rPr lang="cs-CZ" dirty="0"/>
              <a:t>, opravy, revize a zkoušky elektrických </a:t>
            </a:r>
            <a:r>
              <a:rPr lang="cs-CZ" dirty="0" smtClean="0"/>
              <a:t>zařízení</a:t>
            </a:r>
            <a:endParaRPr lang="cs-CZ" dirty="0"/>
          </a:p>
          <a:p>
            <a:pPr lvl="1"/>
            <a:r>
              <a:rPr lang="cs-CZ" dirty="0" smtClean="0"/>
              <a:t>výroba</a:t>
            </a:r>
            <a:r>
              <a:rPr lang="cs-CZ" dirty="0"/>
              <a:t>, instalace, opravy elektrických strojů a přístrojů, elektronických a telekomunikačních </a:t>
            </a:r>
            <a:r>
              <a:rPr lang="cs-CZ" dirty="0" smtClean="0"/>
              <a:t>zařízení …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556792"/>
            <a:ext cx="1538605" cy="1466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220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POUŽITÉ METODY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686800" cy="1442790"/>
          </a:xfrm>
        </p:spPr>
        <p:txBody>
          <a:bodyPr>
            <a:normAutofit/>
          </a:bodyPr>
          <a:lstStyle/>
          <a:p>
            <a:r>
              <a:rPr lang="cs-CZ" sz="3000" dirty="0" smtClean="0"/>
              <a:t>Vícekriteriální hodnocení variant</a:t>
            </a:r>
          </a:p>
          <a:p>
            <a:pPr marL="0" indent="0">
              <a:buNone/>
            </a:pPr>
            <a:r>
              <a:rPr lang="cs-CZ" sz="1600" dirty="0" smtClean="0"/>
              <a:t>		</a:t>
            </a:r>
          </a:p>
          <a:p>
            <a:pPr marL="0" indent="0">
              <a:buNone/>
            </a:pPr>
            <a:r>
              <a:rPr lang="cs-CZ" sz="1600" dirty="0" smtClean="0"/>
              <a:t>		</a:t>
            </a:r>
            <a:endParaRPr lang="cs-CZ" sz="1600" b="1" dirty="0"/>
          </a:p>
        </p:txBody>
      </p:sp>
      <p:sp>
        <p:nvSpPr>
          <p:cNvPr id="4" name="Násobení 3"/>
          <p:cNvSpPr/>
          <p:nvPr/>
        </p:nvSpPr>
        <p:spPr>
          <a:xfrm>
            <a:off x="3917386" y="3168843"/>
            <a:ext cx="936104" cy="864096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334226" y="2492896"/>
            <a:ext cx="610242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873624"/>
              </a:buClr>
              <a:buSzPct val="70000"/>
            </a:pPr>
            <a:r>
              <a:rPr lang="cs-CZ" sz="3000" b="1" dirty="0"/>
              <a:t>Metoda </a:t>
            </a:r>
            <a:r>
              <a:rPr lang="cs-CZ" sz="3000" b="1" dirty="0" smtClean="0"/>
              <a:t>váženého součtu</a:t>
            </a:r>
            <a:endParaRPr lang="cs-CZ" sz="3000" b="1" dirty="0"/>
          </a:p>
          <a:p>
            <a:pPr lvl="0" algn="ctr">
              <a:spcBef>
                <a:spcPct val="20000"/>
              </a:spcBef>
              <a:buClr>
                <a:srgbClr val="873624"/>
              </a:buClr>
              <a:buSzPct val="70000"/>
            </a:pPr>
            <a:r>
              <a:rPr lang="cs-CZ" sz="3000" b="1" dirty="0"/>
              <a:t>			</a:t>
            </a:r>
          </a:p>
          <a:p>
            <a:pPr lvl="0" algn="ctr">
              <a:spcBef>
                <a:spcPct val="20000"/>
              </a:spcBef>
              <a:buClr>
                <a:srgbClr val="873624"/>
              </a:buClr>
              <a:buSzPct val="70000"/>
            </a:pPr>
            <a:endParaRPr lang="cs-CZ" sz="3000" b="1" dirty="0" smtClean="0"/>
          </a:p>
          <a:p>
            <a:pPr lvl="0" algn="ctr">
              <a:spcBef>
                <a:spcPct val="20000"/>
              </a:spcBef>
              <a:buClr>
                <a:srgbClr val="873624"/>
              </a:buClr>
              <a:buSzPct val="70000"/>
            </a:pPr>
            <a:r>
              <a:rPr lang="cs-CZ" sz="3000" b="1" dirty="0" smtClean="0"/>
              <a:t>Metoda TOPSIS</a:t>
            </a:r>
            <a:endParaRPr lang="cs-CZ" sz="3000" b="1" dirty="0"/>
          </a:p>
        </p:txBody>
      </p:sp>
      <p:sp>
        <p:nvSpPr>
          <p:cNvPr id="7" name="Zástupný symbol pro obsah 1"/>
          <p:cNvSpPr txBox="1">
            <a:spLocks/>
          </p:cNvSpPr>
          <p:nvPr/>
        </p:nvSpPr>
        <p:spPr>
          <a:xfrm>
            <a:off x="323528" y="5157192"/>
            <a:ext cx="8123820" cy="822102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 smtClean="0"/>
              <a:t>Doba návratnosti investice	</a:t>
            </a:r>
            <a:endParaRPr lang="cs-CZ" sz="3000" b="1" dirty="0"/>
          </a:p>
        </p:txBody>
      </p:sp>
    </p:spTree>
    <p:extLst>
      <p:ext uri="{BB962C8B-B14F-4D97-AF65-F5344CB8AC3E}">
        <p14:creationId xmlns:p14="http://schemas.microsoft.com/office/powerpoint/2010/main" val="327945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ANALÝZA SOUČASNÉHO STAVU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Pronajaté sklady: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klad </a:t>
            </a:r>
            <a:r>
              <a:rPr lang="cs-CZ" dirty="0"/>
              <a:t>Březí u Týna nad </a:t>
            </a:r>
            <a:r>
              <a:rPr lang="cs-CZ" dirty="0" smtClean="0"/>
              <a:t>Vltavou – 213 m</a:t>
            </a:r>
            <a:r>
              <a:rPr lang="cs-CZ" baseline="30000" dirty="0" smtClean="0"/>
              <a:t>2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klad </a:t>
            </a:r>
            <a:r>
              <a:rPr lang="cs-CZ" dirty="0"/>
              <a:t>České Budějovice – 313,31 m</a:t>
            </a:r>
            <a:r>
              <a:rPr lang="cs-CZ" baseline="30000" dirty="0"/>
              <a:t>2</a:t>
            </a:r>
            <a:endParaRPr lang="cs-CZ" dirty="0" smtClean="0"/>
          </a:p>
          <a:p>
            <a:pPr lvl="1"/>
            <a:r>
              <a:rPr lang="cs-CZ" dirty="0"/>
              <a:t>s</a:t>
            </a:r>
            <a:r>
              <a:rPr lang="cs-CZ" dirty="0" smtClean="0"/>
              <a:t>klad </a:t>
            </a:r>
            <a:r>
              <a:rPr lang="cs-CZ" dirty="0"/>
              <a:t>Týn nad Vltavou – 477 m</a:t>
            </a:r>
            <a:r>
              <a:rPr lang="cs-CZ" baseline="30000" dirty="0"/>
              <a:t>2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Pozemek společnosti: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krajová část města Týn nad </a:t>
            </a:r>
            <a:r>
              <a:rPr lang="cs-CZ" dirty="0"/>
              <a:t>Vltavou – 8 034 m</a:t>
            </a:r>
            <a:r>
              <a:rPr lang="cs-CZ" baseline="30000" dirty="0"/>
              <a:t>2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0505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304900" y="1844824"/>
            <a:ext cx="8352928" cy="17281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784425"/>
              </p:ext>
            </p:extLst>
          </p:nvPr>
        </p:nvGraphicFramePr>
        <p:xfrm>
          <a:off x="1282552" y="2635188"/>
          <a:ext cx="6768752" cy="1875655"/>
        </p:xfrm>
        <a:graphic>
          <a:graphicData uri="http://schemas.openxmlformats.org/drawingml/2006/table">
            <a:tbl>
              <a:tblPr firstRow="1" firstCol="1" bandRow="1"/>
              <a:tblGrid>
                <a:gridCol w="2361637"/>
                <a:gridCol w="2046186"/>
                <a:gridCol w="2360929"/>
              </a:tblGrid>
              <a:tr h="3751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SKLAD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PLOCHA [m</a:t>
                      </a:r>
                      <a:r>
                        <a:rPr lang="cs-CZ" sz="1600" b="1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]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NÁJEM [Kč/měsíc]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51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sklad Březí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6 816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1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sklad České Budějovice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313,31 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31 331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1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sklad Týn nad Vltavou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36 250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1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7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1 003,31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7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74 397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7A9"/>
                    </a:solidFill>
                  </a:tcPr>
                </a:tc>
              </a:tr>
            </a:tbl>
          </a:graphicData>
        </a:graphic>
      </p:graphicFrame>
      <p:sp>
        <p:nvSpPr>
          <p:cNvPr id="9" name="Zástupný symbol pro obsah 1"/>
          <p:cNvSpPr txBox="1">
            <a:spLocks/>
          </p:cNvSpPr>
          <p:nvPr/>
        </p:nvSpPr>
        <p:spPr>
          <a:xfrm>
            <a:off x="304900" y="1700808"/>
            <a:ext cx="8686800" cy="11521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000" dirty="0" smtClean="0"/>
              <a:t>Přehled měsíčních nájmů</a:t>
            </a:r>
            <a:endParaRPr lang="cs-CZ" sz="1600" dirty="0" smtClean="0"/>
          </a:p>
          <a:p>
            <a:pPr marL="0" indent="0">
              <a:buFont typeface="Wingdings 2"/>
              <a:buNone/>
            </a:pPr>
            <a:r>
              <a:rPr lang="cs-CZ" sz="1600" dirty="0" smtClean="0"/>
              <a:t>		</a:t>
            </a:r>
            <a:endParaRPr lang="cs-CZ" sz="1600" b="1" dirty="0"/>
          </a:p>
        </p:txBody>
      </p:sp>
      <p:sp>
        <p:nvSpPr>
          <p:cNvPr id="10" name="Zástupný symbol pro obsah 1"/>
          <p:cNvSpPr txBox="1">
            <a:spLocks/>
          </p:cNvSpPr>
          <p:nvPr/>
        </p:nvSpPr>
        <p:spPr>
          <a:xfrm>
            <a:off x="304900" y="4797152"/>
            <a:ext cx="8686800" cy="13681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600" dirty="0"/>
              <a:t>M</a:t>
            </a:r>
            <a:r>
              <a:rPr lang="cs-CZ" sz="2600" dirty="0" smtClean="0"/>
              <a:t>ěsíční nájemné </a:t>
            </a:r>
          </a:p>
          <a:p>
            <a:pPr lvl="1"/>
            <a:r>
              <a:rPr lang="cs-CZ" sz="2600" dirty="0" smtClean="0"/>
              <a:t>Plocha skladů společnosti</a:t>
            </a:r>
            <a:r>
              <a:rPr lang="cs-CZ" sz="1200" dirty="0" smtClean="0"/>
              <a:t>	</a:t>
            </a:r>
          </a:p>
          <a:p>
            <a:pPr marL="0" indent="0">
              <a:buFont typeface="Wingdings 2"/>
              <a:buNone/>
            </a:pPr>
            <a:r>
              <a:rPr lang="cs-CZ" sz="1600" dirty="0" smtClean="0"/>
              <a:t>		</a:t>
            </a:r>
            <a:endParaRPr lang="cs-CZ" sz="1600" b="1" dirty="0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79128" y="476672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ANALÝZA SOUČASNÉHO STAVU</a:t>
            </a:r>
          </a:p>
        </p:txBody>
      </p:sp>
    </p:spTree>
    <p:extLst>
      <p:ext uri="{BB962C8B-B14F-4D97-AF65-F5344CB8AC3E}">
        <p14:creationId xmlns:p14="http://schemas.microsoft.com/office/powerpoint/2010/main" val="102670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936104"/>
          </a:xfrm>
        </p:spPr>
        <p:txBody>
          <a:bodyPr>
            <a:noAutofit/>
          </a:bodyPr>
          <a:lstStyle/>
          <a:p>
            <a:pPr algn="ctr"/>
            <a:r>
              <a:rPr lang="cs-CZ" dirty="0" smtClean="0"/>
              <a:t>NÁVRH NOVÉHO SKLADU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0711" y="1268760"/>
            <a:ext cx="8686800" cy="720080"/>
          </a:xfrm>
        </p:spPr>
        <p:txBody>
          <a:bodyPr/>
          <a:lstStyle/>
          <a:p>
            <a:r>
              <a:rPr lang="cs-CZ" sz="2600" dirty="0" smtClean="0"/>
              <a:t>Umístění skladu na pozemku společnosti</a:t>
            </a:r>
            <a:endParaRPr lang="cs-CZ" sz="2600" dirty="0"/>
          </a:p>
        </p:txBody>
      </p:sp>
      <p:pic>
        <p:nvPicPr>
          <p:cNvPr id="8" name="Obrázek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56" y="1772816"/>
            <a:ext cx="3275756" cy="2070354"/>
          </a:xfrm>
          <a:prstGeom prst="rect">
            <a:avLst/>
          </a:prstGeom>
        </p:spPr>
      </p:pic>
      <p:pic>
        <p:nvPicPr>
          <p:cNvPr id="9" name="Obrázek 8" descr="https://www.unihal.cz/storage/gallery/07/cd0709/original/montovana-skladovaci-hala-z2k-uh-7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046" y="3429000"/>
            <a:ext cx="3776092" cy="216024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Zástupný symbol pro obsah 1"/>
          <p:cNvSpPr txBox="1">
            <a:spLocks/>
          </p:cNvSpPr>
          <p:nvPr/>
        </p:nvSpPr>
        <p:spPr>
          <a:xfrm>
            <a:off x="4283968" y="2884397"/>
            <a:ext cx="4264248" cy="8280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 smtClean="0"/>
              <a:t>Navrhovaný vzhled skladu</a:t>
            </a:r>
            <a:endParaRPr lang="cs-CZ" sz="2600" dirty="0"/>
          </a:p>
        </p:txBody>
      </p:sp>
      <p:sp>
        <p:nvSpPr>
          <p:cNvPr id="12" name="Zástupný symbol pro obsah 1"/>
          <p:cNvSpPr txBox="1">
            <a:spLocks/>
          </p:cNvSpPr>
          <p:nvPr/>
        </p:nvSpPr>
        <p:spPr>
          <a:xfrm>
            <a:off x="4174480" y="2076935"/>
            <a:ext cx="4824536" cy="82474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 smtClean="0"/>
              <a:t>Navrhovaná plocha: </a:t>
            </a:r>
            <a:r>
              <a:rPr lang="cs-CZ" sz="2200" dirty="0" smtClean="0"/>
              <a:t>1 000 m</a:t>
            </a:r>
            <a:r>
              <a:rPr lang="cs-CZ" sz="2400" b="1" baseline="30000" dirty="0" smtClean="0">
                <a:latin typeface="Times New Roman"/>
                <a:ea typeface="Calibri"/>
                <a:cs typeface="Times New Roman"/>
              </a:rPr>
              <a:t>2</a:t>
            </a:r>
            <a:endParaRPr lang="cs-CZ" sz="2200" dirty="0" smtClean="0"/>
          </a:p>
        </p:txBody>
      </p:sp>
      <p:sp>
        <p:nvSpPr>
          <p:cNvPr id="13" name="Zástupný symbol pro obsah 1"/>
          <p:cNvSpPr txBox="1">
            <a:spLocks/>
          </p:cNvSpPr>
          <p:nvPr/>
        </p:nvSpPr>
        <p:spPr>
          <a:xfrm>
            <a:off x="4382616" y="5589240"/>
            <a:ext cx="4408264" cy="122698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 smtClean="0"/>
              <a:t>Rozměry: </a:t>
            </a:r>
            <a:r>
              <a:rPr lang="cs-CZ" sz="2400" dirty="0" smtClean="0"/>
              <a:t>20 </a:t>
            </a:r>
            <a:r>
              <a:rPr lang="cs-CZ" sz="2400" dirty="0"/>
              <a:t>x 50 x 5 </a:t>
            </a:r>
            <a:r>
              <a:rPr lang="cs-CZ" sz="2400" dirty="0" smtClean="0"/>
              <a:t>m</a:t>
            </a:r>
            <a:br>
              <a:rPr lang="cs-CZ" sz="2400" dirty="0" smtClean="0"/>
            </a:br>
            <a:r>
              <a:rPr lang="cs-CZ" sz="2400" dirty="0" smtClean="0"/>
              <a:t>	   (šířka </a:t>
            </a:r>
            <a:r>
              <a:rPr lang="cs-CZ" sz="2400" dirty="0"/>
              <a:t>x délka x výška) </a:t>
            </a:r>
          </a:p>
          <a:p>
            <a:pPr lvl="1"/>
            <a:endParaRPr lang="cs-CZ" sz="2200" dirty="0" smtClean="0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963363"/>
              </p:ext>
            </p:extLst>
          </p:nvPr>
        </p:nvGraphicFramePr>
        <p:xfrm>
          <a:off x="681708" y="4653136"/>
          <a:ext cx="3600400" cy="1828800"/>
        </p:xfrm>
        <a:graphic>
          <a:graphicData uri="http://schemas.openxmlformats.org/drawingml/2006/table">
            <a:tbl>
              <a:tblPr firstRow="1" firstCol="1" bandRow="1"/>
              <a:tblGrid>
                <a:gridCol w="2376141"/>
                <a:gridCol w="1224259"/>
              </a:tblGrid>
              <a:tr h="293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 haly celkem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Kč bez DPH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 základové desky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1 225 000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 výstavby haly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4 067 900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Cena osvětlení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124 200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7A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5 417 100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7A9"/>
                    </a:solidFill>
                  </a:tcPr>
                </a:tc>
              </a:tr>
            </a:tbl>
          </a:graphicData>
        </a:graphic>
      </p:graphicFrame>
      <p:sp>
        <p:nvSpPr>
          <p:cNvPr id="15" name="Zástupný symbol pro obsah 2"/>
          <p:cNvSpPr txBox="1">
            <a:spLocks/>
          </p:cNvSpPr>
          <p:nvPr/>
        </p:nvSpPr>
        <p:spPr>
          <a:xfrm>
            <a:off x="134144" y="4077072"/>
            <a:ext cx="4248472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Cena výstavby skladu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1810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2335</TotalTime>
  <Words>651</Words>
  <Application>Microsoft Office PowerPoint</Application>
  <PresentationFormat>Předvádění na obrazovce (4:3)</PresentationFormat>
  <Paragraphs>227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Cesta</vt:lpstr>
      <vt:lpstr>OPTIMALIZACE Skladového hospodářství ve vybrané společnosti</vt:lpstr>
      <vt:lpstr>OBSAH PREZENTACE</vt:lpstr>
      <vt:lpstr>CÍL DIPLOMOVÉ PRÁCE</vt:lpstr>
      <vt:lpstr>Metodika práce</vt:lpstr>
      <vt:lpstr>PŘEDSTAVENÍ Společnosti</vt:lpstr>
      <vt:lpstr>POUŽITÉ METODY</vt:lpstr>
      <vt:lpstr>ANALÝZA SOUČASNÉHO STAVU</vt:lpstr>
      <vt:lpstr>Prezentace aplikace PowerPoint</vt:lpstr>
      <vt:lpstr>NÁVRH NOVÉHO SKLADU</vt:lpstr>
      <vt:lpstr>NÁVRH VYBAVENÍ SKLADU</vt:lpstr>
      <vt:lpstr>MANIPULAČNÍ PROSTŘEDKY</vt:lpstr>
      <vt:lpstr>Návrh VYBAVENÍ skladu</vt:lpstr>
      <vt:lpstr>DOBA NÁVRATNOSTI INVESTIC</vt:lpstr>
      <vt:lpstr>Závěrečné shrnutí</vt:lpstr>
      <vt:lpstr>DĚKUJI ZA POZORNOST</vt:lpstr>
      <vt:lpstr>OTÁZKY VEDOUCÍHO a openenta</vt:lpstr>
      <vt:lpstr>BOD ZVRATU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BAKALÁŘSKÉ PRÁCE</dc:title>
  <dc:creator>PC</dc:creator>
  <cp:lastModifiedBy>PC</cp:lastModifiedBy>
  <cp:revision>76</cp:revision>
  <dcterms:created xsi:type="dcterms:W3CDTF">2016-06-01T14:14:38Z</dcterms:created>
  <dcterms:modified xsi:type="dcterms:W3CDTF">2018-05-29T10:34:55Z</dcterms:modified>
</cp:coreProperties>
</file>