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4" d="100"/>
          <a:sy n="84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List_aplikac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5299602019261862E-2"/>
          <c:y val="1.4285450978304054E-2"/>
          <c:w val="0.96470039798073814"/>
          <c:h val="0.5394168267478199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Nákes a střih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cat>
            <c:strRef>
              <c:f>List1!$A$2:$A$5</c:f>
              <c:strCache>
                <c:ptCount val="3"/>
                <c:pt idx="0">
                  <c:v>Pracovní montérky</c:v>
                </c:pt>
                <c:pt idx="1">
                  <c:v>Pracovní kalhoty</c:v>
                </c:pt>
                <c:pt idx="2">
                  <c:v>Pracovní bundy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24</c:v>
                </c:pt>
                <c:pt idx="1">
                  <c:v>17</c:v>
                </c:pt>
                <c:pt idx="2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AF-4B5D-A22A-3FD74B4F402B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Příprava overlockem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cat>
            <c:strRef>
              <c:f>List1!$A$2:$A$5</c:f>
              <c:strCache>
                <c:ptCount val="3"/>
                <c:pt idx="0">
                  <c:v>Pracovní montérky</c:v>
                </c:pt>
                <c:pt idx="1">
                  <c:v>Pracovní kalhoty</c:v>
                </c:pt>
                <c:pt idx="2">
                  <c:v>Pracovní bundy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6</c:v>
                </c:pt>
                <c:pt idx="1">
                  <c:v>4</c:v>
                </c:pt>
                <c:pt idx="2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CAF-4B5D-A22A-3FD74B4F402B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Zhotovení patek a kapes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cat>
            <c:strRef>
              <c:f>List1!$A$2:$A$5</c:f>
              <c:strCache>
                <c:ptCount val="3"/>
                <c:pt idx="0">
                  <c:v>Pracovní montérky</c:v>
                </c:pt>
                <c:pt idx="1">
                  <c:v>Pracovní kalhoty</c:v>
                </c:pt>
                <c:pt idx="2">
                  <c:v>Pracovní bundy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20</c:v>
                </c:pt>
                <c:pt idx="1">
                  <c:v>10</c:v>
                </c:pt>
                <c:pt idx="2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CAF-4B5D-A22A-3FD74B4F402B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Zhotovení pásku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cat>
            <c:strRef>
              <c:f>List1!$A$2:$A$5</c:f>
              <c:strCache>
                <c:ptCount val="3"/>
                <c:pt idx="0">
                  <c:v>Pracovní montérky</c:v>
                </c:pt>
                <c:pt idx="1">
                  <c:v>Pracovní kalhoty</c:v>
                </c:pt>
                <c:pt idx="2">
                  <c:v>Pracovní bundy</c:v>
                </c:pt>
              </c:strCache>
            </c:strRef>
          </c:cat>
          <c:val>
            <c:numRef>
              <c:f>List1!$E$2:$E$5</c:f>
              <c:numCache>
                <c:formatCode>General</c:formatCode>
                <c:ptCount val="4"/>
                <c:pt idx="0">
                  <c:v>5</c:v>
                </c:pt>
                <c:pt idx="1">
                  <c:v>5</c:v>
                </c:pt>
                <c:pt idx="2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CAF-4B5D-A22A-3FD74B4F402B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Zhotovení kolenních záplat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cat>
            <c:strRef>
              <c:f>List1!$A$2:$A$5</c:f>
              <c:strCache>
                <c:ptCount val="3"/>
                <c:pt idx="0">
                  <c:v>Pracovní montérky</c:v>
                </c:pt>
                <c:pt idx="1">
                  <c:v>Pracovní kalhoty</c:v>
                </c:pt>
                <c:pt idx="2">
                  <c:v>Pracovní bundy</c:v>
                </c:pt>
              </c:strCache>
            </c:strRef>
          </c:cat>
          <c:val>
            <c:numRef>
              <c:f>List1!$F$2:$F$5</c:f>
              <c:numCache>
                <c:formatCode>General</c:formatCode>
                <c:ptCount val="4"/>
                <c:pt idx="0">
                  <c:v>5</c:v>
                </c:pt>
                <c:pt idx="1">
                  <c:v>5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CAF-4B5D-A22A-3FD74B4F402B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Našití kapes a patek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cat>
            <c:strRef>
              <c:f>List1!$A$2:$A$5</c:f>
              <c:strCache>
                <c:ptCount val="3"/>
                <c:pt idx="0">
                  <c:v>Pracovní montérky</c:v>
                </c:pt>
                <c:pt idx="1">
                  <c:v>Pracovní kalhoty</c:v>
                </c:pt>
                <c:pt idx="2">
                  <c:v>Pracovní bundy</c:v>
                </c:pt>
              </c:strCache>
            </c:strRef>
          </c:cat>
          <c:val>
            <c:numRef>
              <c:f>List1!$G$2:$G$5</c:f>
              <c:numCache>
                <c:formatCode>General</c:formatCode>
                <c:ptCount val="4"/>
                <c:pt idx="0">
                  <c:v>16</c:v>
                </c:pt>
                <c:pt idx="1">
                  <c:v>9</c:v>
                </c:pt>
                <c:pt idx="2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CAF-4B5D-A22A-3FD74B4F402B}"/>
            </c:ext>
          </c:extLst>
        </c:ser>
        <c:ser>
          <c:idx val="6"/>
          <c:order val="6"/>
          <c:tx>
            <c:strRef>
              <c:f>List1!$H$1</c:f>
              <c:strCache>
                <c:ptCount val="1"/>
                <c:pt idx="0">
                  <c:v>Našití kolenních záplat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hade val="51000"/>
                    <a:satMod val="130000"/>
                  </a:schemeClr>
                </a:gs>
                <a:gs pos="80000">
                  <a:schemeClr val="accent1">
                    <a:lumMod val="60000"/>
                    <a:shade val="93000"/>
                    <a:satMod val="130000"/>
                  </a:schemeClr>
                </a:gs>
                <a:gs pos="100000">
                  <a:schemeClr val="accent1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cat>
            <c:strRef>
              <c:f>List1!$A$2:$A$5</c:f>
              <c:strCache>
                <c:ptCount val="3"/>
                <c:pt idx="0">
                  <c:v>Pracovní montérky</c:v>
                </c:pt>
                <c:pt idx="1">
                  <c:v>Pracovní kalhoty</c:v>
                </c:pt>
                <c:pt idx="2">
                  <c:v>Pracovní bundy</c:v>
                </c:pt>
              </c:strCache>
            </c:strRef>
          </c:cat>
          <c:val>
            <c:numRef>
              <c:f>List1!$H$2:$H$5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CAF-4B5D-A22A-3FD74B4F402B}"/>
            </c:ext>
          </c:extLst>
        </c:ser>
        <c:ser>
          <c:idx val="7"/>
          <c:order val="7"/>
          <c:tx>
            <c:strRef>
              <c:f>List1!$I$1</c:f>
              <c:strCache>
                <c:ptCount val="1"/>
                <c:pt idx="0">
                  <c:v>Našití pásku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hade val="51000"/>
                    <a:satMod val="130000"/>
                  </a:schemeClr>
                </a:gs>
                <a:gs pos="80000">
                  <a:schemeClr val="accent2">
                    <a:lumMod val="60000"/>
                    <a:shade val="93000"/>
                    <a:satMod val="130000"/>
                  </a:schemeClr>
                </a:gs>
                <a:gs pos="100000">
                  <a:schemeClr val="accent2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cat>
            <c:strRef>
              <c:f>List1!$A$2:$A$5</c:f>
              <c:strCache>
                <c:ptCount val="3"/>
                <c:pt idx="0">
                  <c:v>Pracovní montérky</c:v>
                </c:pt>
                <c:pt idx="1">
                  <c:v>Pracovní kalhoty</c:v>
                </c:pt>
                <c:pt idx="2">
                  <c:v>Pracovní bundy</c:v>
                </c:pt>
              </c:strCache>
            </c:strRef>
          </c:cat>
          <c:val>
            <c:numRef>
              <c:f>List1!$I$2:$I$5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8CAF-4B5D-A22A-3FD74B4F402B}"/>
            </c:ext>
          </c:extLst>
        </c:ser>
        <c:ser>
          <c:idx val="8"/>
          <c:order val="8"/>
          <c:tx>
            <c:strRef>
              <c:f>List1!$J$1</c:f>
              <c:strCache>
                <c:ptCount val="1"/>
                <c:pt idx="0">
                  <c:v>Našití zipového jezdce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hade val="51000"/>
                    <a:satMod val="130000"/>
                  </a:schemeClr>
                </a:gs>
                <a:gs pos="80000">
                  <a:schemeClr val="accent3">
                    <a:lumMod val="60000"/>
                    <a:shade val="93000"/>
                    <a:satMod val="130000"/>
                  </a:schemeClr>
                </a:gs>
                <a:gs pos="100000">
                  <a:schemeClr val="accent3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cat>
            <c:strRef>
              <c:f>List1!$A$2:$A$5</c:f>
              <c:strCache>
                <c:ptCount val="3"/>
                <c:pt idx="0">
                  <c:v>Pracovní montérky</c:v>
                </c:pt>
                <c:pt idx="1">
                  <c:v>Pracovní kalhoty</c:v>
                </c:pt>
                <c:pt idx="2">
                  <c:v>Pracovní bundy</c:v>
                </c:pt>
              </c:strCache>
            </c:strRef>
          </c:cat>
          <c:val>
            <c:numRef>
              <c:f>List1!$J$2:$J$5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8CAF-4B5D-A22A-3FD74B4F402B}"/>
            </c:ext>
          </c:extLst>
        </c:ser>
        <c:ser>
          <c:idx val="9"/>
          <c:order val="9"/>
          <c:tx>
            <c:strRef>
              <c:f>List1!$K$1</c:f>
              <c:strCache>
                <c:ptCount val="1"/>
                <c:pt idx="0">
                  <c:v>Kompletace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hade val="51000"/>
                    <a:satMod val="130000"/>
                  </a:schemeClr>
                </a:gs>
                <a:gs pos="80000">
                  <a:schemeClr val="accent4">
                    <a:lumMod val="60000"/>
                    <a:shade val="93000"/>
                    <a:satMod val="130000"/>
                  </a:schemeClr>
                </a:gs>
                <a:gs pos="100000">
                  <a:schemeClr val="accent4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cat>
            <c:strRef>
              <c:f>List1!$A$2:$A$5</c:f>
              <c:strCache>
                <c:ptCount val="3"/>
                <c:pt idx="0">
                  <c:v>Pracovní montérky</c:v>
                </c:pt>
                <c:pt idx="1">
                  <c:v>Pracovní kalhoty</c:v>
                </c:pt>
                <c:pt idx="2">
                  <c:v>Pracovní bundy</c:v>
                </c:pt>
              </c:strCache>
            </c:strRef>
          </c:cat>
          <c:val>
            <c:numRef>
              <c:f>List1!$K$2:$K$5</c:f>
              <c:numCache>
                <c:formatCode>General</c:formatCode>
                <c:ptCount val="4"/>
                <c:pt idx="0">
                  <c:v>15</c:v>
                </c:pt>
                <c:pt idx="1">
                  <c:v>12</c:v>
                </c:pt>
                <c:pt idx="2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8CAF-4B5D-A22A-3FD74B4F402B}"/>
            </c:ext>
          </c:extLst>
        </c:ser>
        <c:ser>
          <c:idx val="10"/>
          <c:order val="10"/>
          <c:tx>
            <c:strRef>
              <c:f>List1!$L$1</c:f>
              <c:strCache>
                <c:ptCount val="1"/>
                <c:pt idx="0">
                  <c:v>Našití límce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hade val="51000"/>
                    <a:satMod val="130000"/>
                  </a:schemeClr>
                </a:gs>
                <a:gs pos="80000">
                  <a:schemeClr val="accent5">
                    <a:lumMod val="60000"/>
                    <a:shade val="93000"/>
                    <a:satMod val="130000"/>
                  </a:schemeClr>
                </a:gs>
                <a:gs pos="100000">
                  <a:schemeClr val="accent5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cat>
            <c:strRef>
              <c:f>List1!$A$2:$A$5</c:f>
              <c:strCache>
                <c:ptCount val="3"/>
                <c:pt idx="0">
                  <c:v>Pracovní montérky</c:v>
                </c:pt>
                <c:pt idx="1">
                  <c:v>Pracovní kalhoty</c:v>
                </c:pt>
                <c:pt idx="2">
                  <c:v>Pracovní bundy</c:v>
                </c:pt>
              </c:strCache>
            </c:strRef>
          </c:cat>
          <c:val>
            <c:numRef>
              <c:f>List1!$L$2:$L$5</c:f>
              <c:numCache>
                <c:formatCode>General</c:formatCode>
                <c:ptCount val="4"/>
                <c:pt idx="0">
                  <c:v>5</c:v>
                </c:pt>
                <c:pt idx="1">
                  <c:v>0</c:v>
                </c:pt>
                <c:pt idx="2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8CAF-4B5D-A22A-3FD74B4F402B}"/>
            </c:ext>
          </c:extLst>
        </c:ser>
        <c:ser>
          <c:idx val="11"/>
          <c:order val="11"/>
          <c:tx>
            <c:strRef>
              <c:f>List1!$M$1</c:f>
              <c:strCache>
                <c:ptCount val="1"/>
                <c:pt idx="0">
                  <c:v>Uzávěrky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60000"/>
                    <a:shade val="51000"/>
                    <a:satMod val="130000"/>
                  </a:schemeClr>
                </a:gs>
                <a:gs pos="80000">
                  <a:schemeClr val="accent6">
                    <a:lumMod val="60000"/>
                    <a:shade val="93000"/>
                    <a:satMod val="130000"/>
                  </a:schemeClr>
                </a:gs>
                <a:gs pos="100000">
                  <a:schemeClr val="accent6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cat>
            <c:strRef>
              <c:f>List1!$A$2:$A$5</c:f>
              <c:strCache>
                <c:ptCount val="3"/>
                <c:pt idx="0">
                  <c:v>Pracovní montérky</c:v>
                </c:pt>
                <c:pt idx="1">
                  <c:v>Pracovní kalhoty</c:v>
                </c:pt>
                <c:pt idx="2">
                  <c:v>Pracovní bundy</c:v>
                </c:pt>
              </c:strCache>
            </c:strRef>
          </c:cat>
          <c:val>
            <c:numRef>
              <c:f>List1!$M$2:$M$5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8CAF-4B5D-A22A-3FD74B4F402B}"/>
            </c:ext>
          </c:extLst>
        </c:ser>
        <c:ser>
          <c:idx val="12"/>
          <c:order val="12"/>
          <c:tx>
            <c:strRef>
              <c:f>List1!$N$1</c:f>
              <c:strCache>
                <c:ptCount val="1"/>
                <c:pt idx="0">
                  <c:v>Vyšití dírek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80000"/>
                    <a:lumOff val="20000"/>
                    <a:shade val="51000"/>
                    <a:satMod val="130000"/>
                  </a:schemeClr>
                </a:gs>
                <a:gs pos="80000">
                  <a:schemeClr val="accent1">
                    <a:lumMod val="80000"/>
                    <a:lumOff val="20000"/>
                    <a:shade val="93000"/>
                    <a:satMod val="130000"/>
                  </a:schemeClr>
                </a:gs>
                <a:gs pos="100000">
                  <a:schemeClr val="accent1">
                    <a:lumMod val="80000"/>
                    <a:lumOff val="2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cat>
            <c:strRef>
              <c:f>List1!$A$2:$A$5</c:f>
              <c:strCache>
                <c:ptCount val="3"/>
                <c:pt idx="0">
                  <c:v>Pracovní montérky</c:v>
                </c:pt>
                <c:pt idx="1">
                  <c:v>Pracovní kalhoty</c:v>
                </c:pt>
                <c:pt idx="2">
                  <c:v>Pracovní bundy</c:v>
                </c:pt>
              </c:strCache>
            </c:strRef>
          </c:cat>
          <c:val>
            <c:numRef>
              <c:f>List1!$N$2:$N$5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8CAF-4B5D-A22A-3FD74B4F402B}"/>
            </c:ext>
          </c:extLst>
        </c:ser>
        <c:ser>
          <c:idx val="13"/>
          <c:order val="13"/>
          <c:tx>
            <c:strRef>
              <c:f>List1!$O$1</c:f>
              <c:strCache>
                <c:ptCount val="1"/>
                <c:pt idx="0">
                  <c:v>Všití knoflíků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80000"/>
                    <a:lumOff val="20000"/>
                    <a:shade val="51000"/>
                    <a:satMod val="130000"/>
                  </a:schemeClr>
                </a:gs>
                <a:gs pos="80000">
                  <a:schemeClr val="accent2">
                    <a:lumMod val="80000"/>
                    <a:lumOff val="20000"/>
                    <a:shade val="93000"/>
                    <a:satMod val="130000"/>
                  </a:schemeClr>
                </a:gs>
                <a:gs pos="100000">
                  <a:schemeClr val="accent2">
                    <a:lumMod val="80000"/>
                    <a:lumOff val="2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cat>
            <c:strRef>
              <c:f>List1!$A$2:$A$5</c:f>
              <c:strCache>
                <c:ptCount val="3"/>
                <c:pt idx="0">
                  <c:v>Pracovní montérky</c:v>
                </c:pt>
                <c:pt idx="1">
                  <c:v>Pracovní kalhoty</c:v>
                </c:pt>
                <c:pt idx="2">
                  <c:v>Pracovní bundy</c:v>
                </c:pt>
              </c:strCache>
            </c:strRef>
          </c:cat>
          <c:val>
            <c:numRef>
              <c:f>List1!$O$2:$O$5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8CAF-4B5D-A22A-3FD74B4F402B}"/>
            </c:ext>
          </c:extLst>
        </c:ser>
        <c:ser>
          <c:idx val="14"/>
          <c:order val="14"/>
          <c:tx>
            <c:strRef>
              <c:f>List1!$P$1</c:f>
              <c:strCache>
                <c:ptCount val="1"/>
                <c:pt idx="0">
                  <c:v>Kontrola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80000"/>
                    <a:lumOff val="20000"/>
                    <a:shade val="51000"/>
                    <a:satMod val="130000"/>
                  </a:schemeClr>
                </a:gs>
                <a:gs pos="80000">
                  <a:schemeClr val="accent3">
                    <a:lumMod val="80000"/>
                    <a:lumOff val="20000"/>
                    <a:shade val="93000"/>
                    <a:satMod val="130000"/>
                  </a:schemeClr>
                </a:gs>
                <a:gs pos="100000">
                  <a:schemeClr val="accent3">
                    <a:lumMod val="80000"/>
                    <a:lumOff val="2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cat>
            <c:strRef>
              <c:f>List1!$A$2:$A$5</c:f>
              <c:strCache>
                <c:ptCount val="3"/>
                <c:pt idx="0">
                  <c:v>Pracovní montérky</c:v>
                </c:pt>
                <c:pt idx="1">
                  <c:v>Pracovní kalhoty</c:v>
                </c:pt>
                <c:pt idx="2">
                  <c:v>Pracovní bundy</c:v>
                </c:pt>
              </c:strCache>
            </c:strRef>
          </c:cat>
          <c:val>
            <c:numRef>
              <c:f>List1!$P$2:$P$5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8CAF-4B5D-A22A-3FD74B4F402B}"/>
            </c:ext>
          </c:extLst>
        </c:ser>
        <c:ser>
          <c:idx val="15"/>
          <c:order val="15"/>
          <c:tx>
            <c:strRef>
              <c:f>List1!$Q$1</c:f>
              <c:strCache>
                <c:ptCount val="1"/>
                <c:pt idx="0">
                  <c:v>Balení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80000"/>
                    <a:lumOff val="20000"/>
                    <a:shade val="51000"/>
                    <a:satMod val="130000"/>
                  </a:schemeClr>
                </a:gs>
                <a:gs pos="80000">
                  <a:schemeClr val="accent4">
                    <a:lumMod val="80000"/>
                    <a:lumOff val="20000"/>
                    <a:shade val="93000"/>
                    <a:satMod val="130000"/>
                  </a:schemeClr>
                </a:gs>
                <a:gs pos="100000">
                  <a:schemeClr val="accent4">
                    <a:lumMod val="80000"/>
                    <a:lumOff val="2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cat>
            <c:strRef>
              <c:f>List1!$A$2:$A$5</c:f>
              <c:strCache>
                <c:ptCount val="3"/>
                <c:pt idx="0">
                  <c:v>Pracovní montérky</c:v>
                </c:pt>
                <c:pt idx="1">
                  <c:v>Pracovní kalhoty</c:v>
                </c:pt>
                <c:pt idx="2">
                  <c:v>Pracovní bundy</c:v>
                </c:pt>
              </c:strCache>
            </c:strRef>
          </c:cat>
          <c:val>
            <c:numRef>
              <c:f>List1!$Q$2:$Q$5</c:f>
              <c:numCache>
                <c:formatCode>General</c:formatCode>
                <c:ptCount val="4"/>
                <c:pt idx="0">
                  <c:v>5</c:v>
                </c:pt>
                <c:pt idx="1">
                  <c:v>5</c:v>
                </c:pt>
                <c:pt idx="2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8CAF-4B5D-A22A-3FD74B4F40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0848856"/>
        <c:axId val="410853952"/>
        <c:axId val="0"/>
      </c:bar3DChart>
      <c:catAx>
        <c:axId val="410848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cs-CZ"/>
          </a:p>
        </c:txPr>
        <c:crossAx val="410853952"/>
        <c:crosses val="autoZero"/>
        <c:auto val="1"/>
        <c:lblAlgn val="ctr"/>
        <c:lblOffset val="100"/>
        <c:noMultiLvlLbl val="0"/>
      </c:catAx>
      <c:valAx>
        <c:axId val="410853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cs-CZ"/>
          </a:p>
        </c:txPr>
        <c:crossAx val="410848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234772447297701E-2"/>
          <c:y val="0.61512836728163922"/>
          <c:w val="0.94582153076276099"/>
          <c:h val="0.382186623223821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</a:defRPr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600"/>
              <a:t>Výrobní proces před a po optimalizaci</a:t>
            </a:r>
          </a:p>
        </c:rich>
      </c:tx>
      <c:layout>
        <c:manualLayout>
          <c:xMode val="edge"/>
          <c:yMode val="edge"/>
          <c:x val="0.22070590397990134"/>
          <c:y val="2.662137494510253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Kolekce Amanda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List1!$A$2:$A$3</c:f>
              <c:strCache>
                <c:ptCount val="2"/>
                <c:pt idx="0">
                  <c:v>Výrobní proces před optimalizací</c:v>
                </c:pt>
                <c:pt idx="1">
                  <c:v>Výrobní proces po optimalizace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214</c:v>
                </c:pt>
                <c:pt idx="1">
                  <c:v>118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324-4456-8166-2845A5D5453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10847680"/>
        <c:axId val="410851600"/>
      </c:barChart>
      <c:catAx>
        <c:axId val="4108476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10851600"/>
        <c:crosses val="autoZero"/>
        <c:auto val="1"/>
        <c:lblAlgn val="ctr"/>
        <c:lblOffset val="100"/>
        <c:noMultiLvlLbl val="0"/>
      </c:catAx>
      <c:valAx>
        <c:axId val="410851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0847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5/30/2018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5/30/2018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5/30/2018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5/30/2018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5/30/2018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5/30/2018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Dokument_aplikace_Microsoft_Word3.docx"/><Relationship Id="rId5" Type="http://schemas.openxmlformats.org/officeDocument/2006/relationships/oleObject" Target="../embeddings/oleObject1.bin"/><Relationship Id="rId4" Type="http://schemas.openxmlformats.org/officeDocument/2006/relationships/image" Target="../media/image15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type="ctrTitle"/>
          </p:nvPr>
        </p:nvSpPr>
        <p:spPr>
          <a:xfrm>
            <a:off x="1069848" y="1483982"/>
            <a:ext cx="9966960" cy="30358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„Výrobní a logistický proces ve společnosti </a:t>
            </a:r>
            <a:r>
              <a:rPr lang="cs-CZ" sz="4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Texodo</a:t>
            </a:r>
            <a:r>
              <a:rPr lang="cs-CZ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spol. s r. o. “</a:t>
            </a:r>
            <a:endParaRPr lang="cs-CZ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488959" y="338106"/>
            <a:ext cx="8662977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9600" kern="1200" cap="all" baseline="0">
                <a:blipFill dpi="0" rotWithShape="1">
                  <a:blip r:embed="rId2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Vysoká škola technická a ekonomická v Českých Budějovicích</a:t>
            </a:r>
            <a:r>
              <a:rPr lang="cs-CZ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Ústav </a:t>
            </a:r>
            <a:r>
              <a:rPr lang="cs-CZ" sz="27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technicko-technologický</a:t>
            </a:r>
            <a:endParaRPr lang="cs-CZ" sz="27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1069975" y="4389438"/>
            <a:ext cx="835025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Autor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DP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: 	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Bc. Tereza Smejkalová</a:t>
            </a: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Vedoucí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DP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: 	Ing.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Jiří Čejka, PhD.</a:t>
            </a: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Oponent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DP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: 	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doc. Ing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.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Anna </a:t>
            </a:r>
            <a:r>
              <a:rPr lang="cs-CZ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Dolinayová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, PhD.</a:t>
            </a:r>
          </a:p>
          <a:p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Červen, 2018</a:t>
            </a: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1486" y="3975369"/>
            <a:ext cx="2125960" cy="2125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30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Calibri" panose="020F0502020204030204" pitchFamily="34" charset="0"/>
              </a:rPr>
              <a:t>Kritická cesta po nákupu svářečky a tiskárny štítků</a:t>
            </a:r>
            <a:endParaRPr lang="cs-CZ" sz="3600" b="1" dirty="0">
              <a:latin typeface="Calibri" panose="020F0502020204030204" pitchFamily="34" charset="0"/>
            </a:endParaRP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799" y="1429523"/>
            <a:ext cx="6898617" cy="5350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28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Calibri" panose="020F0502020204030204" pitchFamily="34" charset="0"/>
              </a:rPr>
              <a:t>Zhodnocení navrhnutých řešení</a:t>
            </a:r>
            <a:endParaRPr lang="cs-CZ" sz="3600" b="1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Výrobní proces kolekce pracovního oblečení před optimalizací – 214 minut</a:t>
            </a:r>
          </a:p>
          <a:p>
            <a:r>
              <a:rPr lang="cs-CZ" dirty="0" smtClean="0"/>
              <a:t>Výrobní proces kolekce pracovního oblečení po optimalizace – 118 minut</a:t>
            </a:r>
          </a:p>
          <a:p>
            <a:r>
              <a:rPr lang="cs-CZ" dirty="0" smtClean="0"/>
              <a:t>Výnosnost investice – 0,82% -&gt; zisková</a:t>
            </a:r>
          </a:p>
          <a:p>
            <a:r>
              <a:rPr lang="cs-CZ" dirty="0" smtClean="0"/>
              <a:t>Doba návratnosti investice1 rok -&gt; příznivá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97446454"/>
              </p:ext>
            </p:extLst>
          </p:nvPr>
        </p:nvGraphicFramePr>
        <p:xfrm>
          <a:off x="2598057" y="4034972"/>
          <a:ext cx="5786211" cy="2717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415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latin typeface="Calibri" panose="020F0502020204030204" pitchFamily="34" charset="0"/>
              </a:rPr>
              <a:t>DĚKUJI ZA POZORNOST</a:t>
            </a:r>
            <a:endParaRPr lang="cs-CZ" sz="3600" b="1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42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Calibri" panose="020F0502020204030204" pitchFamily="34" charset="0"/>
              </a:rPr>
              <a:t>Doplňující dotazy oponenta diplomové práce:</a:t>
            </a:r>
            <a:endParaRPr lang="cs-CZ" sz="3600" b="1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Calibri" panose="020F0502020204030204" pitchFamily="34" charset="0"/>
              </a:rPr>
              <a:t>1. </a:t>
            </a:r>
            <a:r>
              <a:rPr lang="cs-CZ" sz="2400" dirty="0" smtClean="0">
                <a:latin typeface="Calibri" panose="020F0502020204030204" pitchFamily="34" charset="0"/>
              </a:rPr>
              <a:t>Uveďte, zda počet zaměstnanců </a:t>
            </a:r>
            <a:r>
              <a:rPr lang="cs-CZ" sz="2400" dirty="0">
                <a:latin typeface="Calibri" panose="020F0502020204030204" pitchFamily="34" charset="0"/>
              </a:rPr>
              <a:t>po </a:t>
            </a:r>
            <a:r>
              <a:rPr lang="cs-CZ" sz="2400" dirty="0" smtClean="0">
                <a:latin typeface="Calibri" panose="020F0502020204030204" pitchFamily="34" charset="0"/>
              </a:rPr>
              <a:t>realizaci </a:t>
            </a:r>
            <a:r>
              <a:rPr lang="cs-CZ" sz="2400" dirty="0">
                <a:latin typeface="Calibri" panose="020F0502020204030204" pitchFamily="34" charset="0"/>
              </a:rPr>
              <a:t>vašich </a:t>
            </a:r>
            <a:r>
              <a:rPr lang="cs-CZ" sz="2400" dirty="0" smtClean="0">
                <a:latin typeface="Calibri" panose="020F0502020204030204" pitchFamily="34" charset="0"/>
              </a:rPr>
              <a:t>návrhů </a:t>
            </a:r>
            <a:r>
              <a:rPr lang="cs-CZ" sz="2400" dirty="0">
                <a:latin typeface="Calibri" panose="020F0502020204030204" pitchFamily="34" charset="0"/>
              </a:rPr>
              <a:t>bude </a:t>
            </a:r>
            <a:r>
              <a:rPr lang="cs-CZ" sz="2400" dirty="0" smtClean="0">
                <a:latin typeface="Calibri" panose="020F0502020204030204" pitchFamily="34" charset="0"/>
              </a:rPr>
              <a:t>dostatečný a nebo </a:t>
            </a:r>
            <a:r>
              <a:rPr lang="cs-CZ" sz="2400" dirty="0">
                <a:latin typeface="Calibri" panose="020F0502020204030204" pitchFamily="34" charset="0"/>
              </a:rPr>
              <a:t>bude </a:t>
            </a:r>
            <a:r>
              <a:rPr lang="cs-CZ" sz="2400" dirty="0" smtClean="0">
                <a:latin typeface="Calibri" panose="020F0502020204030204" pitchFamily="34" charset="0"/>
              </a:rPr>
              <a:t>potřebné dalších zaměstnanců.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</a:rPr>
              <a:t>2. Uveďte </a:t>
            </a:r>
            <a:r>
              <a:rPr lang="cs-CZ" sz="2400" dirty="0" smtClean="0">
                <a:latin typeface="Calibri" panose="020F0502020204030204" pitchFamily="34" charset="0"/>
              </a:rPr>
              <a:t>návratnost investice využitím dynamické metody hodnocení efektivnosti investice.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>
              <a:latin typeface="Calibri" panose="020F0502020204030204" pitchFamily="34" charset="0"/>
            </a:endParaRPr>
          </a:p>
          <a:p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57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Calibri" panose="020F0502020204030204" pitchFamily="34" charset="0"/>
              </a:rPr>
              <a:t>Metoda současné čisté hodnoty</a:t>
            </a:r>
            <a:endParaRPr lang="cs-CZ" sz="4000" dirty="0"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099048" y="2091001"/>
                <a:ext cx="5988874" cy="1475672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>
                          <a:latin typeface="Cambria Math" panose="02040503050406030204" pitchFamily="18" charset="0"/>
                        </a:rPr>
                        <m:t>𝑁𝑃𝑉</m:t>
                      </m:r>
                      <m:r>
                        <a:rPr lang="cs-CZ" sz="18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grow m:val="on"/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𝐶𝐹</m:t>
                                  </m:r>
                                </m:e>
                                <m:sub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cs-CZ" sz="180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m:rPr>
                                  <m:sty m:val="p"/>
                                </m:rPr>
                                <a:rPr lang="cs-CZ" sz="180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sSup>
                                <m:sSupPr>
                                  <m:ctrlP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cs-CZ" sz="1800" dirty="0" smtClean="0"/>
              </a:p>
              <a:p>
                <a:pPr marL="0" indent="0">
                  <a:buNone/>
                </a:pPr>
                <a:endParaRPr lang="cs-CZ" sz="18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9048" y="2091001"/>
                <a:ext cx="5988874" cy="1475672"/>
              </a:xfrm>
              <a:blipFill rotWithShape="0">
                <a:blip r:embed="rId3"/>
                <a:stretch>
                  <a:fillRect t="-4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0461" y="3447868"/>
            <a:ext cx="10140561" cy="1745892"/>
          </a:xfrm>
          <a:prstGeom prst="rect">
            <a:avLst/>
          </a:prstGeom>
        </p:spPr>
      </p:pic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595444"/>
              </p:ext>
            </p:extLst>
          </p:nvPr>
        </p:nvGraphicFramePr>
        <p:xfrm>
          <a:off x="-408218" y="1865660"/>
          <a:ext cx="9052132" cy="2455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kument" r:id="rId6" imgW="5759285" imgH="1562728" progId="Word.Document.12">
                  <p:embed/>
                </p:oleObj>
              </mc:Choice>
              <mc:Fallback>
                <p:oleObj name="Dokument" r:id="rId6" imgW="5759285" imgH="156272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-408218" y="1865660"/>
                        <a:ext cx="9052132" cy="24551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bdélník 5"/>
          <p:cNvSpPr/>
          <p:nvPr/>
        </p:nvSpPr>
        <p:spPr>
          <a:xfrm>
            <a:off x="1069848" y="4320814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>
                <a:latin typeface="Calibri" panose="020F0502020204030204" pitchFamily="34" charset="0"/>
              </a:rPr>
              <a:t>NPV… čistá současná hodnota,</a:t>
            </a:r>
          </a:p>
          <a:p>
            <a:r>
              <a:rPr lang="cs-CZ" dirty="0" err="1">
                <a:latin typeface="Calibri" panose="020F0502020204030204" pitchFamily="34" charset="0"/>
              </a:rPr>
              <a:t>CFt</a:t>
            </a:r>
            <a:r>
              <a:rPr lang="cs-CZ" dirty="0">
                <a:latin typeface="Calibri" panose="020F0502020204030204" pitchFamily="34" charset="0"/>
              </a:rPr>
              <a:t>…peněžní toky v jednotlivých </a:t>
            </a:r>
            <a:r>
              <a:rPr lang="cs-CZ" dirty="0" smtClean="0">
                <a:latin typeface="Calibri" panose="020F0502020204030204" pitchFamily="34" charset="0"/>
              </a:rPr>
              <a:t>letech</a:t>
            </a:r>
            <a:endParaRPr lang="cs-CZ" dirty="0">
              <a:latin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</a:rPr>
              <a:t>n…doba životnosti </a:t>
            </a:r>
            <a:r>
              <a:rPr lang="cs-CZ" dirty="0" smtClean="0">
                <a:latin typeface="Calibri" panose="020F0502020204030204" pitchFamily="34" charset="0"/>
              </a:rPr>
              <a:t>projektu</a:t>
            </a:r>
            <a:endParaRPr lang="cs-CZ" dirty="0">
              <a:latin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</a:rPr>
              <a:t>r…diskontní úroková </a:t>
            </a:r>
            <a:r>
              <a:rPr lang="cs-CZ" dirty="0" smtClean="0">
                <a:latin typeface="Calibri" panose="020F0502020204030204" pitchFamily="34" charset="0"/>
              </a:rPr>
              <a:t>míra</a:t>
            </a: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23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Calibri" panose="020F0502020204030204" pitchFamily="34" charset="0"/>
              </a:rPr>
              <a:t>Cílem diplomové práce je za pomoci metody CPM zpracovat a vyhodnotit návrh optimalizace procesu výroby ve společnosti </a:t>
            </a:r>
            <a:r>
              <a:rPr lang="cs-CZ" sz="2800" dirty="0" err="1" smtClean="0">
                <a:latin typeface="Calibri" panose="020F0502020204030204" pitchFamily="34" charset="0"/>
              </a:rPr>
              <a:t>Texodo</a:t>
            </a:r>
            <a:r>
              <a:rPr lang="cs-CZ" sz="2800" dirty="0" smtClean="0">
                <a:latin typeface="Calibri" panose="020F0502020204030204" pitchFamily="34" charset="0"/>
              </a:rPr>
              <a:t> </a:t>
            </a:r>
            <a:r>
              <a:rPr lang="cs-CZ" sz="2800" dirty="0">
                <a:latin typeface="Calibri" panose="020F0502020204030204" pitchFamily="34" charset="0"/>
              </a:rPr>
              <a:t>spol. s r. </a:t>
            </a:r>
            <a:r>
              <a:rPr lang="cs-CZ" sz="2800" dirty="0" smtClean="0">
                <a:latin typeface="Calibri" panose="020F0502020204030204" pitchFamily="34" charset="0"/>
              </a:rPr>
              <a:t>o.</a:t>
            </a:r>
          </a:p>
          <a:p>
            <a:endParaRPr lang="cs-CZ" sz="28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069848" y="232545"/>
            <a:ext cx="10058400" cy="1609344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latin typeface="Calibri" pitchFamily="34" charset="0"/>
              </a:rPr>
              <a:t>Cíl diplomové práce</a:t>
            </a:r>
            <a:endParaRPr lang="cs-CZ" sz="3600" b="1" dirty="0">
              <a:latin typeface="Calibri" pitchFamily="34" charset="0"/>
            </a:endParaRPr>
          </a:p>
        </p:txBody>
      </p:sp>
      <p:pic>
        <p:nvPicPr>
          <p:cNvPr id="5" name="Obrázek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088" y="4289790"/>
            <a:ext cx="3791082" cy="119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12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>
                <a:latin typeface="Calibri" panose="020F0502020204030204" pitchFamily="34" charset="0"/>
              </a:rPr>
              <a:t>Představení společnosti </a:t>
            </a:r>
            <a:r>
              <a:rPr lang="cs-CZ" sz="4000" b="1" dirty="0" err="1">
                <a:latin typeface="Calibri" panose="020F0502020204030204" pitchFamily="34" charset="0"/>
              </a:rPr>
              <a:t>Texodo</a:t>
            </a:r>
            <a:r>
              <a:rPr lang="cs-CZ" sz="4000" b="1" dirty="0">
                <a:latin typeface="Calibri" panose="020F0502020204030204" pitchFamily="34" charset="0"/>
              </a:rPr>
              <a:t> spol. s r. o.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581020"/>
            <a:ext cx="10058400" cy="4050792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Calibri" panose="020F0502020204030204" pitchFamily="34" charset="0"/>
              </a:rPr>
              <a:t>Sortiment</a:t>
            </a:r>
          </a:p>
          <a:p>
            <a:r>
              <a:rPr lang="cs-CZ" sz="2800" dirty="0" smtClean="0">
                <a:latin typeface="Calibri" panose="020F0502020204030204" pitchFamily="34" charset="0"/>
              </a:rPr>
              <a:t>Chráněné pracovní místo</a:t>
            </a:r>
            <a:endParaRPr lang="cs-CZ" sz="2800" dirty="0">
              <a:latin typeface="Calibri" panose="020F050202020403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2615" y="1494265"/>
            <a:ext cx="4225036" cy="3659846"/>
          </a:xfrm>
          <a:prstGeom prst="rect">
            <a:avLst/>
          </a:prstGeom>
        </p:spPr>
      </p:pic>
      <p:pic>
        <p:nvPicPr>
          <p:cNvPr id="6" name="Obrázek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76" y="3141200"/>
            <a:ext cx="6054093" cy="2863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83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Calibri" panose="020F0502020204030204" pitchFamily="34" charset="0"/>
              </a:rPr>
              <a:t>Metody síťové analýzy</a:t>
            </a:r>
            <a:endParaRPr lang="cs-CZ" sz="3600" b="1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dirty="0" smtClean="0">
                <a:latin typeface="Calibri" panose="020F0502020204030204" pitchFamily="34" charset="0"/>
              </a:rPr>
              <a:t>Metoda kritické cesty CPM (</a:t>
            </a:r>
            <a:r>
              <a:rPr lang="cs-CZ" sz="2800" dirty="0" err="1" smtClean="0">
                <a:latin typeface="Calibri" panose="020F0502020204030204" pitchFamily="34" charset="0"/>
              </a:rPr>
              <a:t>Critical</a:t>
            </a:r>
            <a:r>
              <a:rPr lang="cs-CZ" sz="2800" dirty="0" smtClean="0">
                <a:latin typeface="Calibri" panose="020F0502020204030204" pitchFamily="34" charset="0"/>
              </a:rPr>
              <a:t> </a:t>
            </a:r>
            <a:r>
              <a:rPr lang="cs-CZ" sz="2800" dirty="0" err="1" smtClean="0">
                <a:latin typeface="Calibri" panose="020F0502020204030204" pitchFamily="34" charset="0"/>
              </a:rPr>
              <a:t>Parh</a:t>
            </a:r>
            <a:r>
              <a:rPr lang="cs-CZ" sz="2800" dirty="0" smtClean="0">
                <a:latin typeface="Calibri" panose="020F0502020204030204" pitchFamily="34" charset="0"/>
              </a:rPr>
              <a:t> </a:t>
            </a:r>
            <a:r>
              <a:rPr lang="cs-CZ" sz="2800" dirty="0" err="1" smtClean="0">
                <a:latin typeface="Calibri" panose="020F0502020204030204" pitchFamily="34" charset="0"/>
              </a:rPr>
              <a:t>Method</a:t>
            </a:r>
            <a:r>
              <a:rPr lang="cs-CZ" sz="2800" dirty="0" smtClean="0">
                <a:latin typeface="Calibri" panose="020F0502020204030204" pitchFamily="34" charset="0"/>
              </a:rPr>
              <a:t>) </a:t>
            </a:r>
          </a:p>
          <a:p>
            <a:pPr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jejím </a:t>
            </a:r>
            <a:r>
              <a:rPr lang="cs-CZ" sz="2800" dirty="0">
                <a:latin typeface="Calibri" panose="020F0502020204030204" pitchFamily="34" charset="0"/>
              </a:rPr>
              <a:t>cílem je stanovení doby trvání projektu na základě </a:t>
            </a:r>
            <a:r>
              <a:rPr lang="cs-CZ" sz="2800" dirty="0" smtClean="0">
                <a:latin typeface="Calibri" panose="020F0502020204030204" pitchFamily="34" charset="0"/>
              </a:rPr>
              <a:t>délky</a:t>
            </a:r>
            <a:r>
              <a:rPr lang="cs-CZ" sz="2800" dirty="0">
                <a:latin typeface="Calibri" panose="020F0502020204030204" pitchFamily="34" charset="0"/>
              </a:rPr>
              <a:t> </a:t>
            </a:r>
            <a:r>
              <a:rPr lang="cs-CZ" sz="2800" dirty="0" smtClean="0">
                <a:latin typeface="Calibri" panose="020F0502020204030204" pitchFamily="34" charset="0"/>
              </a:rPr>
              <a:t>    tzv</a:t>
            </a:r>
            <a:r>
              <a:rPr lang="cs-CZ" sz="2800" dirty="0">
                <a:latin typeface="Calibri" panose="020F0502020204030204" pitchFamily="34" charset="0"/>
              </a:rPr>
              <a:t>. </a:t>
            </a:r>
            <a:r>
              <a:rPr lang="cs-CZ" sz="2800" dirty="0" smtClean="0">
                <a:latin typeface="Calibri" panose="020F0502020204030204" pitchFamily="34" charset="0"/>
              </a:rPr>
              <a:t>kritické cesty, </a:t>
            </a:r>
            <a:r>
              <a:rPr lang="cs-CZ" sz="2800" dirty="0">
                <a:latin typeface="Calibri" panose="020F0502020204030204" pitchFamily="34" charset="0"/>
              </a:rPr>
              <a:t>což je sled vzájemně závislých činností s nejmenší časovou rezervou. </a:t>
            </a:r>
            <a:r>
              <a:rPr lang="cs-CZ" sz="2800" dirty="0" smtClean="0">
                <a:latin typeface="Calibri" panose="020F0502020204030204" pitchFamily="34" charset="0"/>
              </a:rPr>
              <a:t>Metoda </a:t>
            </a:r>
            <a:r>
              <a:rPr lang="cs-CZ" sz="2800" dirty="0">
                <a:latin typeface="Calibri" panose="020F0502020204030204" pitchFamily="34" charset="0"/>
              </a:rPr>
              <a:t>CPM umožňuje usnadnit efektivní časovou koordinaci dílčích, vzájemně na sebe navazujících činností v rámci projektu.</a:t>
            </a: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53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Calibri" panose="020F0502020204030204" pitchFamily="34" charset="0"/>
              </a:rPr>
              <a:t>ANALÝZA SOUČASNÉHO ČASOVÉHO PRŮBĚHU VÝROBY kolekce pracovního oblečení</a:t>
            </a:r>
            <a:endParaRPr lang="cs-CZ" sz="3600" b="1" dirty="0">
              <a:latin typeface="Calibri" panose="020F050202020403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2287387"/>
              </p:ext>
            </p:extLst>
          </p:nvPr>
        </p:nvGraphicFramePr>
        <p:xfrm>
          <a:off x="1069848" y="1793631"/>
          <a:ext cx="10058527" cy="4882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278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Calibri" panose="020F0502020204030204" pitchFamily="34" charset="0"/>
              </a:rPr>
              <a:t>Definování kritické cesty prostřednictvím softwaru </a:t>
            </a:r>
            <a:r>
              <a:rPr lang="cs-CZ" sz="3600" b="1" dirty="0" err="1" smtClean="0">
                <a:latin typeface="Calibri" panose="020F0502020204030204" pitchFamily="34" charset="0"/>
              </a:rPr>
              <a:t>ms</a:t>
            </a:r>
            <a:r>
              <a:rPr lang="cs-CZ" sz="3600" b="1" dirty="0" smtClean="0">
                <a:latin typeface="Calibri" panose="020F0502020204030204" pitchFamily="34" charset="0"/>
              </a:rPr>
              <a:t> </a:t>
            </a:r>
            <a:r>
              <a:rPr lang="cs-CZ" sz="3600" b="1" dirty="0" err="1" smtClean="0">
                <a:latin typeface="Calibri" panose="020F0502020204030204" pitchFamily="34" charset="0"/>
              </a:rPr>
              <a:t>project</a:t>
            </a:r>
            <a:endParaRPr lang="cs-CZ" sz="3600" b="1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Calibri" panose="020F0502020204030204" pitchFamily="34" charset="0"/>
              </a:rPr>
              <a:t>Představení softwaru</a:t>
            </a:r>
          </a:p>
          <a:p>
            <a:r>
              <a:rPr lang="cs-CZ" sz="2800" dirty="0" smtClean="0">
                <a:latin typeface="Calibri" panose="020F0502020204030204" pitchFamily="34" charset="0"/>
              </a:rPr>
              <a:t>Časová osa současného průběhu výroby</a:t>
            </a:r>
          </a:p>
          <a:p>
            <a:endParaRPr lang="cs-CZ" sz="2800" dirty="0">
              <a:latin typeface="Calibri" panose="020F0502020204030204" pitchFamily="34" charset="0"/>
            </a:endParaRPr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8" y="3274694"/>
            <a:ext cx="9822270" cy="358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46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Calibri" panose="020F0502020204030204" pitchFamily="34" charset="0"/>
              </a:rPr>
              <a:t>Výchozí kritická cesta v projektu</a:t>
            </a:r>
            <a:endParaRPr lang="cs-CZ" sz="3600" b="1" dirty="0">
              <a:latin typeface="Calibri" panose="020F0502020204030204" pitchFamily="34" charset="0"/>
            </a:endParaRP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220" y="1671273"/>
            <a:ext cx="7898780" cy="5029195"/>
          </a:xfrm>
          <a:prstGeom prst="rect">
            <a:avLst/>
          </a:prstGeom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064683"/>
              </p:ext>
            </p:extLst>
          </p:nvPr>
        </p:nvGraphicFramePr>
        <p:xfrm>
          <a:off x="1225966" y="1671273"/>
          <a:ext cx="2911137" cy="49399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911137"/>
              </a:tblGrid>
              <a:tr h="4263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Nákres a střih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0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Příprava overlockem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0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Zhotovení patek a kapes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0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Zhotovení pásku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0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Zhotovení kolenních záplat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0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Našití kapes a patek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0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Našití kolenních záplat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0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Našití pásku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0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Našití zipového jezdce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0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Kompletování celého kusu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0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Našití límce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0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Zhotovení uzávěrek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0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Vyšití dírek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0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Všití knoflíků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0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Závěrečná kontrola výrobku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0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Balení výrobku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43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Calibri" panose="020F0502020204030204" pitchFamily="34" charset="0"/>
              </a:rPr>
              <a:t>Kritická cesta po nákupu střihacího zařízení</a:t>
            </a:r>
            <a:endParaRPr lang="cs-CZ" sz="3600" b="1" dirty="0">
              <a:latin typeface="Calibri" panose="020F0502020204030204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64193" y="1698164"/>
            <a:ext cx="7749427" cy="49637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006393"/>
              </p:ext>
            </p:extLst>
          </p:nvPr>
        </p:nvGraphicFramePr>
        <p:xfrm>
          <a:off x="1211452" y="1698164"/>
          <a:ext cx="2911137" cy="496379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911137"/>
              </a:tblGrid>
              <a:tr h="4284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Nákres a střih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23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Příprava overlockem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23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Zhotovení patek a kapes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23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Zhotovení pásku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23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Zhotovení kolenních záplat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23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Našití kapes a patek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23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Našití kolenních záplat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23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Našití pásku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23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Našití zipového jezdce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23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Kompletování celého kusu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23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Našití límce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23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Zhotovení uzávěrek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23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Vyšití dírek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23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Všití knoflíků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23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Závěrečná kontrola výrobku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23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Balení výrobku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772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Calibri" panose="020F0502020204030204" pitchFamily="34" charset="0"/>
              </a:rPr>
              <a:t>Kritická cesta po nákupu dvou šicích strojů</a:t>
            </a:r>
            <a:endParaRPr lang="cs-CZ" sz="3600" b="1" dirty="0">
              <a:latin typeface="Calibri" panose="020F0502020204030204" pitchFamily="34" charset="0"/>
            </a:endParaRPr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393" y="1654629"/>
            <a:ext cx="7894831" cy="50437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60211"/>
              </p:ext>
            </p:extLst>
          </p:nvPr>
        </p:nvGraphicFramePr>
        <p:xfrm>
          <a:off x="1187052" y="1654626"/>
          <a:ext cx="2911137" cy="504371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911137"/>
              </a:tblGrid>
              <a:tr h="4353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Nákres a střih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7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Příprava overlockem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7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Zhotovení patek a kapes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7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Zhotovení pásku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7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Zhotovení kolenních záplat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7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Našití kapes a patek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7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Našití kolenních záplat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7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Našití pásku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7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Našití zipového jezdce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7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Kompletování celého kusu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7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Našití límce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7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Zhotovení uzávěrek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7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Vyšití dírek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7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Všití knoflíků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7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Závěrečná kontrola výrobku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  <a:tr h="3072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Balení výrobku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3824" marR="4382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072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3301</TotalTime>
  <Words>406</Words>
  <Application>Microsoft Office PowerPoint</Application>
  <PresentationFormat>Širokoúhlá obrazovka</PresentationFormat>
  <Paragraphs>91</Paragraphs>
  <Slides>14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Calibri</vt:lpstr>
      <vt:lpstr>Cambria Math</vt:lpstr>
      <vt:lpstr>Rockwell</vt:lpstr>
      <vt:lpstr>Rockwell Condensed</vt:lpstr>
      <vt:lpstr>Times New Roman</vt:lpstr>
      <vt:lpstr>Wingdings</vt:lpstr>
      <vt:lpstr>Dřevo</vt:lpstr>
      <vt:lpstr>Dokument</vt:lpstr>
      <vt:lpstr>„Výrobní a logistický proces ve společnosti Texodo spol. s r. o. “</vt:lpstr>
      <vt:lpstr>Cíl diplomové práce</vt:lpstr>
      <vt:lpstr>Představení společnosti Texodo spol. s r. o. </vt:lpstr>
      <vt:lpstr>Metody síťové analýzy</vt:lpstr>
      <vt:lpstr>ANALÝZA SOUČASNÉHO ČASOVÉHO PRŮBĚHU VÝROBY kolekce pracovního oblečení</vt:lpstr>
      <vt:lpstr>Definování kritické cesty prostřednictvím softwaru ms project</vt:lpstr>
      <vt:lpstr>Výchozí kritická cesta v projektu</vt:lpstr>
      <vt:lpstr>Kritická cesta po nákupu střihacího zařízení</vt:lpstr>
      <vt:lpstr>Kritická cesta po nákupu dvou šicích strojů</vt:lpstr>
      <vt:lpstr>Kritická cesta po nákupu svářečky a tiskárny štítků</vt:lpstr>
      <vt:lpstr>Zhodnocení navrhnutých řešení</vt:lpstr>
      <vt:lpstr>DĚKUJI ZA POZORNOST</vt:lpstr>
      <vt:lpstr>Doplňující dotazy oponenta diplomové práce:</vt:lpstr>
      <vt:lpstr>Metoda současné čisté hodnoty</vt:lpstr>
    </vt:vector>
  </TitlesOfParts>
  <Company>ZŠ PROTIVÍN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„Výrobní a logistický proces ve společnosti Texodo spol. s r. o. “</dc:title>
  <dc:creator>Monika Smejkalová</dc:creator>
  <cp:lastModifiedBy>Monika Smejkalová</cp:lastModifiedBy>
  <cp:revision>34</cp:revision>
  <dcterms:created xsi:type="dcterms:W3CDTF">2018-05-20T18:38:30Z</dcterms:created>
  <dcterms:modified xsi:type="dcterms:W3CDTF">2018-05-30T07:59:52Z</dcterms:modified>
</cp:coreProperties>
</file>