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299602019261862E-2"/>
          <c:y val="1.4285450978304054E-2"/>
          <c:w val="0.96470039798073814"/>
          <c:h val="0.539416826747819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Nákes a střih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24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AF-4B5D-A22A-3FD74B4F402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Příprava overlockem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AF-4B5D-A22A-3FD74B4F402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Zhotovení patek a kapes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AF-4B5D-A22A-3FD74B4F402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Zhotovení pásku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AF-4B5D-A22A-3FD74B4F402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Zhotovení kolenních záplat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AF-4B5D-A22A-3FD74B4F402B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Našití kapes a patek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CAF-4B5D-A22A-3FD74B4F402B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Našití kolenních záplat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AF-4B5D-A22A-3FD74B4F402B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Našití pásku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CAF-4B5D-A22A-3FD74B4F402B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Našití zipového jezdce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CAF-4B5D-A22A-3FD74B4F402B}"/>
            </c:ext>
          </c:extLst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Kompletace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CAF-4B5D-A22A-3FD74B4F402B}"/>
            </c:ext>
          </c:extLst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Našití límce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List1!$L$2:$L$5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CAF-4B5D-A22A-3FD74B4F402B}"/>
            </c:ext>
          </c:extLst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Uzávěrky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List1!$M$2:$M$5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CAF-4B5D-A22A-3FD74B4F402B}"/>
            </c:ext>
          </c:extLst>
        </c:ser>
        <c:ser>
          <c:idx val="12"/>
          <c:order val="12"/>
          <c:tx>
            <c:strRef>
              <c:f>List1!$N$1</c:f>
              <c:strCache>
                <c:ptCount val="1"/>
                <c:pt idx="0">
                  <c:v>Vyšití dírek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List1!$N$2:$N$5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CAF-4B5D-A22A-3FD74B4F402B}"/>
            </c:ext>
          </c:extLst>
        </c:ser>
        <c:ser>
          <c:idx val="13"/>
          <c:order val="13"/>
          <c:tx>
            <c:strRef>
              <c:f>List1!$O$1</c:f>
              <c:strCache>
                <c:ptCount val="1"/>
                <c:pt idx="0">
                  <c:v>Všití knoflíků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List1!$O$2:$O$5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8CAF-4B5D-A22A-3FD74B4F402B}"/>
            </c:ext>
          </c:extLst>
        </c:ser>
        <c:ser>
          <c:idx val="14"/>
          <c:order val="14"/>
          <c:tx>
            <c:strRef>
              <c:f>List1!$P$1</c:f>
              <c:strCache>
                <c:ptCount val="1"/>
                <c:pt idx="0">
                  <c:v>Kontrola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List1!$P$2:$P$5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CAF-4B5D-A22A-3FD74B4F402B}"/>
            </c:ext>
          </c:extLst>
        </c:ser>
        <c:ser>
          <c:idx val="15"/>
          <c:order val="15"/>
          <c:tx>
            <c:strRef>
              <c:f>List1!$Q$1</c:f>
              <c:strCache>
                <c:ptCount val="1"/>
                <c:pt idx="0">
                  <c:v>Balení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List1!$A$2:$A$5</c:f>
              <c:strCache>
                <c:ptCount val="3"/>
                <c:pt idx="0">
                  <c:v>Pracovní montérky</c:v>
                </c:pt>
                <c:pt idx="1">
                  <c:v>Pracovní kalhoty</c:v>
                </c:pt>
                <c:pt idx="2">
                  <c:v>Pracovní bundy</c:v>
                </c:pt>
              </c:strCache>
            </c:strRef>
          </c:cat>
          <c:val>
            <c:numRef>
              <c:f>List1!$Q$2:$Q$5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8CAF-4B5D-A22A-3FD74B4F4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848856"/>
        <c:axId val="410853952"/>
        <c:axId val="0"/>
      </c:bar3DChart>
      <c:catAx>
        <c:axId val="41084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cs-CZ"/>
          </a:p>
        </c:txPr>
        <c:crossAx val="410853952"/>
        <c:crosses val="autoZero"/>
        <c:auto val="1"/>
        <c:lblAlgn val="ctr"/>
        <c:lblOffset val="100"/>
        <c:noMultiLvlLbl val="0"/>
      </c:catAx>
      <c:valAx>
        <c:axId val="41085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cs-CZ"/>
          </a:p>
        </c:txPr>
        <c:crossAx val="41084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34772447297701E-2"/>
          <c:y val="0.61512836728163922"/>
          <c:w val="0.94582153076276099"/>
          <c:h val="0.38218662322382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/>
              <a:t>Výrobní proces před a po optimalizaci</a:t>
            </a:r>
          </a:p>
        </c:rich>
      </c:tx>
      <c:layout>
        <c:manualLayout>
          <c:xMode val="edge"/>
          <c:yMode val="edge"/>
          <c:x val="0.22070590397990134"/>
          <c:y val="2.662137494510253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Kolekce Amanda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Výrobní proces před optimalizací</c:v>
                </c:pt>
                <c:pt idx="1">
                  <c:v>Výrobní proces po optimalizace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214</c:v>
                </c:pt>
                <c:pt idx="1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24-4456-8166-2845A5D5453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847680"/>
        <c:axId val="410851600"/>
      </c:barChart>
      <c:catAx>
        <c:axId val="410847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0851600"/>
        <c:crosses val="autoZero"/>
        <c:auto val="1"/>
        <c:lblAlgn val="ctr"/>
        <c:lblOffset val="100"/>
        <c:noMultiLvlLbl val="0"/>
      </c:catAx>
      <c:valAx>
        <c:axId val="41085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84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5/30/2018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Dokument_aplikace_Microsoft_Word3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type="ctrTitle"/>
          </p:nvPr>
        </p:nvSpPr>
        <p:spPr>
          <a:xfrm>
            <a:off x="1069848" y="1483982"/>
            <a:ext cx="9966960" cy="3035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„Výrobní a logistický proces ve společnosti </a:t>
            </a:r>
            <a:r>
              <a:rPr lang="cs-CZ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Texodo</a:t>
            </a:r>
            <a:r>
              <a:rPr lang="cs-CZ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spol. s r. o. “</a:t>
            </a:r>
            <a:endParaRPr lang="cs-CZ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88959" y="338106"/>
            <a:ext cx="866297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Vysoká škola technická a ekonomická v Českých Budějovicích</a:t>
            </a:r>
            <a:r>
              <a:rPr 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Ústav </a:t>
            </a:r>
            <a:r>
              <a:rPr lang="cs-CZ" sz="27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technicko-technologický</a:t>
            </a:r>
            <a:endParaRPr lang="cs-CZ" sz="2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069975" y="4389438"/>
            <a:ext cx="835025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Autor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: 	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Bc. Tereza Smejkalová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Vedoucí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: 	Ing.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Jiří Čejka, PhD.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Oponent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: 	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doc. Ing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.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Anna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Dolinayová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PhD.</a:t>
            </a:r>
          </a:p>
          <a:p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Červen, 2018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486" y="3975369"/>
            <a:ext cx="2125960" cy="212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Kritická cesta po nákupu svářečky a tiskárny štítků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99" y="1429523"/>
            <a:ext cx="6898617" cy="535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Zhodnocení navrhnutých řešení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Výrobní proces kolekce pracovního oblečení před optimalizací – 214 minut</a:t>
            </a:r>
          </a:p>
          <a:p>
            <a:r>
              <a:rPr lang="cs-CZ" dirty="0" smtClean="0"/>
              <a:t>Výrobní proces kolekce pracovního oblečení po optimalizace – 118 minut</a:t>
            </a:r>
          </a:p>
          <a:p>
            <a:r>
              <a:rPr lang="cs-CZ" dirty="0" smtClean="0"/>
              <a:t>Výnosnost investice – 0,82% -&gt; zisková</a:t>
            </a:r>
          </a:p>
          <a:p>
            <a:r>
              <a:rPr lang="cs-CZ" dirty="0" smtClean="0"/>
              <a:t>Doba návratnosti investice1 rok -&gt; příznivá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97446454"/>
              </p:ext>
            </p:extLst>
          </p:nvPr>
        </p:nvGraphicFramePr>
        <p:xfrm>
          <a:off x="2598057" y="4034972"/>
          <a:ext cx="5786211" cy="271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1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Calibri" panose="020F0502020204030204" pitchFamily="34" charset="0"/>
              </a:rPr>
              <a:t>DĚKUJI ZA POZORNOST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4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Doplňující dotazy oponenta diplomové práce: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1. </a:t>
            </a:r>
            <a:r>
              <a:rPr lang="cs-CZ" sz="2400" dirty="0" smtClean="0">
                <a:latin typeface="Calibri" panose="020F0502020204030204" pitchFamily="34" charset="0"/>
              </a:rPr>
              <a:t>Uveďte, zda počet zaměstnanců </a:t>
            </a:r>
            <a:r>
              <a:rPr lang="cs-CZ" sz="2400" dirty="0">
                <a:latin typeface="Calibri" panose="020F0502020204030204" pitchFamily="34" charset="0"/>
              </a:rPr>
              <a:t>po </a:t>
            </a:r>
            <a:r>
              <a:rPr lang="cs-CZ" sz="2400" dirty="0" smtClean="0">
                <a:latin typeface="Calibri" panose="020F0502020204030204" pitchFamily="34" charset="0"/>
              </a:rPr>
              <a:t>realizaci </a:t>
            </a:r>
            <a:r>
              <a:rPr lang="cs-CZ" sz="2400" dirty="0">
                <a:latin typeface="Calibri" panose="020F0502020204030204" pitchFamily="34" charset="0"/>
              </a:rPr>
              <a:t>vašich </a:t>
            </a:r>
            <a:r>
              <a:rPr lang="cs-CZ" sz="2400" dirty="0" smtClean="0">
                <a:latin typeface="Calibri" panose="020F0502020204030204" pitchFamily="34" charset="0"/>
              </a:rPr>
              <a:t>návrhů </a:t>
            </a:r>
            <a:r>
              <a:rPr lang="cs-CZ" sz="2400" dirty="0">
                <a:latin typeface="Calibri" panose="020F0502020204030204" pitchFamily="34" charset="0"/>
              </a:rPr>
              <a:t>bude </a:t>
            </a:r>
            <a:r>
              <a:rPr lang="cs-CZ" sz="2400" dirty="0" smtClean="0">
                <a:latin typeface="Calibri" panose="020F0502020204030204" pitchFamily="34" charset="0"/>
              </a:rPr>
              <a:t>dostatečný a nebo </a:t>
            </a:r>
            <a:r>
              <a:rPr lang="cs-CZ" sz="2400" dirty="0">
                <a:latin typeface="Calibri" panose="020F0502020204030204" pitchFamily="34" charset="0"/>
              </a:rPr>
              <a:t>bude </a:t>
            </a:r>
            <a:r>
              <a:rPr lang="cs-CZ" sz="2400" dirty="0" smtClean="0">
                <a:latin typeface="Calibri" panose="020F0502020204030204" pitchFamily="34" charset="0"/>
              </a:rPr>
              <a:t>potřebné dalších zaměstnanců.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2. Uveďte </a:t>
            </a:r>
            <a:r>
              <a:rPr lang="cs-CZ" sz="2400" dirty="0" smtClean="0">
                <a:latin typeface="Calibri" panose="020F0502020204030204" pitchFamily="34" charset="0"/>
              </a:rPr>
              <a:t>návratnost investice využitím dynamické metody hodnocení efektivnosti investice.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Calibri" panose="020F0502020204030204" pitchFamily="34" charset="0"/>
              </a:rPr>
              <a:t>Metoda současné čisté hodnoty</a:t>
            </a:r>
            <a:endParaRPr lang="cs-CZ" sz="40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099048" y="2091001"/>
                <a:ext cx="5988874" cy="147567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80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sty m:val="p"/>
                                </m:rPr>
                                <a:rPr lang="cs-CZ" sz="18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sSup>
                                <m:sSup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sz="1800" dirty="0" smtClean="0"/>
              </a:p>
              <a:p>
                <a:pPr marL="0" indent="0">
                  <a:buNone/>
                </a:pPr>
                <a:endParaRPr lang="cs-CZ" sz="1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9048" y="2091001"/>
                <a:ext cx="5988874" cy="1475672"/>
              </a:xfrm>
              <a:blipFill rotWithShape="0">
                <a:blip r:embed="rId3"/>
                <a:stretch>
                  <a:fillRect t="-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461" y="3447868"/>
            <a:ext cx="10140561" cy="1745892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5444"/>
              </p:ext>
            </p:extLst>
          </p:nvPr>
        </p:nvGraphicFramePr>
        <p:xfrm>
          <a:off x="-408218" y="1865660"/>
          <a:ext cx="9052132" cy="245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6" imgW="5759285" imgH="1562728" progId="Word.Document.12">
                  <p:embed/>
                </p:oleObj>
              </mc:Choice>
              <mc:Fallback>
                <p:oleObj name="Dokument" r:id="rId6" imgW="5759285" imgH="15627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408218" y="1865660"/>
                        <a:ext cx="9052132" cy="2455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1069848" y="432081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NPV… čistá současná hodnota,</a:t>
            </a:r>
          </a:p>
          <a:p>
            <a:r>
              <a:rPr lang="cs-CZ" dirty="0" err="1">
                <a:latin typeface="Calibri" panose="020F0502020204030204" pitchFamily="34" charset="0"/>
              </a:rPr>
              <a:t>CFt</a:t>
            </a:r>
            <a:r>
              <a:rPr lang="cs-CZ" dirty="0">
                <a:latin typeface="Calibri" panose="020F0502020204030204" pitchFamily="34" charset="0"/>
              </a:rPr>
              <a:t>…peněžní toky v jednotlivých </a:t>
            </a:r>
            <a:r>
              <a:rPr lang="cs-CZ" dirty="0" smtClean="0">
                <a:latin typeface="Calibri" panose="020F0502020204030204" pitchFamily="34" charset="0"/>
              </a:rPr>
              <a:t>letech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n…doba životnosti </a:t>
            </a:r>
            <a:r>
              <a:rPr lang="cs-CZ" dirty="0" smtClean="0">
                <a:latin typeface="Calibri" panose="020F0502020204030204" pitchFamily="34" charset="0"/>
              </a:rPr>
              <a:t>projektu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r…diskontní úroková </a:t>
            </a:r>
            <a:r>
              <a:rPr lang="cs-CZ" dirty="0" smtClean="0">
                <a:latin typeface="Calibri" panose="020F0502020204030204" pitchFamily="34" charset="0"/>
              </a:rPr>
              <a:t>míra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Cílem diplomové práce je za pomoci metody CPM zpracovat a vyhodnotit návrh optimalizace procesu výroby ve společnosti </a:t>
            </a:r>
            <a:r>
              <a:rPr lang="cs-CZ" sz="2800" dirty="0" err="1" smtClean="0">
                <a:latin typeface="Calibri" panose="020F0502020204030204" pitchFamily="34" charset="0"/>
              </a:rPr>
              <a:t>Texodo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>
                <a:latin typeface="Calibri" panose="020F0502020204030204" pitchFamily="34" charset="0"/>
              </a:rPr>
              <a:t>spol. s r. </a:t>
            </a:r>
            <a:r>
              <a:rPr lang="cs-CZ" sz="2800" dirty="0" smtClean="0">
                <a:latin typeface="Calibri" panose="020F0502020204030204" pitchFamily="34" charset="0"/>
              </a:rPr>
              <a:t>o.</a:t>
            </a:r>
          </a:p>
          <a:p>
            <a:endParaRPr lang="cs-CZ" sz="2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69848" y="232545"/>
            <a:ext cx="10058400" cy="160934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Cíl diplomové práce</a:t>
            </a:r>
            <a:endParaRPr lang="cs-CZ" sz="3600" b="1" dirty="0">
              <a:latin typeface="Calibri" pitchFamily="34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088" y="4289790"/>
            <a:ext cx="3791082" cy="119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Calibri" panose="020F0502020204030204" pitchFamily="34" charset="0"/>
              </a:rPr>
              <a:t>Představení společnosti </a:t>
            </a:r>
            <a:r>
              <a:rPr lang="cs-CZ" sz="4000" b="1" dirty="0" err="1">
                <a:latin typeface="Calibri" panose="020F0502020204030204" pitchFamily="34" charset="0"/>
              </a:rPr>
              <a:t>Texodo</a:t>
            </a:r>
            <a:r>
              <a:rPr lang="cs-CZ" sz="4000" b="1" dirty="0">
                <a:latin typeface="Calibri" panose="020F0502020204030204" pitchFamily="34" charset="0"/>
              </a:rPr>
              <a:t> spol. s r. o.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581020"/>
            <a:ext cx="10058400" cy="40507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Sortiment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Chráněné pracovní místo</a:t>
            </a:r>
            <a:endParaRPr lang="cs-CZ" sz="2800" dirty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2615" y="1494265"/>
            <a:ext cx="4225036" cy="365984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76" y="3141200"/>
            <a:ext cx="6054093" cy="286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Metody síťové analýzy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>
                <a:latin typeface="Calibri" panose="020F0502020204030204" pitchFamily="34" charset="0"/>
              </a:rPr>
              <a:t>Metoda kritické cesty CPM (</a:t>
            </a:r>
            <a:r>
              <a:rPr lang="cs-CZ" sz="2800" dirty="0" err="1" smtClean="0">
                <a:latin typeface="Calibri" panose="020F0502020204030204" pitchFamily="34" charset="0"/>
              </a:rPr>
              <a:t>Critical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latin typeface="Calibri" panose="020F0502020204030204" pitchFamily="34" charset="0"/>
              </a:rPr>
              <a:t>Parh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latin typeface="Calibri" panose="020F0502020204030204" pitchFamily="34" charset="0"/>
              </a:rPr>
              <a:t>Method</a:t>
            </a:r>
            <a:r>
              <a:rPr lang="cs-CZ" sz="2800" dirty="0" smtClean="0">
                <a:latin typeface="Calibri" panose="020F0502020204030204" pitchFamily="34" charset="0"/>
              </a:rPr>
              <a:t>) </a:t>
            </a:r>
          </a:p>
          <a:p>
            <a:pPr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jejím </a:t>
            </a:r>
            <a:r>
              <a:rPr lang="cs-CZ" sz="2800" dirty="0">
                <a:latin typeface="Calibri" panose="020F0502020204030204" pitchFamily="34" charset="0"/>
              </a:rPr>
              <a:t>cílem je stanovení doby trvání projektu na základě </a:t>
            </a:r>
            <a:r>
              <a:rPr lang="cs-CZ" sz="2800" dirty="0" smtClean="0">
                <a:latin typeface="Calibri" panose="020F0502020204030204" pitchFamily="34" charset="0"/>
              </a:rPr>
              <a:t>délky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dirty="0" smtClean="0">
                <a:latin typeface="Calibri" panose="020F0502020204030204" pitchFamily="34" charset="0"/>
              </a:rPr>
              <a:t>    tzv</a:t>
            </a:r>
            <a:r>
              <a:rPr lang="cs-CZ" sz="2800" dirty="0">
                <a:latin typeface="Calibri" panose="020F0502020204030204" pitchFamily="34" charset="0"/>
              </a:rPr>
              <a:t>. </a:t>
            </a:r>
            <a:r>
              <a:rPr lang="cs-CZ" sz="2800" dirty="0" smtClean="0">
                <a:latin typeface="Calibri" panose="020F0502020204030204" pitchFamily="34" charset="0"/>
              </a:rPr>
              <a:t>kritické cesty, </a:t>
            </a:r>
            <a:r>
              <a:rPr lang="cs-CZ" sz="2800" dirty="0">
                <a:latin typeface="Calibri" panose="020F0502020204030204" pitchFamily="34" charset="0"/>
              </a:rPr>
              <a:t>což je sled vzájemně závislých činností s nejmenší časovou rezervou. </a:t>
            </a:r>
            <a:r>
              <a:rPr lang="cs-CZ" sz="2800" dirty="0" smtClean="0">
                <a:latin typeface="Calibri" panose="020F0502020204030204" pitchFamily="34" charset="0"/>
              </a:rPr>
              <a:t>Metoda </a:t>
            </a:r>
            <a:r>
              <a:rPr lang="cs-CZ" sz="2800" dirty="0">
                <a:latin typeface="Calibri" panose="020F0502020204030204" pitchFamily="34" charset="0"/>
              </a:rPr>
              <a:t>CPM umožňuje usnadnit efektivní časovou koordinaci dílčích, vzájemně na sebe navazujících činností v rámci projektu.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ANALÝZA SOUČASNÉHO ČASOVÉHO PRŮBĚHU VÝROBY kolekce pracovního oblečení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287387"/>
              </p:ext>
            </p:extLst>
          </p:nvPr>
        </p:nvGraphicFramePr>
        <p:xfrm>
          <a:off x="1069848" y="1793631"/>
          <a:ext cx="10058527" cy="488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7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Definování kritické cesty prostřednictvím softwaru </a:t>
            </a:r>
            <a:r>
              <a:rPr lang="cs-CZ" sz="3600" b="1" dirty="0" err="1" smtClean="0">
                <a:latin typeface="Calibri" panose="020F0502020204030204" pitchFamily="34" charset="0"/>
              </a:rPr>
              <a:t>ms</a:t>
            </a:r>
            <a:r>
              <a:rPr lang="cs-CZ" sz="3600" b="1" dirty="0" smtClean="0">
                <a:latin typeface="Calibri" panose="020F0502020204030204" pitchFamily="34" charset="0"/>
              </a:rPr>
              <a:t> </a:t>
            </a:r>
            <a:r>
              <a:rPr lang="cs-CZ" sz="3600" b="1" dirty="0" err="1" smtClean="0">
                <a:latin typeface="Calibri" panose="020F0502020204030204" pitchFamily="34" charset="0"/>
              </a:rPr>
              <a:t>project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Představení softwaru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Časová osa současného průběhu výroby</a:t>
            </a:r>
          </a:p>
          <a:p>
            <a:endParaRPr lang="cs-CZ" sz="2800" dirty="0">
              <a:latin typeface="Calibri" panose="020F050202020403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274694"/>
            <a:ext cx="9822270" cy="358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Výchozí kritická cesta v projektu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220" y="1671273"/>
            <a:ext cx="7898780" cy="5029195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64683"/>
              </p:ext>
            </p:extLst>
          </p:nvPr>
        </p:nvGraphicFramePr>
        <p:xfrm>
          <a:off x="1225966" y="1671273"/>
          <a:ext cx="2911137" cy="4939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1137"/>
              </a:tblGrid>
              <a:tr h="426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Nákres a střih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Příprava overlockem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patek a kapes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pásku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kolenních záplat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kapes a patek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kolenních záplat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pásku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zipového jezdce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Kompletování celého kusu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límce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Zhotovení uzávěrek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Vyšití dírek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Všití knoflíků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Závěrečná kontrola výrobku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Balení výrobku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4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Kritická cesta po nákupu střihacího zařízení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4193" y="1698164"/>
            <a:ext cx="7749427" cy="4963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06393"/>
              </p:ext>
            </p:extLst>
          </p:nvPr>
        </p:nvGraphicFramePr>
        <p:xfrm>
          <a:off x="1211452" y="1698164"/>
          <a:ext cx="2911137" cy="49637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1137"/>
              </a:tblGrid>
              <a:tr h="428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Nákres a střih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Příprava overlockem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Zhotovení patek a kapes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pásku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kolenních záplat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Našití kapes a patek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Našití kolenních záplat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pásku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zipového jezdce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Kompletování celého kusu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límce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Zhotovení uzávěrek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Vyšití dírek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Všití knoflíků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Závěrečná kontrola výrobku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2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Balení výrobku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7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</a:rPr>
              <a:t>Kritická cesta po nákupu dvou šicích strojů</a:t>
            </a:r>
            <a:endParaRPr lang="cs-CZ" sz="3600" b="1" dirty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93" y="1654629"/>
            <a:ext cx="7894831" cy="5043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0211"/>
              </p:ext>
            </p:extLst>
          </p:nvPr>
        </p:nvGraphicFramePr>
        <p:xfrm>
          <a:off x="1187052" y="1654626"/>
          <a:ext cx="2911137" cy="50437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1137"/>
              </a:tblGrid>
              <a:tr h="435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Nákres a střih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Příprava overlockem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Zhotovení patek a kapes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pásku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Zhotovení kolenních záplat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kapes a patek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kolenních záplat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pásku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zipového jezdce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Kompletování celého kusu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Našití límce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Zhotovení uzávěrek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Vyšití dírek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Všití knoflíků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Závěrečná kontrola výrobku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  <a:tr h="30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Balení výrobku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824" marR="43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7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3301</TotalTime>
  <Words>406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Calibri</vt:lpstr>
      <vt:lpstr>Cambria Math</vt:lpstr>
      <vt:lpstr>Rockwell</vt:lpstr>
      <vt:lpstr>Rockwell Condensed</vt:lpstr>
      <vt:lpstr>Times New Roman</vt:lpstr>
      <vt:lpstr>Wingdings</vt:lpstr>
      <vt:lpstr>Dřevo</vt:lpstr>
      <vt:lpstr>Dokument</vt:lpstr>
      <vt:lpstr>„Výrobní a logistický proces ve společnosti Texodo spol. s r. o. “</vt:lpstr>
      <vt:lpstr>Cíl diplomové práce</vt:lpstr>
      <vt:lpstr>Představení společnosti Texodo spol. s r. o. </vt:lpstr>
      <vt:lpstr>Metody síťové analýzy</vt:lpstr>
      <vt:lpstr>ANALÝZA SOUČASNÉHO ČASOVÉHO PRŮBĚHU VÝROBY kolekce pracovního oblečení</vt:lpstr>
      <vt:lpstr>Definování kritické cesty prostřednictvím softwaru ms project</vt:lpstr>
      <vt:lpstr>Výchozí kritická cesta v projektu</vt:lpstr>
      <vt:lpstr>Kritická cesta po nákupu střihacího zařízení</vt:lpstr>
      <vt:lpstr>Kritická cesta po nákupu dvou šicích strojů</vt:lpstr>
      <vt:lpstr>Kritická cesta po nákupu svářečky a tiskárny štítků</vt:lpstr>
      <vt:lpstr>Zhodnocení navrhnutých řešení</vt:lpstr>
      <vt:lpstr>DĚKUJI ZA POZORNOST</vt:lpstr>
      <vt:lpstr>Doplňující dotazy oponenta diplomové práce:</vt:lpstr>
      <vt:lpstr>Metoda současné čisté hodnoty</vt:lpstr>
    </vt:vector>
  </TitlesOfParts>
  <Company>ZŠ PROTIVÍN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„Výrobní a logistický proces ve společnosti Texodo spol. s r. o. “</dc:title>
  <dc:creator>Monika Smejkalová</dc:creator>
  <cp:lastModifiedBy>Monika Smejkalová</cp:lastModifiedBy>
  <cp:revision>34</cp:revision>
  <dcterms:created xsi:type="dcterms:W3CDTF">2018-05-20T18:38:30Z</dcterms:created>
  <dcterms:modified xsi:type="dcterms:W3CDTF">2018-05-30T07:59:52Z</dcterms:modified>
</cp:coreProperties>
</file>