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1" r:id="rId5"/>
    <p:sldId id="269" r:id="rId6"/>
    <p:sldId id="262" r:id="rId7"/>
    <p:sldId id="270" r:id="rId8"/>
    <p:sldId id="264" r:id="rId9"/>
    <p:sldId id="268" r:id="rId10"/>
    <p:sldId id="271" r:id="rId11"/>
    <p:sldId id="272" r:id="rId12"/>
    <p:sldId id="267" r:id="rId13"/>
    <p:sldId id="265" r:id="rId14"/>
    <p:sldId id="273" r:id="rId15"/>
    <p:sldId id="274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58646705410415"/>
          <c:y val="0.11812261416596495"/>
          <c:w val="0.75572151779446539"/>
          <c:h val="0.83371544856378055"/>
        </c:manualLayout>
      </c:layout>
      <c:pieChart>
        <c:varyColors val="1"/>
        <c:dLbls>
          <c:dLblPos val="inEnd"/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700" baseline="0"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723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48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2269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9963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12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8750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8046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288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960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8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13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041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790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49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616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5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80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0D6F80E-A6AC-4AF5-B50C-3F65A874CC5F}" type="datetimeFigureOut">
              <a:rPr lang="cs-CZ" smtClean="0"/>
              <a:t>30.5.2018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E3D4F-B4AF-4275-A3EF-46D831C9D2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8045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580392" y="1724985"/>
            <a:ext cx="8169713" cy="2153481"/>
          </a:xfrm>
        </p:spPr>
        <p:txBody>
          <a:bodyPr/>
          <a:lstStyle/>
          <a:p>
            <a:r>
              <a:rPr lang="cs-CZ" sz="4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Vliv dopravy na rozvoj území s nízkým osídlením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80393" y="4507901"/>
            <a:ext cx="8169712" cy="646065"/>
          </a:xfrm>
        </p:spPr>
        <p:txBody>
          <a:bodyPr>
            <a:noAutofit/>
          </a:bodyPr>
          <a:lstStyle/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diplomové práce: Bc. Tomáš Opat</a:t>
            </a:r>
          </a:p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Vedoucí diplomové práce: Mgr. Vladislav </a:t>
            </a:r>
            <a:r>
              <a:rPr lang="cs-CZ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Biba</a:t>
            </a: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Ph.D.</a:t>
            </a:r>
          </a:p>
          <a:p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Oponent diplomové práce: Ing. Jan </a:t>
            </a:r>
            <a:r>
              <a:rPr lang="cs-CZ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Vrabel</a:t>
            </a:r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PhD.</a:t>
            </a:r>
          </a:p>
          <a:p>
            <a:endParaRPr lang="cs-CZ" sz="1200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České Budějovice, červen 2018</a:t>
            </a:r>
          </a:p>
        </p:txBody>
      </p:sp>
      <p:sp>
        <p:nvSpPr>
          <p:cNvPr id="6" name="Podnadpis 4"/>
          <p:cNvSpPr txBox="1">
            <a:spLocks/>
          </p:cNvSpPr>
          <p:nvPr/>
        </p:nvSpPr>
        <p:spPr>
          <a:xfrm>
            <a:off x="1178421" y="772517"/>
            <a:ext cx="7571684" cy="95246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pPr algn="r"/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Vysoká škola technická a ekonomická v Českých Budějovicích</a:t>
            </a:r>
          </a:p>
          <a:p>
            <a:pPr algn="r"/>
            <a:r>
              <a:rPr lang="cs-CZ" cap="non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 </a:t>
            </a:r>
            <a:r>
              <a:rPr lang="cs-CZ" cap="none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technicko-technologický</a:t>
            </a:r>
            <a:endParaRPr lang="cs-CZ" cap="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392" y="772517"/>
            <a:ext cx="952468" cy="952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249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CC8D4-C58C-412F-A2F5-0B2727B5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návrhu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00A912B-0E86-4332-9C13-C4528EEDA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398135"/>
            <a:ext cx="8040312" cy="314661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Navýšení počtu spojů v pracovní dny na lince 460790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spojů na lince … 12 spojů	  14 spojů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Denní nájezd na lince … 300 km 	  359 km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448 Kč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E1EBED1F-DB2E-466D-9591-45B8D8843F40}"/>
              </a:ext>
            </a:extLst>
          </p:cNvPr>
          <p:cNvSpPr/>
          <p:nvPr/>
        </p:nvSpPr>
        <p:spPr>
          <a:xfrm>
            <a:off x="5459383" y="2641215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DD305F89-F355-4C6A-AA1F-E832E3751446}"/>
              </a:ext>
            </a:extLst>
          </p:cNvPr>
          <p:cNvSpPr/>
          <p:nvPr/>
        </p:nvSpPr>
        <p:spPr>
          <a:xfrm>
            <a:off x="5451992" y="2196903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3016314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CF8F9-C965-4429-A022-309B1FDAC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návrhu III.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D1E46A-F99E-4CC9-A15D-366C750C8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1419544"/>
            <a:ext cx="8174580" cy="3146611"/>
          </a:xfrm>
        </p:spPr>
        <p:txBody>
          <a:bodyPr/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Obnovení železnice Mladotice – Kralovice u Rakovníka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Počet párů vypravovaných vlaků … 1 pár	      3 páry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Prodloužení železnice Rakovník – Mladotice … 37,7 km 	 48,8 km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Přestupní uzel v Mladoticích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90 mil. Kč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480F5FEB-4DBD-4E48-989E-B7B105806374}"/>
              </a:ext>
            </a:extLst>
          </p:cNvPr>
          <p:cNvSpPr/>
          <p:nvPr/>
        </p:nvSpPr>
        <p:spPr>
          <a:xfrm>
            <a:off x="6556397" y="2016480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BCEB4909-4B79-4CDC-81BA-DAD687437D1A}"/>
              </a:ext>
            </a:extLst>
          </p:cNvPr>
          <p:cNvSpPr/>
          <p:nvPr/>
        </p:nvSpPr>
        <p:spPr>
          <a:xfrm>
            <a:off x="8100835" y="2489135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2460245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548" y="1524269"/>
            <a:ext cx="7053542" cy="3146611"/>
          </a:xfrm>
        </p:spPr>
        <p:txBody>
          <a:bodyPr>
            <a:noAutofit/>
          </a:bodyPr>
          <a:lstStyle/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Region Kralovicka, Mladoticka a Žihelska</a:t>
            </a:r>
          </a:p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VHD má vliv na rozvoj regionu</a:t>
            </a:r>
          </a:p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Úprava autobusových linek</a:t>
            </a:r>
          </a:p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Typ využívaných autobusů</a:t>
            </a:r>
          </a:p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Železniční trať 162 Rakovník – Mladotice</a:t>
            </a:r>
          </a:p>
          <a:p>
            <a:pPr algn="just">
              <a:spcAft>
                <a:spcPts val="90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 práce byl splněn</a:t>
            </a:r>
          </a:p>
        </p:txBody>
      </p:sp>
    </p:spTree>
    <p:extLst>
      <p:ext uri="{BB962C8B-B14F-4D97-AF65-F5344CB8AC3E}">
        <p14:creationId xmlns:p14="http://schemas.microsoft.com/office/powerpoint/2010/main" val="21239356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4710" y="326109"/>
            <a:ext cx="7055380" cy="140053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10" y="1152983"/>
            <a:ext cx="8174580" cy="4783583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Oponent práce</a:t>
            </a: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straně 3 Vaší DP popisujete, že mezi veřejnou dopravu se řadí také taxislužba. Je tedy možné, z pohledu pravidel silničního provozu, aby se ve vyhrazeném jízdním pruhu pro autobusy označeném „BUS“ pohybovala vozidla s označením TAXI?</a:t>
            </a: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straně 22 píšete, že jste vytvořil dotazník a ten byl distribuovaný přes sociální sítě 40 ti respondentům ze sledovaných obcí. Byli tito respondenti zároveň cestujícími, kteří využívají veřejnou dopravu? Nebylo by vhodnější, svézt se několikrát po vybraných linkách a ptát se přímo cestujících?</a:t>
            </a:r>
          </a:p>
          <a:p>
            <a:pPr lvl="1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 grafu 5 vyplývá, že některých spojů z/do Plzně je víc. Co z toho vyplývá? Pokud jeden autobus jede do Kralovic z Plzně, musí se do Plzně i vrátit? Nebo jede jinou trasou zpět? Z předešlých kapitol jsem dospěl k neověřenému závěru, že se jedná o koncové obce (co se týká dopravní obslužnosti).</a:t>
            </a:r>
          </a:p>
          <a:p>
            <a:pPr lvl="1" algn="just"/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381427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954DFE-3948-4B8E-967C-66349E849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BCBCE4-9CDA-47F1-8FD1-A3EFB8B77E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710" y="452718"/>
            <a:ext cx="8174580" cy="5849608"/>
          </a:xfrm>
        </p:spPr>
        <p:txBody>
          <a:bodyPr>
            <a:normAutofit/>
          </a:bodyPr>
          <a:lstStyle/>
          <a:p>
            <a:pPr algn="just">
              <a:spcAft>
                <a:spcPts val="45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Jakému faktoru připisujete strukturu vzdělanosti obyvatelstva v konkrétní oblasti? Ve SO ORP Kralovice je 20 % obyvatelstva se ZŠ vzděláním, 40,2 % má SOU bez maturity a jen 7,6 % má VŠ vzdělání. Může být tento trend způsoben využíváním půdy, který popisujete v kapitole 4.1.2?</a:t>
            </a:r>
          </a:p>
          <a:p>
            <a:pPr algn="just">
              <a:spcAft>
                <a:spcPts val="45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Myslíte si, že zavedení nové linky by se pozitivně projevilo v počtu přepravených osob v daném regionu?</a:t>
            </a:r>
          </a:p>
          <a:p>
            <a:pPr algn="just">
              <a:spcAft>
                <a:spcPts val="45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Konzultoval jste Vaše návrhy s obyvateli konkrétních obcí a měst? Případně, jsou naklonění k vytvoření nové linky i provozovatelé veřejné dopravy?</a:t>
            </a:r>
          </a:p>
          <a:p>
            <a:pPr algn="just">
              <a:spcAft>
                <a:spcPts val="450"/>
              </a:spcAft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 straně 8 píšete o „indexu stáří“ jako o indexu, vyjadřující poměr předproduktivního s poproduktivním obyvatelstvem. Je toto tvrzení správné? Zejména pokud budeme dál číst, že se jedná o to, kolik seniorů připadá na děti? Zároveň to vyvrací i graf zobrazený na té samé stránce? Opravte si toto tvrzení při obhajobě svojí DP.</a:t>
            </a:r>
          </a:p>
          <a:p>
            <a:pPr algn="just">
              <a:spcAft>
                <a:spcPts val="450"/>
              </a:spcAft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450"/>
              </a:spcAft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0209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94B3A3-CF49-41BA-B510-491DB0C17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8A984-79AE-4CFE-8677-5FA18311F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82750" y="452718"/>
            <a:ext cx="9142040" cy="5849608"/>
          </a:xfrm>
        </p:spPr>
        <p:txBody>
          <a:bodyPr>
            <a:normAutofit/>
          </a:bodyPr>
          <a:lstStyle/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mapa uvedená na straně 4 (obrázek 1) skutečně v měřítku? Platí toto měřítko i na výšku obrázku? V práci tohoto typu byste měli používat obrázky bez jejich rozrastrovaní a bez změny měřítka! (toto je hlavně formální připomínka – tedy neničí kvalitu práce po stránce odborné).</a:t>
            </a:r>
          </a:p>
          <a:p>
            <a:pPr lvl="2" algn="just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straně 3 v kapitole 3.2 popisujete pokles výkonů veřejné dopravy v řídce osídlených oblastech v 90. letech. Tento trend je možné pozorovat i v dnešní době (citujete literární odkaz z r. 2010). Myslíte si, že je správný postup, aby veřejná doprava byla přístupná jen v čase, kdy je rentabilní? Není náhodou právě to, že má být dostupná široké veřejnosti, její definice (viz kapitola 3.1 Vaší DP)? Jak je chápána veřejná doprava v zahraničí (např. Rakousko, Švýcarsko, příp. Německo)? Není náhodou rušení linek veřejné dopravy jasný způsob komunikace k veřejnosti, aby si kupovala soukromá vozidla a tím podporovala individuální dopravu a tím vytvářela kongesce ve větších městech?</a:t>
            </a:r>
          </a:p>
          <a:p>
            <a:pPr lvl="2"/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8680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4985" y="2903801"/>
            <a:ext cx="5594030" cy="1050398"/>
          </a:xfrm>
        </p:spPr>
        <p:txBody>
          <a:bodyPr/>
          <a:lstStyle/>
          <a:p>
            <a: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29050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Důvody k řešení problému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10" y="1858142"/>
            <a:ext cx="7053542" cy="3146611"/>
          </a:xfrm>
        </p:spPr>
        <p:txBody>
          <a:bodyPr>
            <a:normAutofit/>
          </a:bodyPr>
          <a:lstStyle/>
          <a:p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Osobní zájem o danou problematiku</a:t>
            </a:r>
          </a:p>
          <a:p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Aktuálnost</a:t>
            </a:r>
          </a:p>
          <a:p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100" dirty="0">
                <a:latin typeface="Arial" panose="020B0604020202020204" pitchFamily="34" charset="0"/>
                <a:cs typeface="Arial" panose="020B0604020202020204" pitchFamily="34" charset="0"/>
              </a:rPr>
              <a:t>Detailnější poznání regionu z pohledu veřejné dopravy</a:t>
            </a:r>
          </a:p>
        </p:txBody>
      </p:sp>
    </p:spTree>
    <p:extLst>
      <p:ext uri="{BB962C8B-B14F-4D97-AF65-F5344CB8AC3E}">
        <p14:creationId xmlns:p14="http://schemas.microsoft.com/office/powerpoint/2010/main" val="3662124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10" y="1853248"/>
            <a:ext cx="8174580" cy="4195481"/>
          </a:xfrm>
        </p:spPr>
        <p:txBody>
          <a:bodyPr>
            <a:norm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Cílem práce je zjištění vlivu veřejné dopravy na rozvoj oblasti s nízkým osídlením. V rámci práce budou analyzovány faktory, které byly ovlivněny fungující veřejnou dopravou.</a:t>
            </a:r>
          </a:p>
        </p:txBody>
      </p:sp>
    </p:spTree>
    <p:extLst>
      <p:ext uri="{BB962C8B-B14F-4D97-AF65-F5344CB8AC3E}">
        <p14:creationId xmlns:p14="http://schemas.microsoft.com/office/powerpoint/2010/main" val="2893585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Metodika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709" y="1858142"/>
            <a:ext cx="8265395" cy="3146611"/>
          </a:xfrm>
        </p:spPr>
        <p:txBody>
          <a:bodyPr>
            <a:noAutofit/>
          </a:bodyPr>
          <a:lstStyle/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Sběr dat</a:t>
            </a:r>
          </a:p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Analýza socioekonomických a demografických faktorů</a:t>
            </a:r>
          </a:p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Hodnocení vlivu dopravy pomocí hodnotících kritérií</a:t>
            </a:r>
          </a:p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SWOT analýza</a:t>
            </a:r>
          </a:p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Dotazníkové šetření</a:t>
            </a:r>
          </a:p>
          <a:p>
            <a:pPr>
              <a:spcAft>
                <a:spcPts val="1350"/>
              </a:spcAft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Tvorba návrhů na zlepšení</a:t>
            </a:r>
          </a:p>
        </p:txBody>
      </p:sp>
    </p:spTree>
    <p:extLst>
      <p:ext uri="{BB962C8B-B14F-4D97-AF65-F5344CB8AC3E}">
        <p14:creationId xmlns:p14="http://schemas.microsoft.com/office/powerpoint/2010/main" val="3461083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394" y="432438"/>
            <a:ext cx="7550535" cy="10503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Charakteristika oblasti</a:t>
            </a:r>
          </a:p>
        </p:txBody>
      </p:sp>
      <p:pic>
        <p:nvPicPr>
          <p:cNvPr id="5" name="Zástupný symbol pro obsah 8">
            <a:extLst>
              <a:ext uri="{FF2B5EF4-FFF2-40B4-BE49-F238E27FC236}">
                <a16:creationId xmlns:a16="http://schemas.microsoft.com/office/drawing/2014/main" id="{0A65988E-2F9E-4E92-8C25-C4EC9D200E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394" y="1482836"/>
            <a:ext cx="8123898" cy="480777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6699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886" y="435589"/>
            <a:ext cx="8356613" cy="10503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Dopravní obslužnost regionu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63F4D78E-8296-4D59-B489-7969A0D04A1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49712727"/>
              </p:ext>
            </p:extLst>
          </p:nvPr>
        </p:nvGraphicFramePr>
        <p:xfrm>
          <a:off x="495886" y="1617786"/>
          <a:ext cx="7967824" cy="46232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29306">
                  <a:extLst>
                    <a:ext uri="{9D8B030D-6E8A-4147-A177-3AD203B41FA5}">
                      <a16:colId xmlns:a16="http://schemas.microsoft.com/office/drawing/2014/main" val="1338934971"/>
                    </a:ext>
                  </a:extLst>
                </a:gridCol>
                <a:gridCol w="787352">
                  <a:extLst>
                    <a:ext uri="{9D8B030D-6E8A-4147-A177-3AD203B41FA5}">
                      <a16:colId xmlns:a16="http://schemas.microsoft.com/office/drawing/2014/main" val="4177646136"/>
                    </a:ext>
                  </a:extLst>
                </a:gridCol>
                <a:gridCol w="903743">
                  <a:extLst>
                    <a:ext uri="{9D8B030D-6E8A-4147-A177-3AD203B41FA5}">
                      <a16:colId xmlns:a16="http://schemas.microsoft.com/office/drawing/2014/main" val="3360199010"/>
                    </a:ext>
                  </a:extLst>
                </a:gridCol>
                <a:gridCol w="863425">
                  <a:extLst>
                    <a:ext uri="{9D8B030D-6E8A-4147-A177-3AD203B41FA5}">
                      <a16:colId xmlns:a16="http://schemas.microsoft.com/office/drawing/2014/main" val="276394147"/>
                    </a:ext>
                  </a:extLst>
                </a:gridCol>
                <a:gridCol w="962319">
                  <a:extLst>
                    <a:ext uri="{9D8B030D-6E8A-4147-A177-3AD203B41FA5}">
                      <a16:colId xmlns:a16="http://schemas.microsoft.com/office/drawing/2014/main" val="685329462"/>
                    </a:ext>
                  </a:extLst>
                </a:gridCol>
                <a:gridCol w="771377">
                  <a:extLst>
                    <a:ext uri="{9D8B030D-6E8A-4147-A177-3AD203B41FA5}">
                      <a16:colId xmlns:a16="http://schemas.microsoft.com/office/drawing/2014/main" val="946656348"/>
                    </a:ext>
                  </a:extLst>
                </a:gridCol>
                <a:gridCol w="670962">
                  <a:extLst>
                    <a:ext uri="{9D8B030D-6E8A-4147-A177-3AD203B41FA5}">
                      <a16:colId xmlns:a16="http://schemas.microsoft.com/office/drawing/2014/main" val="3000782078"/>
                    </a:ext>
                  </a:extLst>
                </a:gridCol>
                <a:gridCol w="808653">
                  <a:extLst>
                    <a:ext uri="{9D8B030D-6E8A-4147-A177-3AD203B41FA5}">
                      <a16:colId xmlns:a16="http://schemas.microsoft.com/office/drawing/2014/main" val="2924933320"/>
                    </a:ext>
                  </a:extLst>
                </a:gridCol>
                <a:gridCol w="970687">
                  <a:extLst>
                    <a:ext uri="{9D8B030D-6E8A-4147-A177-3AD203B41FA5}">
                      <a16:colId xmlns:a16="http://schemas.microsoft.com/office/drawing/2014/main" val="3371962826"/>
                    </a:ext>
                  </a:extLst>
                </a:gridCol>
              </a:tblGrid>
              <a:tr h="74292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Obec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spojů do Kralovic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spojů z Kralovic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počet spojů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Průměrná doba jízdy (min)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spojů do Plzně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spojů z Plzně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Celkový počet spojů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Průměrná doba jízdy (min)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085419"/>
                  </a:ext>
                </a:extLst>
              </a:tr>
              <a:tr h="48465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Mariánský Týnec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(5)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(10)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(9)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(8)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(17)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135797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Bukovina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977635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Trojany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(2)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(2)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(4)</a:t>
                      </a:r>
                      <a:endParaRPr lang="cs-CZ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(4)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(4)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(8)</a:t>
                      </a:r>
                      <a:endParaRPr lang="cs-CZ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904332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Řemešín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315673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Hradecko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647481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Mladotice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(3)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(3)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(6)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(5)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(4)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(9)</a:t>
                      </a:r>
                      <a:endParaRPr lang="cs-CZ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370456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Černá Hať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421499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Velká Černá Hať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663398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Strážiště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255692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Chrášťovice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(1)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(1)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408829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Žihle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(6)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(8)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(14)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(15)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(12)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(27)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194414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Přehořov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(0)</a:t>
                      </a:r>
                      <a:endParaRPr lang="cs-CZ" sz="1100" b="1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871380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Odlezly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(1)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(1)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59847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Kalec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2971744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Hluboká</a:t>
                      </a:r>
                      <a:endParaRPr lang="cs-CZ" sz="12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3239115"/>
                  </a:ext>
                </a:extLst>
              </a:tr>
              <a:tr h="22638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Nový Dvůr</a:t>
                      </a:r>
                      <a:endParaRPr lang="cs-CZ" sz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 (0)</a:t>
                      </a:r>
                      <a:endParaRPr lang="cs-CZ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(0)</a:t>
                      </a:r>
                      <a:endParaRPr lang="cs-CZ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cs-CZ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008603"/>
                  </a:ext>
                </a:extLst>
              </a:tr>
            </a:tbl>
          </a:graphicData>
        </a:graphic>
      </p:graphicFrame>
      <p:graphicFrame>
        <p:nvGraphicFramePr>
          <p:cNvPr id="41" name="Zástupný symbol pro obsah 4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86192017"/>
              </p:ext>
            </p:extLst>
          </p:nvPr>
        </p:nvGraphicFramePr>
        <p:xfrm>
          <a:off x="5096022" y="2247187"/>
          <a:ext cx="3756477" cy="3405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9709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8C0EF6B0-F51E-4A14-9BAF-41380F4D1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797" y="451200"/>
            <a:ext cx="8018157" cy="10503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Kritéria hodnocení vlivu veřejné dopravy na rozvoj území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E4C93D1B-B89D-4451-8619-4D7B061FC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796" y="2211319"/>
            <a:ext cx="7905615" cy="4195481"/>
          </a:xfrm>
        </p:spPr>
        <p:txBody>
          <a:bodyPr>
            <a:normAutofit/>
          </a:bodyPr>
          <a:lstStyle/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Kritérium počtu obyvatel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Kritérium nezaměstnanosti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Počet spojů v závislosti na zařazení území do IDP</a:t>
            </a:r>
          </a:p>
        </p:txBody>
      </p:sp>
    </p:spTree>
    <p:extLst>
      <p:ext uri="{BB962C8B-B14F-4D97-AF65-F5344CB8AC3E}">
        <p14:creationId xmlns:p14="http://schemas.microsoft.com/office/powerpoint/2010/main" val="2615902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27538" y="536029"/>
            <a:ext cx="7723163" cy="10503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Návrhy na zvýšení kvality VHD</a:t>
            </a:r>
          </a:p>
        </p:txBody>
      </p:sp>
      <p:sp>
        <p:nvSpPr>
          <p:cNvPr id="2" name="Zástupný symbol pro obsah 1">
            <a:extLst>
              <a:ext uri="{FF2B5EF4-FFF2-40B4-BE49-F238E27FC236}">
                <a16:creationId xmlns:a16="http://schemas.microsoft.com/office/drawing/2014/main" id="{4F874C7E-3CBA-4804-922A-00A0C909D7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7538" y="1586427"/>
            <a:ext cx="8088924" cy="4735544"/>
          </a:xfrm>
        </p:spPr>
        <p:txBody>
          <a:bodyPr>
            <a:normAutofit/>
          </a:bodyPr>
          <a:lstStyle/>
          <a:p>
            <a:pPr marL="385763" indent="-385763">
              <a:buFont typeface="+mj-lt"/>
              <a:buAutoNum type="romanU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Víkendové spoje</a:t>
            </a:r>
          </a:p>
          <a:p>
            <a:pPr marL="814373" lvl="2" indent="-214313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Úprava linky 460790 Kralovice – Mladotice – Manětín</a:t>
            </a:r>
          </a:p>
          <a:p>
            <a:pPr marL="814373" lvl="2" indent="-214313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nové linky 460795 Mladotice žel. st. – Mladotice, žel. st.</a:t>
            </a:r>
          </a:p>
          <a:p>
            <a:pPr marL="814373" lvl="2" indent="-214313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Návrh nových autobusů 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Stratos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LE37</a:t>
            </a:r>
          </a:p>
          <a:p>
            <a:pPr marL="385763" indent="-385763">
              <a:buFont typeface="+mj-lt"/>
              <a:buAutoNum type="romanU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Navýšení počtu spojů v pracovní dny na lince 460790</a:t>
            </a:r>
          </a:p>
          <a:p>
            <a:pPr marL="385763" indent="-385763">
              <a:buFont typeface="+mj-lt"/>
              <a:buAutoNum type="romanUcPeriod"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Obnovení železnice 162 Mladotice – Kralovice u Rakovníka</a:t>
            </a:r>
          </a:p>
          <a:p>
            <a:pPr marL="814373" lvl="2" indent="-214313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Zastávka Mariánská Týnice</a:t>
            </a:r>
          </a:p>
          <a:p>
            <a:pPr marL="814373" lvl="2" indent="-214313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Cyklostezka</a:t>
            </a:r>
          </a:p>
        </p:txBody>
      </p:sp>
    </p:spTree>
    <p:extLst>
      <p:ext uri="{BB962C8B-B14F-4D97-AF65-F5344CB8AC3E}">
        <p14:creationId xmlns:p14="http://schemas.microsoft.com/office/powerpoint/2010/main" val="3833058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0566" y="527858"/>
            <a:ext cx="7620805" cy="1050398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Zhodnocení návrhu 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0566" y="1467824"/>
            <a:ext cx="8242868" cy="3805517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Úprava linky 460790 Kralovice – Mladotice – Manětín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Denní nájezd na lince … 100 km		177 km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Doba jízdy na lince … 43 min			52 min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nové linky Mladotice, žel. st. – Mladotice, žel. st.</a:t>
            </a:r>
          </a:p>
          <a:p>
            <a:pPr lvl="2"/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Denní nájezd na lince 97,6 km a  doba jízdy na lince 44 min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Návrh nových autobusů</a:t>
            </a:r>
          </a:p>
          <a:p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 algn="just"/>
            <a:endParaRPr lang="cs-CZ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1078B25-9F20-4EF7-9287-798CCC7B0E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3713090"/>
              </p:ext>
            </p:extLst>
          </p:nvPr>
        </p:nvGraphicFramePr>
        <p:xfrm>
          <a:off x="850429" y="4270470"/>
          <a:ext cx="7620805" cy="20596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4379">
                  <a:extLst>
                    <a:ext uri="{9D8B030D-6E8A-4147-A177-3AD203B41FA5}">
                      <a16:colId xmlns:a16="http://schemas.microsoft.com/office/drawing/2014/main" val="2823211521"/>
                    </a:ext>
                  </a:extLst>
                </a:gridCol>
                <a:gridCol w="1170456">
                  <a:extLst>
                    <a:ext uri="{9D8B030D-6E8A-4147-A177-3AD203B41FA5}">
                      <a16:colId xmlns:a16="http://schemas.microsoft.com/office/drawing/2014/main" val="2889388831"/>
                    </a:ext>
                  </a:extLst>
                </a:gridCol>
                <a:gridCol w="1170456">
                  <a:extLst>
                    <a:ext uri="{9D8B030D-6E8A-4147-A177-3AD203B41FA5}">
                      <a16:colId xmlns:a16="http://schemas.microsoft.com/office/drawing/2014/main" val="56196653"/>
                    </a:ext>
                  </a:extLst>
                </a:gridCol>
                <a:gridCol w="829734">
                  <a:extLst>
                    <a:ext uri="{9D8B030D-6E8A-4147-A177-3AD203B41FA5}">
                      <a16:colId xmlns:a16="http://schemas.microsoft.com/office/drawing/2014/main" val="1570839401"/>
                    </a:ext>
                  </a:extLst>
                </a:gridCol>
                <a:gridCol w="829734">
                  <a:extLst>
                    <a:ext uri="{9D8B030D-6E8A-4147-A177-3AD203B41FA5}">
                      <a16:colId xmlns:a16="http://schemas.microsoft.com/office/drawing/2014/main" val="3826854623"/>
                    </a:ext>
                  </a:extLst>
                </a:gridCol>
                <a:gridCol w="828415">
                  <a:extLst>
                    <a:ext uri="{9D8B030D-6E8A-4147-A177-3AD203B41FA5}">
                      <a16:colId xmlns:a16="http://schemas.microsoft.com/office/drawing/2014/main" val="1921457040"/>
                    </a:ext>
                  </a:extLst>
                </a:gridCol>
                <a:gridCol w="924633">
                  <a:extLst>
                    <a:ext uri="{9D8B030D-6E8A-4147-A177-3AD203B41FA5}">
                      <a16:colId xmlns:a16="http://schemas.microsoft.com/office/drawing/2014/main" val="2899950459"/>
                    </a:ext>
                  </a:extLst>
                </a:gridCol>
                <a:gridCol w="862998">
                  <a:extLst>
                    <a:ext uri="{9D8B030D-6E8A-4147-A177-3AD203B41FA5}">
                      <a16:colId xmlns:a16="http://schemas.microsoft.com/office/drawing/2014/main" val="4134239986"/>
                    </a:ext>
                  </a:extLst>
                </a:gridCol>
              </a:tblGrid>
              <a:tr h="9219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Linka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Autobus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Spotřeba paliva l/100 km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Délka linky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 na jednu jízdu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 jízd na lince/den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Celodenní náklady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Celoroční náklady za PHM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240437"/>
                  </a:ext>
                </a:extLst>
              </a:tr>
              <a:tr h="287869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460790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 C 9.5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l/100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171,1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1.027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106.808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0350063"/>
                  </a:ext>
                </a:extLst>
              </a:tr>
              <a:tr h="2878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Stratos</a:t>
                      </a: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LE37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 l/100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29,5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112,07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69.888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43864"/>
                  </a:ext>
                </a:extLst>
              </a:tr>
              <a:tr h="280969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460795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SOR C 9.5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l/100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141,52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5.8864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485159"/>
                  </a:ext>
                </a:extLst>
              </a:tr>
              <a:tr h="28096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Stratos LE37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13,1 l/100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24,4 km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92,7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371 Kč</a:t>
                      </a:r>
                      <a:endParaRPr lang="cs-CZ" sz="110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3.8584 Kč</a:t>
                      </a:r>
                      <a:endParaRPr lang="cs-CZ" sz="11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3140182"/>
                  </a:ext>
                </a:extLst>
              </a:tr>
            </a:tbl>
          </a:graphicData>
        </a:graphic>
      </p:graphicFrame>
      <p:sp>
        <p:nvSpPr>
          <p:cNvPr id="5" name="Šipka: doprava 4">
            <a:extLst>
              <a:ext uri="{FF2B5EF4-FFF2-40B4-BE49-F238E27FC236}">
                <a16:creationId xmlns:a16="http://schemas.microsoft.com/office/drawing/2014/main" id="{2AB65C1A-465B-45C1-B226-F38C3A3B7E2E}"/>
              </a:ext>
            </a:extLst>
          </p:cNvPr>
          <p:cNvSpPr/>
          <p:nvPr/>
        </p:nvSpPr>
        <p:spPr>
          <a:xfrm>
            <a:off x="5594742" y="2093298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600" dirty="0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00703507-8A98-46C8-94CB-59F978FB2410}"/>
              </a:ext>
            </a:extLst>
          </p:cNvPr>
          <p:cNvSpPr/>
          <p:nvPr/>
        </p:nvSpPr>
        <p:spPr>
          <a:xfrm>
            <a:off x="5565947" y="2536485"/>
            <a:ext cx="204027" cy="12394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12539626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7661</TotalTime>
  <Words>926</Words>
  <Application>Microsoft Office PowerPoint</Application>
  <PresentationFormat>Předvádění na obrazovce (4:3)</PresentationFormat>
  <Paragraphs>272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Gothic</vt:lpstr>
      <vt:lpstr>Times New Roman</vt:lpstr>
      <vt:lpstr>Wingdings 3</vt:lpstr>
      <vt:lpstr>Ion</vt:lpstr>
      <vt:lpstr>Vliv dopravy na rozvoj území s nízkým osídlením</vt:lpstr>
      <vt:lpstr>Důvody k řešení problému</vt:lpstr>
      <vt:lpstr>Cíl práce</vt:lpstr>
      <vt:lpstr>Metodika práce</vt:lpstr>
      <vt:lpstr>Charakteristika oblasti</vt:lpstr>
      <vt:lpstr>Dopravní obslužnost regionu</vt:lpstr>
      <vt:lpstr>Kritéria hodnocení vlivu veřejné dopravy na rozvoj území</vt:lpstr>
      <vt:lpstr>Návrhy na zvýšení kvality VHD</vt:lpstr>
      <vt:lpstr>Zhodnocení návrhu I.</vt:lpstr>
      <vt:lpstr>Zhodnocení návrhu II.</vt:lpstr>
      <vt:lpstr>Zhodnocení návrhu III.</vt:lpstr>
      <vt:lpstr>Shrnutí</vt:lpstr>
      <vt:lpstr>Doplňující otázky</vt:lpstr>
      <vt:lpstr>Prezentace aplikace PowerPoint</vt:lpstr>
      <vt:lpstr> 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Tomáš</dc:creator>
  <cp:lastModifiedBy>Tomáš</cp:lastModifiedBy>
  <cp:revision>111</cp:revision>
  <dcterms:created xsi:type="dcterms:W3CDTF">2016-06-02T08:10:02Z</dcterms:created>
  <dcterms:modified xsi:type="dcterms:W3CDTF">2018-05-30T18:36:22Z</dcterms:modified>
</cp:coreProperties>
</file>