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3" r:id="rId1"/>
  </p:sldMasterIdLst>
  <p:notesMasterIdLst>
    <p:notesMasterId r:id="rId19"/>
  </p:notesMasterIdLst>
  <p:sldIdLst>
    <p:sldId id="256" r:id="rId2"/>
    <p:sldId id="273" r:id="rId3"/>
    <p:sldId id="276" r:id="rId4"/>
    <p:sldId id="257" r:id="rId5"/>
    <p:sldId id="258" r:id="rId6"/>
    <p:sldId id="274" r:id="rId7"/>
    <p:sldId id="275" r:id="rId8"/>
    <p:sldId id="260" r:id="rId9"/>
    <p:sldId id="261" r:id="rId10"/>
    <p:sldId id="262" r:id="rId11"/>
    <p:sldId id="266" r:id="rId12"/>
    <p:sldId id="267" r:id="rId13"/>
    <p:sldId id="268" r:id="rId14"/>
    <p:sldId id="265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82"/>
    <p:restoredTop sz="94613"/>
  </p:normalViewPr>
  <p:slideViewPr>
    <p:cSldViewPr snapToGrid="0" snapToObjects="1">
      <p:cViewPr varScale="1">
        <p:scale>
          <a:sx n="119" d="100"/>
          <a:sy n="119" d="100"/>
        </p:scale>
        <p:origin x="8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4" Type="http://schemas.openxmlformats.org/officeDocument/2006/relationships/package" Target="../embeddings/List_Microsoft_Excelu1.xlsx"/><Relationship Id="rId1" Type="http://schemas.microsoft.com/office/2011/relationships/chartStyle" Target="style1.xml"/><Relationship Id="rId2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4" Type="http://schemas.openxmlformats.org/officeDocument/2006/relationships/package" Target="../embeddings/List_Microsoft_Excelu2.xlsx"/><Relationship Id="rId1" Type="http://schemas.microsoft.com/office/2011/relationships/chartStyle" Target="style2.xml"/><Relationship Id="rId2" Type="http://schemas.microsoft.com/office/2011/relationships/chartColorStyle" Target="colors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3977614211267"/>
          <c:y val="0.0379423524442367"/>
          <c:w val="0.764213834683708"/>
          <c:h val="0.59409496573237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Fixní náklady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List1!$A$2:$A$3</c:f>
              <c:numCache>
                <c:formatCode>General</c:formatCode>
                <c:ptCount val="2"/>
                <c:pt idx="0">
                  <c:v>2015.0</c:v>
                </c:pt>
                <c:pt idx="1">
                  <c:v>2016.0</c:v>
                </c:pt>
              </c:numCache>
            </c:numRef>
          </c:cat>
          <c:val>
            <c:numRef>
              <c:f>List1!$B$2:$B$3</c:f>
              <c:numCache>
                <c:formatCode>General</c:formatCode>
                <c:ptCount val="2"/>
                <c:pt idx="0">
                  <c:v>32.0</c:v>
                </c:pt>
                <c:pt idx="1">
                  <c:v>27.0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Variabilní náklady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List1!$A$2:$A$3</c:f>
              <c:numCache>
                <c:formatCode>General</c:formatCode>
                <c:ptCount val="2"/>
                <c:pt idx="0">
                  <c:v>2015.0</c:v>
                </c:pt>
                <c:pt idx="1">
                  <c:v>2016.0</c:v>
                </c:pt>
              </c:numCache>
            </c:numRef>
          </c:cat>
          <c:val>
            <c:numRef>
              <c:f>List1!$C$2:$C$3</c:f>
              <c:numCache>
                <c:formatCode>General</c:formatCode>
                <c:ptCount val="2"/>
                <c:pt idx="0">
                  <c:v>68.0</c:v>
                </c:pt>
                <c:pt idx="1">
                  <c:v>73.0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425293536"/>
        <c:axId val="1425295856"/>
      </c:barChart>
      <c:catAx>
        <c:axId val="1425293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25295856"/>
        <c:crosses val="autoZero"/>
        <c:auto val="1"/>
        <c:lblAlgn val="ctr"/>
        <c:lblOffset val="100"/>
        <c:noMultiLvlLbl val="0"/>
      </c:catAx>
      <c:valAx>
        <c:axId val="1425295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252935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Výnosy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List1!$A$2:$A$3</c:f>
              <c:numCache>
                <c:formatCode>General</c:formatCode>
                <c:ptCount val="2"/>
                <c:pt idx="0">
                  <c:v>2015.0</c:v>
                </c:pt>
                <c:pt idx="1">
                  <c:v>2016.0</c:v>
                </c:pt>
              </c:numCache>
            </c:numRef>
          </c:cat>
          <c:val>
            <c:numRef>
              <c:f>List1!$B$2:$B$3</c:f>
              <c:numCache>
                <c:formatCode>General</c:formatCode>
                <c:ptCount val="2"/>
                <c:pt idx="0">
                  <c:v>286374.0</c:v>
                </c:pt>
                <c:pt idx="1">
                  <c:v>370583.0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Bod zvratu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List1!$A$2:$A$3</c:f>
              <c:numCache>
                <c:formatCode>General</c:formatCode>
                <c:ptCount val="2"/>
                <c:pt idx="0">
                  <c:v>2015.0</c:v>
                </c:pt>
                <c:pt idx="1">
                  <c:v>2016.0</c:v>
                </c:pt>
              </c:numCache>
            </c:numRef>
          </c:cat>
          <c:val>
            <c:numRef>
              <c:f>List1!$C$2:$C$3</c:f>
              <c:numCache>
                <c:formatCode>General</c:formatCode>
                <c:ptCount val="2"/>
                <c:pt idx="0">
                  <c:v>285505.0</c:v>
                </c:pt>
                <c:pt idx="1">
                  <c:v>330176.0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5496576"/>
        <c:axId val="1425498896"/>
      </c:barChart>
      <c:catAx>
        <c:axId val="142549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25498896"/>
        <c:crosses val="autoZero"/>
        <c:auto val="1"/>
        <c:lblAlgn val="ctr"/>
        <c:lblOffset val="100"/>
        <c:noMultiLvlLbl val="0"/>
      </c:catAx>
      <c:valAx>
        <c:axId val="1425498896"/>
        <c:scaling>
          <c:orientation val="minMax"/>
          <c:min val="20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25496576"/>
        <c:crosses val="autoZero"/>
        <c:crossBetween val="between"/>
        <c:majorUnit val="20000.0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06D4F-F847-ED40-B3DE-DCAB5FEBDE53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AC328-7455-4141-869C-9E0AE90F7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18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6A124-0D1F-0E40-8437-BF9166CF93F2}" type="datetimeFigureOut">
              <a:rPr lang="cs-CZ" smtClean="0"/>
              <a:t>30.05.18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ADCA82-5838-4A46-951A-6163284C1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6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4296" y="2151551"/>
            <a:ext cx="9144000" cy="1940303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/>
              <a:t>Racionalizace nákladových položek ve vybrané společnosti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69110" y="4668086"/>
            <a:ext cx="6601609" cy="1769198"/>
          </a:xfrm>
        </p:spPr>
        <p:txBody>
          <a:bodyPr/>
          <a:lstStyle/>
          <a:p>
            <a:r>
              <a:rPr lang="cs-CZ" dirty="0"/>
              <a:t>Autor diplomové práce:	Bc. Markéta Štěpková</a:t>
            </a:r>
          </a:p>
          <a:p>
            <a:r>
              <a:rPr lang="cs-CZ" dirty="0"/>
              <a:t>Vedoucí diplomové práce:	Ing. Ondrej Stopka, PhD</a:t>
            </a:r>
            <a:r>
              <a:rPr lang="cs-CZ" dirty="0" smtClean="0"/>
              <a:t>.</a:t>
            </a:r>
          </a:p>
          <a:p>
            <a:r>
              <a:rPr lang="cs-CZ" dirty="0"/>
              <a:t>Oponent diplomové práce: 	</a:t>
            </a:r>
            <a:r>
              <a:rPr lang="cs-CZ" dirty="0" smtClean="0"/>
              <a:t>Ing</a:t>
            </a:r>
            <a:r>
              <a:rPr lang="cs-CZ" dirty="0"/>
              <a:t>. Jaroslav Mašek, PhD.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112140" y="581891"/>
            <a:ext cx="9172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Vysoká škola technická a </a:t>
            </a:r>
            <a:r>
              <a:rPr lang="cs-CZ" sz="2400" dirty="0" smtClean="0"/>
              <a:t>ekonomická v Českých Budějovicích</a:t>
            </a:r>
            <a:endParaRPr lang="cs-CZ" sz="2400" dirty="0"/>
          </a:p>
          <a:p>
            <a:pPr algn="ctr"/>
            <a:r>
              <a:rPr lang="cs-CZ" sz="2400" dirty="0"/>
              <a:t>Ústav </a:t>
            </a:r>
            <a:r>
              <a:rPr lang="cs-CZ" sz="2400" dirty="0" err="1" smtClean="0"/>
              <a:t>technicko-technologický</a:t>
            </a:r>
            <a:endParaRPr lang="cs-CZ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64" y="239624"/>
            <a:ext cx="1892776" cy="191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313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Optimalizace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578221"/>
              </p:ext>
            </p:extLst>
          </p:nvPr>
        </p:nvGraphicFramePr>
        <p:xfrm>
          <a:off x="1089498" y="2159540"/>
          <a:ext cx="9727660" cy="2782109"/>
        </p:xfrm>
        <a:graphic>
          <a:graphicData uri="http://schemas.openxmlformats.org/drawingml/2006/table">
            <a:tbl>
              <a:tblPr firstRow="1" firstCol="1" bandRow="1"/>
              <a:tblGrid>
                <a:gridCol w="3085700"/>
                <a:gridCol w="1328392"/>
                <a:gridCol w="1328392"/>
                <a:gridCol w="1328392"/>
                <a:gridCol w="1328392"/>
                <a:gridCol w="1328392"/>
              </a:tblGrid>
              <a:tr h="7948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charset="0"/>
                          <a:ea typeface="Calibri" charset="0"/>
                        </a:rPr>
                        <a:t>Elementární trasy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q</a:t>
                      </a:r>
                      <a:r>
                        <a:rPr lang="cs-CZ" sz="1800" b="1" baseline="-25000">
                          <a:effectLst/>
                          <a:latin typeface="Times New Roman" charset="0"/>
                          <a:ea typeface="Calibri" charset="0"/>
                        </a:rPr>
                        <a:t>i </a:t>
                      </a: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(kg)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Vzdálenost (km)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Doba jízdy (hod)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Čas t</a:t>
                      </a:r>
                      <a:r>
                        <a:rPr lang="cs-CZ" sz="1800" b="1" baseline="-25000">
                          <a:effectLst/>
                          <a:latin typeface="Times New Roman" charset="0"/>
                          <a:ea typeface="Calibri" charset="0"/>
                        </a:rPr>
                        <a:t>m</a:t>
                      </a: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 (hod)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T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(hod)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39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V</a:t>
                      </a:r>
                      <a:r>
                        <a:rPr lang="cs-CZ" sz="1800" baseline="-25000" dirty="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 – V</a:t>
                      </a:r>
                      <a:r>
                        <a:rPr lang="cs-CZ" sz="1800" baseline="-25000" dirty="0">
                          <a:effectLst/>
                          <a:latin typeface="Times New Roman" charset="0"/>
                          <a:ea typeface="Calibri" charset="0"/>
                        </a:rPr>
                        <a:t>1 </a:t>
                      </a: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– V</a:t>
                      </a:r>
                      <a:r>
                        <a:rPr lang="cs-CZ" sz="1800" baseline="-25000" dirty="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2905" algn="l"/>
                        </a:tabLs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1 500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144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0,25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1,25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V</a:t>
                      </a:r>
                      <a:r>
                        <a:rPr lang="cs-CZ" sz="1800" baseline="-250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 – V</a:t>
                      </a:r>
                      <a:r>
                        <a:rPr lang="cs-CZ" sz="1800" baseline="-25000">
                          <a:effectLst/>
                          <a:latin typeface="Times New Roman" charset="0"/>
                          <a:ea typeface="Calibri" charset="0"/>
                        </a:rPr>
                        <a:t>7</a:t>
                      </a: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 – V</a:t>
                      </a:r>
                      <a:r>
                        <a:rPr lang="cs-CZ" sz="1800" baseline="-250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1 400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280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1,56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0,25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1,81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V</a:t>
                      </a:r>
                      <a:r>
                        <a:rPr lang="cs-CZ" sz="1800" baseline="-250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 – V</a:t>
                      </a:r>
                      <a:r>
                        <a:rPr lang="cs-CZ" sz="1800" baseline="-25000">
                          <a:effectLst/>
                          <a:latin typeface="Times New Roman" charset="0"/>
                          <a:ea typeface="Calibri" charset="0"/>
                        </a:rPr>
                        <a:t>5 </a:t>
                      </a: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– V</a:t>
                      </a:r>
                      <a:r>
                        <a:rPr lang="cs-CZ" sz="1800" baseline="-25000">
                          <a:effectLst/>
                          <a:latin typeface="Times New Roman" charset="0"/>
                          <a:ea typeface="Calibri" charset="0"/>
                        </a:rPr>
                        <a:t>4</a:t>
                      </a: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 – V</a:t>
                      </a:r>
                      <a:r>
                        <a:rPr lang="cs-CZ" sz="1800" baseline="-25000">
                          <a:effectLst/>
                          <a:latin typeface="Times New Roman" charset="0"/>
                          <a:ea typeface="Calibri" charset="0"/>
                        </a:rPr>
                        <a:t>9 </a:t>
                      </a: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– V</a:t>
                      </a:r>
                      <a:r>
                        <a:rPr lang="cs-CZ" sz="1800" baseline="-250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1 300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227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2,24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0,75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2,99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V</a:t>
                      </a:r>
                      <a:r>
                        <a:rPr lang="cs-CZ" sz="1800" baseline="-250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 – V</a:t>
                      </a:r>
                      <a:r>
                        <a:rPr lang="cs-CZ" sz="1800" baseline="-25000">
                          <a:effectLst/>
                          <a:latin typeface="Times New Roman" charset="0"/>
                          <a:ea typeface="Calibri" charset="0"/>
                        </a:rPr>
                        <a:t>6</a:t>
                      </a: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 – V</a:t>
                      </a:r>
                      <a:r>
                        <a:rPr lang="cs-CZ" sz="1800" baseline="-25000">
                          <a:effectLst/>
                          <a:latin typeface="Times New Roman" charset="0"/>
                          <a:ea typeface="Calibri" charset="0"/>
                        </a:rPr>
                        <a:t>8</a:t>
                      </a: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 – V</a:t>
                      </a:r>
                      <a:r>
                        <a:rPr lang="cs-CZ" sz="1800" baseline="-25000">
                          <a:effectLst/>
                          <a:latin typeface="Times New Roman" charset="0"/>
                          <a:ea typeface="Calibri" charset="0"/>
                        </a:rPr>
                        <a:t>2 </a:t>
                      </a: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– V</a:t>
                      </a:r>
                      <a:r>
                        <a:rPr lang="cs-CZ" sz="1800" baseline="-25000">
                          <a:effectLst/>
                          <a:latin typeface="Times New Roman" charset="0"/>
                          <a:ea typeface="Calibri" charset="0"/>
                        </a:rPr>
                        <a:t>3 </a:t>
                      </a: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– V</a:t>
                      </a:r>
                      <a:r>
                        <a:rPr lang="cs-CZ" sz="1800" baseline="-250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1 800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147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2,1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3,1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Celkem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6 000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798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6,9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2,25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9,15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554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Návrhy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Spotřeba materiálu a energie</a:t>
            </a:r>
          </a:p>
          <a:p>
            <a:pPr lvl="1"/>
            <a:r>
              <a:rPr lang="cs-CZ" dirty="0" smtClean="0"/>
              <a:t>Výměna zářivek za led technologii</a:t>
            </a:r>
          </a:p>
          <a:p>
            <a:pPr lvl="1"/>
            <a:r>
              <a:rPr lang="cs-CZ" dirty="0" smtClean="0"/>
              <a:t>Výměna oken</a:t>
            </a:r>
          </a:p>
          <a:p>
            <a:r>
              <a:rPr lang="cs-CZ" dirty="0" smtClean="0"/>
              <a:t>Zvyšující se objem výroby</a:t>
            </a:r>
          </a:p>
          <a:p>
            <a:r>
              <a:rPr lang="cs-CZ" dirty="0" smtClean="0"/>
              <a:t>Náklady vynaložené na dopravní služby</a:t>
            </a:r>
          </a:p>
          <a:p>
            <a:pPr lvl="1"/>
            <a:r>
              <a:rPr lang="cs-CZ" dirty="0" smtClean="0"/>
              <a:t>Nákup nového nákladního automobilu</a:t>
            </a:r>
          </a:p>
          <a:p>
            <a:pPr lvl="1"/>
            <a:r>
              <a:rPr lang="cs-CZ" dirty="0" smtClean="0"/>
              <a:t>Návrh optimalizace rozvozu</a:t>
            </a:r>
          </a:p>
          <a:p>
            <a:r>
              <a:rPr lang="cs-CZ" dirty="0" smtClean="0"/>
              <a:t>Další možnosti snižování nákladů</a:t>
            </a:r>
          </a:p>
        </p:txBody>
      </p:sp>
    </p:spTree>
    <p:extLst>
      <p:ext uri="{BB962C8B-B14F-4D97-AF65-F5344CB8AC3E}">
        <p14:creationId xmlns:p14="http://schemas.microsoft.com/office/powerpoint/2010/main" val="44179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Zhodnocení navrhnutých řešení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042292"/>
              </p:ext>
            </p:extLst>
          </p:nvPr>
        </p:nvGraphicFramePr>
        <p:xfrm>
          <a:off x="677334" y="1421258"/>
          <a:ext cx="9216708" cy="2839212"/>
        </p:xfrm>
        <a:graphic>
          <a:graphicData uri="http://schemas.openxmlformats.org/drawingml/2006/table">
            <a:tbl>
              <a:tblPr firstRow="1" firstCol="1" bandRow="1"/>
              <a:tblGrid>
                <a:gridCol w="3621026"/>
                <a:gridCol w="2799813"/>
                <a:gridCol w="2795869"/>
              </a:tblGrid>
              <a:tr h="218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charset="0"/>
                          <a:ea typeface="Calibri" charset="0"/>
                        </a:rPr>
                        <a:t>Obyčejná zářivka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LED zářivka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218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Nákup světla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215 880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18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Zakoupení zářivek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102 960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18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Životnost zářivky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1250 dní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3125 dní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Potřeba výměny 1 zářivky za 15 let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3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Výměna zářivek v Kč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17280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18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Roční spotřeba (kWh)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66 355,2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44 236,8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Roční spotřeba v Kč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323 481,6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212 342,4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18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Celkové náklady v prvním roce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340 761,6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531 182,4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64758"/>
              </p:ext>
            </p:extLst>
          </p:nvPr>
        </p:nvGraphicFramePr>
        <p:xfrm>
          <a:off x="677334" y="4476877"/>
          <a:ext cx="9216708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3621026"/>
                <a:gridCol w="2799813"/>
                <a:gridCol w="2795869"/>
              </a:tblGrid>
              <a:tr h="261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Obyčejná zářivka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LED zářivka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261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Nákup světla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61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Zakoupení zářivek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61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Roční výměna v Kč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61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Roční spotřeba (kWh)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66 355,2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44 236,8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Roční spotřeba v Kč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323 481,6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212 342,4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61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Celkové náklady v dalších letech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323 481,6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212 342,4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325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Výměna oken = doba návratnosti 18 let</a:t>
            </a:r>
          </a:p>
          <a:p>
            <a:endParaRPr lang="cs-CZ" dirty="0" smtClean="0"/>
          </a:p>
          <a:p>
            <a:r>
              <a:rPr lang="cs-CZ" dirty="0" smtClean="0"/>
              <a:t>Motivace žáků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Koupě nákladního automobilu = doba návratnosti 0,07%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453279"/>
              </p:ext>
            </p:extLst>
          </p:nvPr>
        </p:nvGraphicFramePr>
        <p:xfrm>
          <a:off x="879437" y="3337806"/>
          <a:ext cx="9049870" cy="1726792"/>
        </p:xfrm>
        <a:graphic>
          <a:graphicData uri="http://schemas.openxmlformats.org/drawingml/2006/table">
            <a:tbl>
              <a:tblPr firstRow="1" firstCol="1" bandRow="1"/>
              <a:tblGrid>
                <a:gridCol w="2132704"/>
                <a:gridCol w="2259106"/>
                <a:gridCol w="4658060"/>
              </a:tblGrid>
              <a:tr h="43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Počet žáků v ročníku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Výše příspěvků podle studijního průměru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43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Celkem žáků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65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1 423 000 Kč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Předpoklad nástupu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16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-329 000 Kč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Vrácené peníze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49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1 094 000 Kč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34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Optimalizace rozvozové trasy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659179"/>
              </p:ext>
            </p:extLst>
          </p:nvPr>
        </p:nvGraphicFramePr>
        <p:xfrm>
          <a:off x="838202" y="1690688"/>
          <a:ext cx="10059293" cy="1977670"/>
        </p:xfrm>
        <a:graphic>
          <a:graphicData uri="http://schemas.openxmlformats.org/drawingml/2006/table">
            <a:tbl>
              <a:tblPr firstRow="1" firstCol="1" bandRow="1"/>
              <a:tblGrid>
                <a:gridCol w="1897961"/>
                <a:gridCol w="1620210"/>
                <a:gridCol w="1655735"/>
                <a:gridCol w="1627745"/>
                <a:gridCol w="1628821"/>
                <a:gridCol w="1628821"/>
              </a:tblGrid>
              <a:tr h="659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charset="0"/>
                          <a:ea typeface="Calibri" charset="0"/>
                        </a:rPr>
                        <a:t>Stav</a:t>
                      </a:r>
                      <a:endParaRPr lang="cs-CZ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q</a:t>
                      </a:r>
                      <a:r>
                        <a:rPr lang="cs-CZ" sz="1800" b="1" baseline="-25000">
                          <a:effectLst/>
                          <a:latin typeface="Times New Roman" charset="0"/>
                          <a:ea typeface="Calibri" charset="0"/>
                        </a:rPr>
                        <a:t>i </a:t>
                      </a: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(kg)</a:t>
                      </a:r>
                      <a:endParaRPr lang="cs-CZ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Vzdálenost (km)</a:t>
                      </a:r>
                      <a:endParaRPr lang="cs-CZ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Doba jízdy (hod)</a:t>
                      </a:r>
                      <a:endParaRPr lang="cs-CZ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Čas t</a:t>
                      </a:r>
                      <a:r>
                        <a:rPr lang="cs-CZ" sz="1800" b="1" baseline="-25000">
                          <a:effectLst/>
                          <a:latin typeface="Times New Roman" charset="0"/>
                          <a:ea typeface="Calibri" charset="0"/>
                        </a:rPr>
                        <a:t>m</a:t>
                      </a: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 (hod)</a:t>
                      </a:r>
                      <a:endParaRPr lang="cs-CZ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T</a:t>
                      </a:r>
                      <a:endParaRPr lang="cs-CZ" sz="1800">
                        <a:effectLst/>
                        <a:latin typeface="Times New Roman" charset="0"/>
                        <a:ea typeface="Calibri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(hod)</a:t>
                      </a:r>
                      <a:endParaRPr lang="cs-CZ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329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Stávající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6 000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1 516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11,1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2,25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13,35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9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Optimalizovaný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6 000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798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6,9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2,25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9,15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9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Úspora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718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4,2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4,2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329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47,36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37,84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31,46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96748"/>
              </p:ext>
            </p:extLst>
          </p:nvPr>
        </p:nvGraphicFramePr>
        <p:xfrm>
          <a:off x="838200" y="4213633"/>
          <a:ext cx="10059295" cy="1875195"/>
        </p:xfrm>
        <a:graphic>
          <a:graphicData uri="http://schemas.openxmlformats.org/drawingml/2006/table">
            <a:tbl>
              <a:tblPr firstRow="1" firstCol="1" bandRow="1"/>
              <a:tblGrid>
                <a:gridCol w="3352381"/>
                <a:gridCol w="3353457"/>
                <a:gridCol w="3353457"/>
              </a:tblGrid>
              <a:tr h="375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charset="0"/>
                          <a:ea typeface="Calibri" charset="0"/>
                        </a:rPr>
                        <a:t>Stav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charset="0"/>
                          <a:ea typeface="Calibri" charset="0"/>
                        </a:rPr>
                        <a:t>Vzdálenost (km)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Kč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375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Stávající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1 516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7 746,76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Optimalizovaný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798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4 077,78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Úspora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718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3 668,98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%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47,36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47,36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98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možnosti snížení nákladů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461132"/>
              </p:ext>
            </p:extLst>
          </p:nvPr>
        </p:nvGraphicFramePr>
        <p:xfrm>
          <a:off x="997528" y="2535381"/>
          <a:ext cx="9497291" cy="2223654"/>
        </p:xfrm>
        <a:graphic>
          <a:graphicData uri="http://schemas.openxmlformats.org/drawingml/2006/table">
            <a:tbl>
              <a:tblPr firstRow="1" firstCol="1" bandRow="1"/>
              <a:tblGrid>
                <a:gridCol w="2750207"/>
                <a:gridCol w="2248390"/>
                <a:gridCol w="2249347"/>
                <a:gridCol w="2249347"/>
              </a:tblGrid>
              <a:tr h="741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charset="0"/>
                          <a:ea typeface="Calibri" charset="0"/>
                        </a:rPr>
                        <a:t>Aktuální výše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charset="0"/>
                          <a:ea typeface="Calibri" charset="0"/>
                        </a:rPr>
                        <a:t>Roční předpoklad úspory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Úspora v %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370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Kancelářské potřeby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248 593 Kč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25 000 Kč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Tiskové náplně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82 945 Kč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10 000 Kč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Poštovní služby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86 475 Kč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5 000 Kč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 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Celkem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418 013 Kč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40 000 Kč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9,57 %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448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sk-SK" dirty="0" smtClean="0"/>
              <a:t>Aký je názor spoločnosti, v podmienkach ktorej ste riešili prácu, na Vaše návrhy? 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endParaRPr lang="sk-SK" dirty="0" smtClean="0"/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sk-SK" dirty="0" smtClean="0"/>
              <a:t>Aké by mali byť zdroje </a:t>
            </a:r>
            <a:r>
              <a:rPr lang="sk-SK" dirty="0" err="1" smtClean="0"/>
              <a:t>ﬁnancovania</a:t>
            </a:r>
            <a:r>
              <a:rPr lang="sk-SK" dirty="0" smtClean="0"/>
              <a:t> Vašich návrhov a aká je predpokladaná doba návratnosti investícií?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259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2109" y="3129107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5353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Cílem diplomové práce je analyzovat současný stav ve vybrané výrobní společnosti v oblasti nákladových položek. Cílem diplomové práce je rovněž navrhnout a posléze vyhodnotit příslušná opatření v kontextu racionalizace jednotlivých položek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6879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Sběr dat</a:t>
            </a:r>
          </a:p>
          <a:p>
            <a:r>
              <a:rPr lang="cs-CZ" dirty="0" smtClean="0"/>
              <a:t>Výsledek hospodaření</a:t>
            </a:r>
          </a:p>
          <a:p>
            <a:r>
              <a:rPr lang="cs-CZ" dirty="0" smtClean="0"/>
              <a:t>Fixní, variabilní a celkové náklady</a:t>
            </a:r>
          </a:p>
          <a:p>
            <a:r>
              <a:rPr lang="cs-CZ" dirty="0" smtClean="0"/>
              <a:t>Horizontální a vertikální analýza</a:t>
            </a:r>
          </a:p>
          <a:p>
            <a:r>
              <a:rPr lang="cs-CZ" dirty="0" smtClean="0"/>
              <a:t>Kritický bod rentability</a:t>
            </a:r>
          </a:p>
          <a:p>
            <a:r>
              <a:rPr lang="cs-CZ" dirty="0" smtClean="0"/>
              <a:t>Vícekriteriální hodnocení variant</a:t>
            </a:r>
          </a:p>
          <a:p>
            <a:r>
              <a:rPr lang="cs-CZ" dirty="0" smtClean="0"/>
              <a:t>Optimalizační metoda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617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Sídlo - Velké Meziříčí</a:t>
            </a:r>
          </a:p>
          <a:p>
            <a:r>
              <a:rPr lang="cs-CZ" dirty="0" smtClean="0"/>
              <a:t>Rok založení 1992</a:t>
            </a:r>
          </a:p>
          <a:p>
            <a:r>
              <a:rPr lang="cs-CZ" dirty="0" smtClean="0"/>
              <a:t>Základní kapitál 600 000 Kč</a:t>
            </a:r>
          </a:p>
          <a:p>
            <a:r>
              <a:rPr lang="cs-CZ" dirty="0" smtClean="0"/>
              <a:t>Roční obrat 370 mil. Kč</a:t>
            </a:r>
          </a:p>
          <a:p>
            <a:r>
              <a:rPr lang="cs-CZ" dirty="0" smtClean="0"/>
              <a:t>Počet zaměstnanců 170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6" b="9613"/>
          <a:stretch/>
        </p:blipFill>
        <p:spPr bwMode="auto">
          <a:xfrm>
            <a:off x="5057319" y="1270000"/>
            <a:ext cx="6775378" cy="357920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44" y="4538751"/>
            <a:ext cx="3575766" cy="1847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205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Výtahy</a:t>
            </a:r>
          </a:p>
          <a:p>
            <a:r>
              <a:rPr lang="cs-CZ" dirty="0"/>
              <a:t>R</a:t>
            </a:r>
            <a:r>
              <a:rPr lang="cs-CZ" dirty="0" smtClean="0"/>
              <a:t>evizní zkoušky na zdvihací zařízení</a:t>
            </a:r>
          </a:p>
          <a:p>
            <a:r>
              <a:rPr lang="cs-CZ" dirty="0"/>
              <a:t>V</a:t>
            </a:r>
            <a:r>
              <a:rPr lang="cs-CZ" dirty="0" smtClean="0"/>
              <a:t>rata, brány, závory</a:t>
            </a:r>
          </a:p>
          <a:p>
            <a:r>
              <a:rPr lang="cs-CZ" dirty="0"/>
              <a:t>K</a:t>
            </a:r>
            <a:r>
              <a:rPr lang="cs-CZ" dirty="0" smtClean="0"/>
              <a:t>amerové systémy</a:t>
            </a:r>
          </a:p>
          <a:p>
            <a:r>
              <a:rPr lang="cs-CZ" dirty="0"/>
              <a:t>P</a:t>
            </a:r>
            <a:r>
              <a:rPr lang="cs-CZ" dirty="0" smtClean="0"/>
              <a:t>rodej hutního materiálu</a:t>
            </a:r>
          </a:p>
          <a:p>
            <a:r>
              <a:rPr lang="cs-CZ" dirty="0"/>
              <a:t>P</a:t>
            </a:r>
            <a:r>
              <a:rPr lang="cs-CZ" dirty="0" smtClean="0"/>
              <a:t>rojektová činnost</a:t>
            </a:r>
          </a:p>
          <a:p>
            <a:r>
              <a:rPr lang="cs-CZ" dirty="0"/>
              <a:t>S</a:t>
            </a:r>
            <a:r>
              <a:rPr lang="cs-CZ" dirty="0" smtClean="0"/>
              <a:t>trojírenská výroba (výroba mostových jeřábů)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072" y="712956"/>
            <a:ext cx="5394013" cy="404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58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Podíl fixních a variabilních nákladů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08545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2810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Kritický bod rentability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710929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5652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Vícekriteriální hodnocení variant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372743"/>
              </p:ext>
            </p:extLst>
          </p:nvPr>
        </p:nvGraphicFramePr>
        <p:xfrm>
          <a:off x="677334" y="1701445"/>
          <a:ext cx="9680641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2336242"/>
                <a:gridCol w="1223548"/>
                <a:gridCol w="1224585"/>
                <a:gridCol w="1223548"/>
                <a:gridCol w="1224585"/>
                <a:gridCol w="1223548"/>
                <a:gridCol w="1224585"/>
              </a:tblGrid>
              <a:tr h="936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Nákladní automobil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K1 (cena)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charset="0"/>
                          <a:ea typeface="Calibri" charset="0"/>
                        </a:rPr>
                        <a:t>K2 (zdvihový objem)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charset="0"/>
                          <a:ea typeface="Calibri" charset="0"/>
                        </a:rPr>
                        <a:t>K3 (ložná plocha)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K4 (užitečná hmotnost)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  <a:sym typeface="Symbol" charset="2"/>
                        </a:rPr>
                        <a:t>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Pořadí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312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Iveco Daily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1,000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1,000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0,603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2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12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Iveco Eurocargo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0,885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0,500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0,500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0,390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3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12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MAN TGM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0,365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1,000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0,500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1,000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0,782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12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Mercedes-Benz Atego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0,500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1,000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0,349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4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210747"/>
              </p:ext>
            </p:extLst>
          </p:nvPr>
        </p:nvGraphicFramePr>
        <p:xfrm>
          <a:off x="677334" y="4202033"/>
          <a:ext cx="9680642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2344530"/>
                <a:gridCol w="1833769"/>
                <a:gridCol w="1833769"/>
                <a:gridCol w="1833769"/>
                <a:gridCol w="1834805"/>
              </a:tblGrid>
              <a:tr h="933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charset="0"/>
                          <a:ea typeface="Calibri" charset="0"/>
                        </a:rPr>
                        <a:t>Nákladní automobil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charset="0"/>
                          <a:ea typeface="Calibri" charset="0"/>
                        </a:rPr>
                        <a:t>Vzdálenost od ideální varianty (D</a:t>
                      </a:r>
                      <a:r>
                        <a:rPr lang="cs-CZ" sz="1800" b="1" baseline="-25000" dirty="0">
                          <a:effectLst/>
                          <a:latin typeface="Times New Roman" charset="0"/>
                          <a:ea typeface="Calibri" charset="0"/>
                        </a:rPr>
                        <a:t>i</a:t>
                      </a:r>
                      <a:r>
                        <a:rPr lang="cs-CZ" sz="1800" b="1" baseline="30000" dirty="0">
                          <a:effectLst/>
                          <a:latin typeface="Times New Roman" charset="0"/>
                          <a:ea typeface="Calibri" charset="0"/>
                        </a:rPr>
                        <a:t>+</a:t>
                      </a:r>
                      <a:r>
                        <a:rPr lang="cs-CZ" sz="1800" b="1" dirty="0">
                          <a:effectLst/>
                          <a:latin typeface="Times New Roman" charset="0"/>
                          <a:ea typeface="Calibri" charset="0"/>
                        </a:rPr>
                        <a:t>)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charset="0"/>
                          <a:ea typeface="Calibri" charset="0"/>
                        </a:rPr>
                        <a:t>Vzdálenost od bazální varianty (D</a:t>
                      </a:r>
                      <a:r>
                        <a:rPr lang="cs-CZ" sz="1800" b="1" baseline="-25000" dirty="0">
                          <a:effectLst/>
                          <a:latin typeface="Times New Roman" charset="0"/>
                          <a:ea typeface="Calibri" charset="0"/>
                        </a:rPr>
                        <a:t>i</a:t>
                      </a:r>
                      <a:r>
                        <a:rPr lang="cs-CZ" sz="1800" b="1" baseline="30000" dirty="0">
                          <a:effectLst/>
                          <a:latin typeface="Times New Roman" charset="0"/>
                          <a:ea typeface="Calibri" charset="0"/>
                        </a:rPr>
                        <a:t>-</a:t>
                      </a:r>
                      <a:r>
                        <a:rPr lang="cs-CZ" sz="1800" b="1" dirty="0">
                          <a:effectLst/>
                          <a:latin typeface="Times New Roman" charset="0"/>
                          <a:ea typeface="Calibri" charset="0"/>
                        </a:rPr>
                        <a:t>)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Ukazatel relativní vzdálenosti (C</a:t>
                      </a:r>
                      <a:r>
                        <a:rPr lang="cs-CZ" sz="1800" b="1" baseline="-25000">
                          <a:effectLst/>
                          <a:latin typeface="Times New Roman" charset="0"/>
                          <a:ea typeface="Calibri" charset="0"/>
                        </a:rPr>
                        <a:t>i</a:t>
                      </a: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)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Pořadí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31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Iveco Daily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0,161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0,221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0,578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2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Iveco Eurocargo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0,188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0,125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0,400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4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MAN TGM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0,092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0,227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0,711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1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1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Mercedes-Benz Atego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0,222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0,157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0,414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3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884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Clark-Wrightova</a:t>
            </a:r>
            <a:r>
              <a:rPr lang="cs-CZ" dirty="0" smtClean="0"/>
              <a:t> metoda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24449"/>
              </p:ext>
            </p:extLst>
          </p:nvPr>
        </p:nvGraphicFramePr>
        <p:xfrm>
          <a:off x="838200" y="1828805"/>
          <a:ext cx="10016266" cy="3845894"/>
        </p:xfrm>
        <a:graphic>
          <a:graphicData uri="http://schemas.openxmlformats.org/drawingml/2006/table">
            <a:tbl>
              <a:tblPr firstRow="1" firstCol="1" bandRow="1"/>
              <a:tblGrid>
                <a:gridCol w="728924"/>
                <a:gridCol w="2600541"/>
                <a:gridCol w="2228576"/>
                <a:gridCol w="2228576"/>
                <a:gridCol w="2229649"/>
              </a:tblGrid>
              <a:tr h="5719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Times New Roman" charset="0"/>
                          <a:ea typeface="Calibri" charset="0"/>
                        </a:rPr>
                        <a:t>Uzel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Město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Množství (kg)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Délka trasy (km)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 charset="0"/>
                          <a:ea typeface="Calibri" charset="0"/>
                        </a:rPr>
                        <a:t>Čas (hod)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324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0.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Velké Meziříčí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4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1.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Jihlava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1 500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72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0,50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1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2.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Nové Město na Moravě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600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66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0,65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4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3.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Žďár nad Sázavou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200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60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0,57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4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4.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Humpolec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300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114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0,63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4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5.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Třebíč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700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46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0,40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4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6.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Havlíčkův Brod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900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102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0,65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4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7.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Pelhřimov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1 400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140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0,78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4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8.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Ostrov nad Oslavou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42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0,42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4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9.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Telč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300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charset="0"/>
                          <a:ea typeface="Calibri" charset="0"/>
                        </a:rPr>
                        <a:t>116</a:t>
                      </a:r>
                      <a:endParaRPr lang="cs-CZ" sz="20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charset="0"/>
                          <a:ea typeface="Calibri" charset="0"/>
                        </a:rPr>
                        <a:t>0,95</a:t>
                      </a:r>
                      <a:endParaRPr lang="cs-CZ" sz="20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18486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</TotalTime>
  <Words>757</Words>
  <Application>Microsoft Macintosh PowerPoint</Application>
  <PresentationFormat>Širokoúhlá obrazovka</PresentationFormat>
  <Paragraphs>340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Calibri</vt:lpstr>
      <vt:lpstr>Symbol</vt:lpstr>
      <vt:lpstr>Times New Roman</vt:lpstr>
      <vt:lpstr>Trebuchet MS</vt:lpstr>
      <vt:lpstr>Wingdings 3</vt:lpstr>
      <vt:lpstr>Arial</vt:lpstr>
      <vt:lpstr>Fazeta</vt:lpstr>
      <vt:lpstr>Racionalizace nákladových položek ve vybrané společnosti</vt:lpstr>
      <vt:lpstr>Cíl diplomové práce</vt:lpstr>
      <vt:lpstr>Metodika práce</vt:lpstr>
      <vt:lpstr>Charakteristika společnosti</vt:lpstr>
      <vt:lpstr>Předmět podnikání</vt:lpstr>
      <vt:lpstr>Podíl fixních a variabilních nákladů</vt:lpstr>
      <vt:lpstr>Kritický bod rentability</vt:lpstr>
      <vt:lpstr>Vícekriteriální hodnocení variant</vt:lpstr>
      <vt:lpstr>Clark-Wrightova metoda</vt:lpstr>
      <vt:lpstr>Optimalizace</vt:lpstr>
      <vt:lpstr>Návrhy řešení</vt:lpstr>
      <vt:lpstr>Zhodnocení navrhnutých řešení</vt:lpstr>
      <vt:lpstr>Prezentace aplikace PowerPoint</vt:lpstr>
      <vt:lpstr>Optimalizace rozvozové trasy</vt:lpstr>
      <vt:lpstr>Další možnosti snížení nákladů</vt:lpstr>
      <vt:lpstr>Doplňující otázky</vt:lpstr>
      <vt:lpstr>Děkuji za pozornost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nákladových položek ve vybrané společnosti</dc:title>
  <dc:creator>Markéta Štěpková</dc:creator>
  <cp:lastModifiedBy>Markéta Štěpková</cp:lastModifiedBy>
  <cp:revision>21</cp:revision>
  <cp:lastPrinted>2018-05-30T16:05:09Z</cp:lastPrinted>
  <dcterms:created xsi:type="dcterms:W3CDTF">2018-05-29T19:03:46Z</dcterms:created>
  <dcterms:modified xsi:type="dcterms:W3CDTF">2018-05-30T17:48:59Z</dcterms:modified>
</cp:coreProperties>
</file>