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48" r:id="rId2"/>
  </p:sldMasterIdLst>
  <p:sldIdLst>
    <p:sldId id="256" r:id="rId3"/>
    <p:sldId id="257" r:id="rId4"/>
    <p:sldId id="259" r:id="rId5"/>
    <p:sldId id="272" r:id="rId6"/>
    <p:sldId id="261" r:id="rId7"/>
    <p:sldId id="263" r:id="rId8"/>
    <p:sldId id="264" r:id="rId9"/>
    <p:sldId id="265" r:id="rId10"/>
    <p:sldId id="266" r:id="rId11"/>
    <p:sldId id="267" r:id="rId12"/>
    <p:sldId id="271" r:id="rId13"/>
    <p:sldId id="274" r:id="rId14"/>
    <p:sldId id="268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7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5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08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29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29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83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4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83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6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8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63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471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90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44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103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70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07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45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18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8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92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41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9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41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96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96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8F6680-8DF5-499D-867D-7C861E44F4ED}" type="datetimeFigureOut">
              <a:rPr lang="cs-CZ" smtClean="0"/>
              <a:t>29.05.2018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994418-24EE-46B7-AE42-DE1D268A5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0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0A1C7-EA13-40DF-BA13-309C2F534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726" y="706198"/>
            <a:ext cx="10058400" cy="2396624"/>
          </a:xfrm>
        </p:spPr>
        <p:txBody>
          <a:bodyPr>
            <a:normAutofit/>
          </a:bodyPr>
          <a:lstStyle/>
          <a:p>
            <a:r>
              <a:rPr lang="es-ES" dirty="0"/>
              <a:t>Realizace logistiky při povodních ve vybraném okrese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8CD898-DD32-44E0-8AD7-918C14EA7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962400"/>
            <a:ext cx="10061171" cy="1636221"/>
          </a:xfrm>
        </p:spPr>
        <p:txBody>
          <a:bodyPr>
            <a:normAutofit/>
          </a:bodyPr>
          <a:lstStyle/>
          <a:p>
            <a:r>
              <a:rPr lang="cs-CZ" dirty="0">
                <a:cs typeface="Times New Roman" panose="02020603050405020304" pitchFamily="18" charset="0"/>
              </a:rPr>
              <a:t>Autor: Bc. Lenka Novotná</a:t>
            </a:r>
          </a:p>
          <a:p>
            <a:r>
              <a:rPr lang="cs-CZ" dirty="0">
                <a:cs typeface="Times New Roman" panose="02020603050405020304" pitchFamily="18" charset="0"/>
              </a:rPr>
              <a:t>Vedoucí: Ing. Jarmila Straková, Ph.D.</a:t>
            </a:r>
          </a:p>
          <a:p>
            <a:r>
              <a:rPr lang="cs-CZ" dirty="0">
                <a:cs typeface="Times New Roman" panose="02020603050405020304" pitchFamily="18" charset="0"/>
              </a:rPr>
              <a:t>Oponent: doc. Ing. Petr Průša, </a:t>
            </a:r>
            <a:r>
              <a:rPr lang="cs-CZ" dirty="0" err="1">
                <a:cs typeface="Times New Roman" panose="02020603050405020304" pitchFamily="18" charset="0"/>
              </a:rPr>
              <a:t>Ph.D</a:t>
            </a:r>
            <a:endParaRPr lang="cs-CZ" dirty="0"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7E6F92DA-36C5-498A-9313-19A98C97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430" y="5865685"/>
            <a:ext cx="3905250" cy="46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56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97DE9A8-5518-43F4-AB0E-B35257C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Výpočet efektivnosti a návratnosti vybraných protipovodňových opatření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A2448A64-CE4E-4B1D-B05E-743C4A70827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84311" y="2579076"/>
                <a:ext cx="10018713" cy="3124201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/>
                  <a:t>Poměrný ukazatel efektivnosti</a:t>
                </a:r>
              </a:p>
              <a:p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𝑏𝑒𝑧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𝑃𝑃𝑂</m:t>
                              </m:r>
                            </m:e>
                          </m: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𝑟𝑒𝑎𝑙𝑖𝑧𝑎𝑐𝑖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𝑃𝑃𝑂</m:t>
                              </m:r>
                            </m:e>
                          </m: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r>
                  <a:rPr lang="cs-CZ" sz="2400" dirty="0"/>
                  <a:t>PPO – Jiráskovo nábřeží = 1,06</a:t>
                </a:r>
              </a:p>
              <a:p>
                <a:r>
                  <a:rPr lang="cs-CZ" sz="2400" dirty="0"/>
                  <a:t>PPO – I. etapa na Malši = 3,26</a:t>
                </a:r>
              </a:p>
            </p:txBody>
          </p:sp>
        </mc:Choice>
        <mc:Fallback xmlns="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A2448A64-CE4E-4B1D-B05E-743C4A708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84311" y="2579076"/>
                <a:ext cx="10018713" cy="3124201"/>
              </a:xfrm>
              <a:blipFill>
                <a:blip r:embed="rId2"/>
                <a:stretch>
                  <a:fillRect l="-1521" t="-585" b="-13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61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97DE9A8-5518-43F4-AB0E-B35257C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Výpočet efektivnosti a návratnosti vybraných protipovodňových opatření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5B79022-4505-4967-8EFE-92DDBABEA2F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484311" y="2719754"/>
                <a:ext cx="9800496" cy="3124200"/>
              </a:xfrm>
            </p:spPr>
            <p:txBody>
              <a:bodyPr/>
              <a:lstStyle/>
              <a:p>
                <a:r>
                  <a:rPr lang="cs-CZ" sz="2400" dirty="0"/>
                  <a:t>Doba návratnosti investice</a:t>
                </a:r>
              </a:p>
              <a:p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𝐷𝑁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𝑏𝑒𝑧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𝑃𝑃𝑂</m:t>
                              </m:r>
                            </m:e>
                          </m: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𝑟𝑒𝑎𝑙𝑖𝑧𝑎𝑐𝑖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𝑃𝑃𝑂</m:t>
                              </m:r>
                            </m:e>
                          </m:d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</a:rPr>
                            <m:t>𝑃𝑁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r>
                  <a:rPr lang="cs-CZ" sz="2400" dirty="0"/>
                  <a:t>PPO – Jiráskovo nábřeží = 31,5</a:t>
                </a:r>
              </a:p>
              <a:p>
                <a:r>
                  <a:rPr lang="cs-CZ" sz="2400" dirty="0"/>
                  <a:t>PPO – I. etapa na Malši = 10,2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5B79022-4505-4967-8EFE-92DDBABEA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84311" y="2719754"/>
                <a:ext cx="9800496" cy="3124200"/>
              </a:xfrm>
              <a:blipFill>
                <a:blip r:embed="rId2"/>
                <a:stretch>
                  <a:fillRect l="-1555" t="-7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31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60A59-C233-4407-A633-878F8BD2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477108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Hlavní přínosy práce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CE226C-759F-460E-AA31-8F4B6F90D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9139" y="1969478"/>
            <a:ext cx="9603885" cy="3628291"/>
          </a:xfrm>
        </p:spPr>
        <p:txBody>
          <a:bodyPr>
            <a:normAutofit/>
          </a:bodyPr>
          <a:lstStyle/>
          <a:p>
            <a:r>
              <a:rPr lang="cs-CZ" sz="2400" dirty="0"/>
              <a:t>představení realizovaných a nerealizovaných protipovodňových opatření</a:t>
            </a:r>
          </a:p>
          <a:p>
            <a:r>
              <a:rPr lang="cs-CZ" sz="2400" dirty="0"/>
              <a:t>výpočet efektivnosti a návratnosti investic protipovodňových opatření</a:t>
            </a:r>
          </a:p>
          <a:p>
            <a:r>
              <a:rPr lang="cs-CZ" sz="2400" dirty="0"/>
              <a:t>komparace logistiky při povodních v letech 2002 a 2013</a:t>
            </a:r>
          </a:p>
          <a:p>
            <a:r>
              <a:rPr lang="cs-CZ" sz="2400" dirty="0"/>
              <a:t>ověření hlavní a dílčích hypotéz</a:t>
            </a:r>
          </a:p>
        </p:txBody>
      </p:sp>
    </p:spTree>
    <p:extLst>
      <p:ext uri="{BB962C8B-B14F-4D97-AF65-F5344CB8AC3E}">
        <p14:creationId xmlns:p14="http://schemas.microsoft.com/office/powerpoint/2010/main" val="347979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97DE9A8-5518-43F4-AB0E-B35257C9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10" y="0"/>
            <a:ext cx="10018713" cy="233875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Doplňující dotazy – vedoucí práce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DF3AF-3E2A-4BCA-88D5-C27F62F3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709" y="1822938"/>
            <a:ext cx="10018713" cy="4208585"/>
          </a:xfrm>
        </p:spPr>
        <p:txBody>
          <a:bodyPr/>
          <a:lstStyle/>
          <a:p>
            <a:r>
              <a:rPr lang="cs-CZ" sz="2800" dirty="0"/>
              <a:t>Porovnejte logistický proces povodňových událostí v roce 2002 a 2013.</a:t>
            </a:r>
          </a:p>
          <a:p>
            <a:r>
              <a:rPr lang="cs-CZ" sz="2800" dirty="0"/>
              <a:t>Charakterizujte ekonomickou návratnost u Vámi vybraných protipovodňových opatření.</a:t>
            </a:r>
          </a:p>
          <a:p>
            <a:r>
              <a:rPr lang="cs-CZ" sz="2800" dirty="0"/>
              <a:t>Jaká protipovodňová opatření postrádáte z pohledu současného stavu řešeného území?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49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>
            <a:extLst>
              <a:ext uri="{FF2B5EF4-FFF2-40B4-BE49-F238E27FC236}">
                <a16:creationId xmlns:a16="http://schemas.microsoft.com/office/drawing/2014/main" id="{F9E98D4B-6CE4-44EB-83D5-9003CC1807AE}"/>
              </a:ext>
            </a:extLst>
          </p:cNvPr>
          <p:cNvSpPr txBox="1">
            <a:spLocks/>
          </p:cNvSpPr>
          <p:nvPr/>
        </p:nvSpPr>
        <p:spPr>
          <a:xfrm>
            <a:off x="1737593" y="339970"/>
            <a:ext cx="9941276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Doplňující dotazy – oponent práce</a:t>
            </a:r>
            <a:endParaRPr lang="cs-CZ" dirty="0"/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C3D2C447-50AA-4825-A780-B5DF4F708E68}"/>
              </a:ext>
            </a:extLst>
          </p:cNvPr>
          <p:cNvSpPr txBox="1">
            <a:spLocks/>
          </p:cNvSpPr>
          <p:nvPr/>
        </p:nvSpPr>
        <p:spPr>
          <a:xfrm>
            <a:off x="2202596" y="3094892"/>
            <a:ext cx="9989404" cy="102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Jaké vámi navrhované řešení bude realizováno a proč?</a:t>
            </a:r>
          </a:p>
        </p:txBody>
      </p:sp>
    </p:spTree>
    <p:extLst>
      <p:ext uri="{BB962C8B-B14F-4D97-AF65-F5344CB8AC3E}">
        <p14:creationId xmlns:p14="http://schemas.microsoft.com/office/powerpoint/2010/main" val="354096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EAA6C1-B6C3-487D-82D3-D6759D50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52600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CDD1E-9A84-49DA-A940-DE62F9CE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9" y="219457"/>
            <a:ext cx="10018713" cy="1134558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47DE4-831E-475D-A128-5219F0C3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0552"/>
            <a:ext cx="10018713" cy="193852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D787B9-FEE8-457E-ADF5-45635ECBE12A}"/>
              </a:ext>
            </a:extLst>
          </p:cNvPr>
          <p:cNvSpPr txBox="1"/>
          <p:nvPr/>
        </p:nvSpPr>
        <p:spPr>
          <a:xfrm>
            <a:off x="2043215" y="1213338"/>
            <a:ext cx="10148785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Cíl diplomové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Metodika a hypotézy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Představení oblasti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Historie krizových povodňových situací na území Českých Budějovic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Komparace logistiky při povodni v Českých Budějovicích 2002 a 2013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Realizovaná protipovodňová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Nerealizované protipovodňová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Výpočet efektivnosti a návratnosti vybraných protipovodňových opatření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cs typeface="Times New Roman" panose="02020603050405020304" pitchFamily="18" charset="0"/>
              </a:rPr>
              <a:t>Doplňující dotazy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1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CDD1E-9A84-49DA-A940-DE62F9CE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9" y="219457"/>
            <a:ext cx="10018713" cy="117957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Cíl diplomové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47DE4-831E-475D-A128-5219F0C3E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30552"/>
            <a:ext cx="10018713" cy="193852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D787B9-FEE8-457E-ADF5-45635ECBE12A}"/>
              </a:ext>
            </a:extLst>
          </p:cNvPr>
          <p:cNvSpPr txBox="1"/>
          <p:nvPr/>
        </p:nvSpPr>
        <p:spPr>
          <a:xfrm>
            <a:off x="1819656" y="1399033"/>
            <a:ext cx="96803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>
                <a:cs typeface="Times New Roman" panose="02020603050405020304" pitchFamily="18" charset="0"/>
              </a:rPr>
              <a:t>Cílem diplomové práce je analyzovat krizový management, logistiku krizových situací k ochraně obyvatelstva, integrovaný záchranný systém, analyzovat vodní toky a přehrady a nejničivější povodně v jednotlivých letech a vypracovat návrhy na zlepšení stavu.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1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CDD1E-9A84-49DA-A940-DE62F9CE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90500"/>
            <a:ext cx="10018713" cy="17525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Metodika a hypotézy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247DE4-831E-475D-A128-5219F0C3E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250831"/>
            <a:ext cx="4895055" cy="354036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900" dirty="0">
                <a:cs typeface="Times New Roman" panose="02020603050405020304" pitchFamily="18" charset="0"/>
              </a:rPr>
              <a:t>sběr informací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9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900" dirty="0">
                <a:cs typeface="Times New Roman" panose="02020603050405020304" pitchFamily="18" charset="0"/>
              </a:rPr>
              <a:t>analýza dokumentů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9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900" dirty="0">
                <a:cs typeface="Times New Roman" panose="02020603050405020304" pitchFamily="18" charset="0"/>
              </a:rPr>
              <a:t>metoda dedukce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9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900" dirty="0">
                <a:cs typeface="Times New Roman" panose="02020603050405020304" pitchFamily="18" charset="0"/>
              </a:rPr>
              <a:t>metoda dotazování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9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900" dirty="0">
                <a:cs typeface="Times New Roman" panose="02020603050405020304" pitchFamily="18" charset="0"/>
              </a:rPr>
              <a:t>metoda syntéza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0F1C2C-7C78-4D22-B921-DC0410D2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50831"/>
            <a:ext cx="5407023" cy="3540369"/>
          </a:xfrm>
        </p:spPr>
        <p:txBody>
          <a:bodyPr>
            <a:normAutofit fontScale="77500" lnSpcReduction="20000"/>
          </a:bodyPr>
          <a:lstStyle/>
          <a:p>
            <a:r>
              <a:rPr lang="cs-CZ" sz="2900" i="1" dirty="0"/>
              <a:t>Hlavní hypotéza</a:t>
            </a:r>
            <a:endParaRPr lang="cs-CZ" sz="2900" dirty="0"/>
          </a:p>
          <a:p>
            <a:pPr marL="0" indent="0">
              <a:buNone/>
            </a:pPr>
            <a:r>
              <a:rPr lang="cs-CZ" sz="2900" dirty="0"/>
              <a:t>Dosavadní protipovodňová opatření v okrese Českých Budějovic jsou nedostatečná.</a:t>
            </a:r>
          </a:p>
          <a:p>
            <a:r>
              <a:rPr lang="cs-CZ" sz="2900" i="1" dirty="0"/>
              <a:t>Dílčí hypotézy</a:t>
            </a:r>
            <a:endParaRPr lang="cs-CZ" sz="2900" dirty="0"/>
          </a:p>
          <a:p>
            <a:pPr marL="0" indent="0">
              <a:buNone/>
            </a:pPr>
            <a:r>
              <a:rPr lang="cs-CZ" sz="2900" dirty="0"/>
              <a:t>Plánovaná protipovodňová opatření by výrazně snížila povodňová rizika v okrese Českých Budějovic.</a:t>
            </a:r>
          </a:p>
          <a:p>
            <a:pPr marL="0" indent="0">
              <a:buNone/>
            </a:pPr>
            <a:r>
              <a:rPr lang="cs-CZ" sz="2900" dirty="0"/>
              <a:t>Již realizovaná a plánovaná opatření vykazují z dlouhodobého hlediska ekonomickou návratnost.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2FEC-9DE8-4DF4-8712-7643C2C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5176"/>
            <a:ext cx="10018713" cy="80162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Představení oblasti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39E353-20CD-40E0-A8D1-408D590BC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1441703"/>
            <a:ext cx="4895055" cy="47244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Povodí Vltavy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Státní podnik se sídlem v Praze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Závody – Horní Vltava, Dolní Vltava a Berounka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Vltava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pramen na Šumavě - 1172 m n. m.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přítoky Malše, Lužnice, Otava, Sázava a Berounka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Vltavská kaskáda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cs-CZ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Malše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pramen v Rakousku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přítoky Černá a Stropnice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/>
              <a:t>nádrž Římov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pic>
        <p:nvPicPr>
          <p:cNvPr id="5" name="Zástupný symbol pro obsah 4" descr="Oblast povodí Horní Vltavy ve vazbě na územně správní členění">
            <a:extLst>
              <a:ext uri="{FF2B5EF4-FFF2-40B4-BE49-F238E27FC236}">
                <a16:creationId xmlns:a16="http://schemas.microsoft.com/office/drawing/2014/main" id="{1A385B03-3096-459A-B270-FD00A9E6503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33" y="1252728"/>
            <a:ext cx="4736591" cy="407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97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2FEC-9DE8-4DF4-8712-7643C2CF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8017"/>
            <a:ext cx="10018713" cy="1600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Historie krizových povodňových situací na území Českých Budějovic 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57F2DC3-4ED2-426D-8515-A7ABB93BF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45" y="1955515"/>
            <a:ext cx="4607188" cy="576262"/>
          </a:xfrm>
        </p:spPr>
        <p:txBody>
          <a:bodyPr/>
          <a:lstStyle/>
          <a:p>
            <a:r>
              <a:rPr lang="cs-CZ" dirty="0"/>
              <a:t>Povodeň 2002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DE837B94-FCB9-4FE6-AD67-5E4BAC745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667000"/>
            <a:ext cx="4895056" cy="3124199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7.-14. srpna</a:t>
            </a:r>
          </a:p>
          <a:p>
            <a:r>
              <a:rPr lang="cs-CZ" sz="2400" dirty="0"/>
              <a:t>dvě vlny</a:t>
            </a:r>
          </a:p>
          <a:p>
            <a:pPr lvl="1"/>
            <a:r>
              <a:rPr lang="cs-CZ" sz="2400" dirty="0"/>
              <a:t>kulminace I. vlny – 8.8., 548 cm, 888 m</a:t>
            </a:r>
            <a:r>
              <a:rPr lang="cs-CZ" sz="2400" baseline="30000" dirty="0"/>
              <a:t>3</a:t>
            </a:r>
            <a:r>
              <a:rPr lang="cs-CZ" sz="2400" dirty="0"/>
              <a:t>s</a:t>
            </a:r>
            <a:r>
              <a:rPr lang="cs-CZ" sz="2400" baseline="30000" dirty="0"/>
              <a:t>-1</a:t>
            </a:r>
          </a:p>
          <a:p>
            <a:pPr lvl="1"/>
            <a:r>
              <a:rPr lang="cs-CZ" sz="2400" dirty="0"/>
              <a:t>kulminace II. vlny -  13.8., 652 cm, 1310 m</a:t>
            </a:r>
            <a:r>
              <a:rPr lang="cs-CZ" sz="2400" baseline="30000" dirty="0"/>
              <a:t>3</a:t>
            </a:r>
            <a:r>
              <a:rPr lang="cs-CZ" sz="2400" dirty="0"/>
              <a:t>s</a:t>
            </a:r>
            <a:r>
              <a:rPr lang="cs-CZ" sz="2400" baseline="30000" dirty="0"/>
              <a:t>-1</a:t>
            </a:r>
            <a:endParaRPr lang="cs-CZ" sz="2400" dirty="0"/>
          </a:p>
          <a:p>
            <a:r>
              <a:rPr lang="cs-CZ" sz="2400" dirty="0"/>
              <a:t>vyhlášen stav nebezpečí</a:t>
            </a:r>
          </a:p>
          <a:p>
            <a:r>
              <a:rPr lang="cs-CZ" sz="2400" dirty="0"/>
              <a:t>7 životů, škody v JK 15 mil. Kč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8B12AA54-FC41-41D1-BF50-3C62E907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4226" y="1955515"/>
            <a:ext cx="4622537" cy="576262"/>
          </a:xfrm>
        </p:spPr>
        <p:txBody>
          <a:bodyPr/>
          <a:lstStyle/>
          <a:p>
            <a:r>
              <a:rPr lang="cs-CZ" dirty="0"/>
              <a:t>Povodeň 2013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0F0EF565-E655-46A8-BE65-891D22041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2667000"/>
            <a:ext cx="5191310" cy="3124199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2.-3. června</a:t>
            </a:r>
          </a:p>
          <a:p>
            <a:r>
              <a:rPr lang="cs-CZ" sz="2400" dirty="0"/>
              <a:t>malé dopady díky protipovodňovým opatřením</a:t>
            </a:r>
          </a:p>
          <a:p>
            <a:r>
              <a:rPr lang="cs-CZ" sz="2400" dirty="0"/>
              <a:t>kulminace – 2.6., 486 cm, 628  m</a:t>
            </a:r>
            <a:r>
              <a:rPr lang="cs-CZ" sz="2400" baseline="30000" dirty="0"/>
              <a:t>3</a:t>
            </a:r>
            <a:r>
              <a:rPr lang="cs-CZ" sz="2400" dirty="0"/>
              <a:t>s</a:t>
            </a:r>
            <a:r>
              <a:rPr lang="cs-CZ" sz="2400" baseline="30000" dirty="0"/>
              <a:t>-1</a:t>
            </a:r>
            <a:endParaRPr lang="cs-CZ" sz="2400" dirty="0"/>
          </a:p>
          <a:p>
            <a:r>
              <a:rPr lang="cs-CZ" sz="2400" dirty="0"/>
              <a:t>2 životy, škody v JK 2 mil.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9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12FEC-9DE8-4DF4-8712-7643C2CF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Komparace logistiky při povodni v Českých Budějovicích 2002 a 2013 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57F2DC3-4ED2-426D-8515-A7ABB93BF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stejná příčina povodně – vytrvalé srážky</a:t>
            </a:r>
          </a:p>
          <a:p>
            <a:r>
              <a:rPr lang="cs-CZ" dirty="0"/>
              <a:t>svolání povodňové komise ČB a krizového štábu</a:t>
            </a:r>
          </a:p>
          <a:p>
            <a:r>
              <a:rPr lang="cs-CZ" dirty="0"/>
              <a:t>aktivovány složky IZS</a:t>
            </a:r>
          </a:p>
          <a:p>
            <a:r>
              <a:rPr lang="cs-CZ" dirty="0"/>
              <a:t>vývoj protipovodňových a ochranných opatření</a:t>
            </a:r>
          </a:p>
          <a:p>
            <a:r>
              <a:rPr lang="cs-CZ" dirty="0"/>
              <a:t>evakuace obyvatel</a:t>
            </a:r>
          </a:p>
          <a:p>
            <a:r>
              <a:rPr lang="cs-CZ" dirty="0"/>
              <a:t>vývoj organizace dobrovolníků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58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97DE9A8-5518-43F4-AB0E-B35257C9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11016"/>
            <a:ext cx="10018713" cy="1125415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Realizovaná protipovodňová opatření</a:t>
            </a:r>
            <a:endParaRPr lang="cs-CZ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9F855A9-94FD-4411-9C2B-E6B87ADB8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336431"/>
            <a:ext cx="4895055" cy="4677507"/>
          </a:xfrm>
        </p:spPr>
        <p:txBody>
          <a:bodyPr>
            <a:normAutofit/>
          </a:bodyPr>
          <a:lstStyle/>
          <a:p>
            <a:r>
              <a:rPr lang="cs-CZ" sz="2400" dirty="0"/>
              <a:t>Protipovodňové opatření – Vltava, České Budějovice – úprava koryta v ř.km 233,1-239,5 </a:t>
            </a:r>
          </a:p>
          <a:p>
            <a:r>
              <a:rPr lang="cs-CZ" sz="2400" dirty="0"/>
              <a:t>Protipovodňové opatření – bariéra s mobilní nástavbou na Jiráskově nábřeží </a:t>
            </a:r>
          </a:p>
          <a:p>
            <a:r>
              <a:rPr lang="cs-CZ" sz="2400" dirty="0"/>
              <a:t>Ochranné opatření – provizorní ochrana kritických míst výstavbou pytlových hrází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C107E9-BF9F-44D8-9B26-819DF4D238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9" y="1336431"/>
            <a:ext cx="4895055" cy="1867175"/>
          </a:xfrm>
          <a:prstGeom prst="rect">
            <a:avLst/>
          </a:prstGeom>
        </p:spPr>
      </p:pic>
      <p:pic>
        <p:nvPicPr>
          <p:cNvPr id="9" name="Obrázek 8" descr="http://skolycb.cz/cz/rozvoj-mesta/protipovodnova-ochrana/PublishingImages/P1090138.JPG">
            <a:extLst>
              <a:ext uri="{FF2B5EF4-FFF2-40B4-BE49-F238E27FC236}">
                <a16:creationId xmlns:a16="http://schemas.microsoft.com/office/drawing/2014/main" id="{C09CF586-A1E5-43D5-B286-BB67635DC0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97" y="3654394"/>
            <a:ext cx="4726496" cy="266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69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97DE9A8-5518-43F4-AB0E-B35257C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Nerealizované protipovodňové opatření</a:t>
            </a:r>
            <a:endParaRPr lang="cs-CZ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4EB6B94-3C20-4C1B-A5A1-26867F584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628" y="2438399"/>
            <a:ext cx="4895055" cy="3124201"/>
          </a:xfrm>
        </p:spPr>
        <p:txBody>
          <a:bodyPr>
            <a:normAutofit/>
          </a:bodyPr>
          <a:lstStyle/>
          <a:p>
            <a:r>
              <a:rPr lang="cs-CZ" sz="2400" dirty="0"/>
              <a:t>Protipovodňové opatření na řece Malši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88C39-41BC-48C1-8D97-C0B8AE4925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34075"/>
            <a:ext cx="4884615" cy="37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487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496</Words>
  <Application>Microsoft Office PowerPoint</Application>
  <PresentationFormat>Širokoúhlá obrazovka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Corbel</vt:lpstr>
      <vt:lpstr>Times New Roman</vt:lpstr>
      <vt:lpstr>Wingdings 2</vt:lpstr>
      <vt:lpstr>HDOfficeLightV0</vt:lpstr>
      <vt:lpstr>Paralaxa</vt:lpstr>
      <vt:lpstr>Realizace logistiky při povodních ve vybraném okrese</vt:lpstr>
      <vt:lpstr>Obsah</vt:lpstr>
      <vt:lpstr>Cíl diplomové práce</vt:lpstr>
      <vt:lpstr>Metodika a hypotézy</vt:lpstr>
      <vt:lpstr>Představení oblasti</vt:lpstr>
      <vt:lpstr>Historie krizových povodňových situací na území Českých Budějovic </vt:lpstr>
      <vt:lpstr>Komparace logistiky při povodni v Českých Budějovicích 2002 a 2013 </vt:lpstr>
      <vt:lpstr>Realizovaná protipovodňová opatření</vt:lpstr>
      <vt:lpstr>Nerealizované protipovodňové opatření</vt:lpstr>
      <vt:lpstr>Výpočet efektivnosti a návratnosti vybraných protipovodňových opatření </vt:lpstr>
      <vt:lpstr>Výpočet efektivnosti a návratnosti vybraných protipovodňových opatření </vt:lpstr>
      <vt:lpstr>Hlavní přínosy práce</vt:lpstr>
      <vt:lpstr>Doplňující dotazy – vedoucí práce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Realizace logistiky při povodních ve vybraném okrese</dc:title>
  <dc:creator>novotna</dc:creator>
  <cp:lastModifiedBy>novotna</cp:lastModifiedBy>
  <cp:revision>27</cp:revision>
  <dcterms:created xsi:type="dcterms:W3CDTF">2018-05-21T13:37:22Z</dcterms:created>
  <dcterms:modified xsi:type="dcterms:W3CDTF">2018-05-29T12:24:02Z</dcterms:modified>
</cp:coreProperties>
</file>