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70" r:id="rId6"/>
    <p:sldId id="260" r:id="rId7"/>
    <p:sldId id="259" r:id="rId8"/>
    <p:sldId id="264" r:id="rId9"/>
    <p:sldId id="271" r:id="rId10"/>
    <p:sldId id="276" r:id="rId11"/>
    <p:sldId id="277" r:id="rId12"/>
    <p:sldId id="282" r:id="rId13"/>
    <p:sldId id="289" r:id="rId14"/>
    <p:sldId id="279" r:id="rId15"/>
    <p:sldId id="291" r:id="rId16"/>
    <p:sldId id="292" r:id="rId17"/>
    <p:sldId id="283" r:id="rId18"/>
    <p:sldId id="284" r:id="rId19"/>
    <p:sldId id="285" r:id="rId20"/>
    <p:sldId id="286" r:id="rId21"/>
    <p:sldId id="287" r:id="rId22"/>
    <p:sldId id="265" r:id="rId23"/>
    <p:sldId id="266" r:id="rId24"/>
    <p:sldId id="26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91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6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7F39-F521-4FAF-8337-887A960F1DD2}" type="datetimeFigureOut">
              <a:rPr lang="cs-CZ" smtClean="0"/>
              <a:pPr/>
              <a:t>27.5.2018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7106-6DA6-4531-A35F-D9EC072F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65313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mbria" pitchFamily="18" charset="0"/>
              </a:rPr>
              <a:t>Vysoká </a:t>
            </a:r>
            <a:r>
              <a:rPr lang="pl-PL" sz="2000" dirty="0">
                <a:solidFill>
                  <a:schemeClr val="bg1"/>
                </a:solidFill>
                <a:latin typeface="Cambria" pitchFamily="18" charset="0"/>
              </a:rPr>
              <a:t>škola technická a ekonomická </a:t>
            </a:r>
            <a:r>
              <a:rPr lang="pl-PL" sz="2000" dirty="0" smtClean="0">
                <a:solidFill>
                  <a:schemeClr val="bg1"/>
                </a:solidFill>
                <a:latin typeface="Cambria" pitchFamily="18" charset="0"/>
              </a:rPr>
              <a:t>v Českých Budějovicích</a:t>
            </a:r>
            <a:r>
              <a:rPr lang="pl-PL" sz="20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cs-CZ" sz="2000" dirty="0">
                <a:solidFill>
                  <a:schemeClr val="bg1"/>
                </a:solidFill>
                <a:latin typeface="Cambria" pitchFamily="18" charset="0"/>
              </a:rPr>
              <a:t>Katedra dopravy a logistiky </a:t>
            </a:r>
            <a:r>
              <a:rPr lang="cs-CZ" sz="2000" dirty="0">
                <a:latin typeface="Cambria" pitchFamily="18" charset="0"/>
              </a:rPr>
              <a:t/>
            </a:r>
            <a:br>
              <a:rPr lang="cs-CZ" sz="2000" dirty="0">
                <a:latin typeface="Cambria" pitchFamily="18" charset="0"/>
              </a:rPr>
            </a:br>
            <a:r>
              <a:rPr lang="cs-CZ" sz="3600" dirty="0" smtClean="0">
                <a:latin typeface="Cambria" pitchFamily="18" charset="0"/>
              </a:rPr>
              <a:t/>
            </a:r>
            <a:br>
              <a:rPr lang="cs-CZ" sz="3600" dirty="0" smtClean="0">
                <a:latin typeface="Cambria" pitchFamily="18" charset="0"/>
              </a:rPr>
            </a:br>
            <a:r>
              <a:rPr lang="cs-CZ" sz="3600" dirty="0" smtClean="0">
                <a:latin typeface="Cambria" pitchFamily="18" charset="0"/>
              </a:rPr>
              <a:t/>
            </a:r>
            <a:br>
              <a:rPr lang="cs-CZ" sz="3600" dirty="0" smtClean="0">
                <a:latin typeface="Cambria" pitchFamily="18" charset="0"/>
              </a:rPr>
            </a:br>
            <a:r>
              <a:rPr lang="cs-CZ" sz="3600" dirty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cs-CZ" sz="3600" dirty="0">
                <a:solidFill>
                  <a:srgbClr val="FFFF00"/>
                </a:solidFill>
                <a:latin typeface="Cambria" pitchFamily="18" charset="0"/>
              </a:rPr>
            </a:br>
            <a:r>
              <a:rPr lang="cs-CZ" sz="4800" b="1" dirty="0" smtClean="0">
                <a:solidFill>
                  <a:srgbClr val="F9E91F"/>
                </a:solidFill>
                <a:latin typeface="Cambria" pitchFamily="18" charset="0"/>
              </a:rPr>
              <a:t>Odpadové hospodářství města Nepomuk </a:t>
            </a:r>
            <a:r>
              <a:rPr lang="cs-CZ" b="1" dirty="0">
                <a:solidFill>
                  <a:srgbClr val="FFFF00"/>
                </a:solidFill>
              </a:rPr>
              <a:t/>
            </a:r>
            <a:br>
              <a:rPr lang="cs-CZ" b="1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8136904" cy="1512168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>
                <a:solidFill>
                  <a:schemeClr val="bg1"/>
                </a:solidFill>
                <a:latin typeface="Cambria" pitchFamily="18" charset="0"/>
              </a:rPr>
              <a:t>Autorka diplomové práce:			</a:t>
            </a:r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Bc. Martina Radová</a:t>
            </a:r>
          </a:p>
          <a:p>
            <a:pPr algn="l"/>
            <a:r>
              <a:rPr lang="cs-CZ" sz="1800" dirty="0" smtClean="0">
                <a:solidFill>
                  <a:schemeClr val="bg1"/>
                </a:solidFill>
                <a:latin typeface="Cambria" pitchFamily="18" charset="0"/>
              </a:rPr>
              <a:t>Vedoucí diplomové práce:			</a:t>
            </a:r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Ing. Jiří Čejka </a:t>
            </a:r>
            <a:r>
              <a:rPr lang="cs-CZ" sz="1800" b="1" dirty="0" err="1" smtClean="0">
                <a:solidFill>
                  <a:schemeClr val="bg1"/>
                </a:solidFill>
                <a:latin typeface="Cambria" pitchFamily="18" charset="0"/>
              </a:rPr>
              <a:t>Ph</a:t>
            </a:r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. D.</a:t>
            </a:r>
          </a:p>
          <a:p>
            <a:pPr algn="l"/>
            <a:r>
              <a:rPr lang="cs-CZ" sz="1800" dirty="0" smtClean="0">
                <a:solidFill>
                  <a:schemeClr val="bg1"/>
                </a:solidFill>
                <a:latin typeface="Cambria" pitchFamily="18" charset="0"/>
              </a:rPr>
              <a:t>Oponent diplomové práce:			</a:t>
            </a:r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Ing. Jindřich Ježek, </a:t>
            </a:r>
            <a:r>
              <a:rPr lang="cs-CZ" sz="1800" b="1" dirty="0" err="1" smtClean="0">
                <a:solidFill>
                  <a:schemeClr val="bg1"/>
                </a:solidFill>
                <a:latin typeface="Cambria" pitchFamily="18" charset="0"/>
              </a:rPr>
              <a:t>Ph.D</a:t>
            </a:r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cs-CZ" sz="1800" b="1" dirty="0" smtClean="0">
                <a:solidFill>
                  <a:schemeClr val="bg1"/>
                </a:solidFill>
                <a:latin typeface="Cambria" pitchFamily="18" charset="0"/>
              </a:rPr>
              <a:t>České Budějovice, červen 2018</a:t>
            </a:r>
            <a:endParaRPr lang="cs-CZ"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Sběr, svoz a využití vytříděných složek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Nádoby na sběr tříděného odpadu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Pytlový sběr odpadu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Sběrný dvůr</a:t>
            </a:r>
          </a:p>
          <a:p>
            <a:pPr>
              <a:buNone/>
            </a:pP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Rozsah svozu:</a:t>
            </a:r>
          </a:p>
          <a:p>
            <a:pPr marL="811213" indent="-368300">
              <a:buFont typeface="Courier New" pitchFamily="49" charset="0"/>
              <a:buChar char="o"/>
            </a:pPr>
            <a:r>
              <a:rPr lang="cs-CZ" sz="2300" dirty="0" smtClean="0">
                <a:solidFill>
                  <a:schemeClr val="bg1"/>
                </a:solidFill>
                <a:latin typeface="Cambria" pitchFamily="18" charset="0"/>
              </a:rPr>
              <a:t>Papír 1x měsíčně</a:t>
            </a:r>
          </a:p>
          <a:p>
            <a:pPr marL="811213" indent="-368300">
              <a:buFont typeface="Courier New" pitchFamily="49" charset="0"/>
              <a:buChar char="o"/>
            </a:pPr>
            <a:r>
              <a:rPr lang="cs-CZ" sz="2300" dirty="0" smtClean="0">
                <a:solidFill>
                  <a:schemeClr val="bg1"/>
                </a:solidFill>
                <a:latin typeface="Cambria" pitchFamily="18" charset="0"/>
              </a:rPr>
              <a:t>Sklo 1x měsíčně</a:t>
            </a:r>
          </a:p>
          <a:p>
            <a:pPr marL="811213" indent="-368300">
              <a:buFont typeface="Courier New" pitchFamily="49" charset="0"/>
              <a:buChar char="o"/>
            </a:pPr>
            <a:r>
              <a:rPr lang="cs-CZ" sz="2300" dirty="0" smtClean="0">
                <a:solidFill>
                  <a:schemeClr val="bg1"/>
                </a:solidFill>
                <a:latin typeface="Cambria" pitchFamily="18" charset="0"/>
              </a:rPr>
              <a:t>Plasty 1x měsíčně</a:t>
            </a:r>
          </a:p>
          <a:p>
            <a:pPr>
              <a:buNone/>
            </a:pPr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3074" name="Picture 2" descr="C:\Users\marta\Desktop\diplomka podklady\fotky popelnic\20180129_121521.jpg"/>
          <p:cNvPicPr>
            <a:picLocks noChangeAspect="1" noChangeArrowheads="1"/>
          </p:cNvPicPr>
          <p:nvPr/>
        </p:nvPicPr>
        <p:blipFill>
          <a:blip r:embed="rId2" cstate="print"/>
          <a:srcRect l="14064" t="49602" r="8302" b="18372"/>
          <a:stretch>
            <a:fillRect/>
          </a:stretch>
        </p:blipFill>
        <p:spPr bwMode="auto">
          <a:xfrm>
            <a:off x="611560" y="4978364"/>
            <a:ext cx="8100000" cy="1879636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Sběrná hnízda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135 kusů nádob (objem nádob od 1 100 l až do 3 200 l)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30 separačních hnízd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+ 1 007 nádob na směsný komunální odpad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 l="10235" t="10454" r="8411" b="30726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0"/>
            <a:ext cx="8706900" cy="882352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Sběrná hnízda v mapách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4098" name="Picture 2" descr="C:\Users\marta\Desktop\diplomka podklady\mapa dvorec .jpg"/>
          <p:cNvPicPr>
            <a:picLocks noChangeAspect="1" noChangeArrowheads="1"/>
          </p:cNvPicPr>
          <p:nvPr/>
        </p:nvPicPr>
        <p:blipFill>
          <a:blip r:embed="rId2" cstate="print"/>
          <a:srcRect t="5627" r="33045"/>
          <a:stretch>
            <a:fillRect/>
          </a:stretch>
        </p:blipFill>
        <p:spPr bwMode="auto">
          <a:xfrm>
            <a:off x="4572000" y="692696"/>
            <a:ext cx="4572000" cy="362310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marta\Desktop\diplomka podklady\mapa Nepomuk.jpg"/>
          <p:cNvPicPr>
            <a:picLocks noChangeAspect="1" noChangeArrowheads="1"/>
          </p:cNvPicPr>
          <p:nvPr/>
        </p:nvPicPr>
        <p:blipFill>
          <a:blip r:embed="rId3" cstate="print"/>
          <a:srcRect l="3504" t="5638" r="29928"/>
          <a:stretch>
            <a:fillRect/>
          </a:stretch>
        </p:blipFill>
        <p:spPr bwMode="auto">
          <a:xfrm>
            <a:off x="0" y="692696"/>
            <a:ext cx="4536504" cy="3615464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marta\Desktop\diplomka podklady\mapa nepomuk 2.jpg"/>
          <p:cNvPicPr>
            <a:picLocks noChangeAspect="1" noChangeArrowheads="1"/>
          </p:cNvPicPr>
          <p:nvPr/>
        </p:nvPicPr>
        <p:blipFill>
          <a:blip r:embed="rId4" cstate="print"/>
          <a:srcRect t="24098" r="41935" b="11394"/>
          <a:stretch>
            <a:fillRect/>
          </a:stretch>
        </p:blipFill>
        <p:spPr bwMode="auto">
          <a:xfrm>
            <a:off x="2195736" y="4159362"/>
            <a:ext cx="4320480" cy="269863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Množství odpadu v nádobách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25731" t="10454" r="17266" b="8829"/>
          <a:stretch>
            <a:fillRect/>
          </a:stretch>
        </p:blipFill>
        <p:spPr bwMode="auto">
          <a:xfrm>
            <a:off x="1115616" y="1196752"/>
            <a:ext cx="6839733" cy="54452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Sběrný dvůr, BRO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14337" name="Picture 1" descr="C:\Users\marta\Desktop\diplomka podklady\fotky\20180130_102322.jpg"/>
          <p:cNvPicPr>
            <a:picLocks noChangeAspect="1" noChangeArrowheads="1"/>
          </p:cNvPicPr>
          <p:nvPr/>
        </p:nvPicPr>
        <p:blipFill>
          <a:blip r:embed="rId2" cstate="print"/>
          <a:srcRect t="24003" b="17991"/>
          <a:stretch>
            <a:fillRect/>
          </a:stretch>
        </p:blipFill>
        <p:spPr bwMode="auto">
          <a:xfrm>
            <a:off x="0" y="1196752"/>
            <a:ext cx="6400000" cy="2088232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C:\Users\marta\Desktop\diplomka podklady\fotky\20180130_104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488143" cy="2524581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C:\Users\marta\Desktop\diplomka podklady\fotky\20180129_123746.jpg"/>
          <p:cNvPicPr>
            <a:picLocks noChangeAspect="1" noChangeArrowheads="1"/>
          </p:cNvPicPr>
          <p:nvPr/>
        </p:nvPicPr>
        <p:blipFill>
          <a:blip r:embed="rId4" cstate="print"/>
          <a:srcRect l="12376" t="20002" r="36993" b="25992"/>
          <a:stretch>
            <a:fillRect/>
          </a:stretch>
        </p:blipFill>
        <p:spPr bwMode="auto">
          <a:xfrm>
            <a:off x="179511" y="4149081"/>
            <a:ext cx="4514867" cy="2708920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Směsný komunální odpad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Nádoby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rodinná zástavba (objem 110 – 240 l)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sídlištní zástavba ( objem 1 100 l)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6375" r="9599" b="50000"/>
          <a:stretch>
            <a:fillRect/>
          </a:stretch>
        </p:blipFill>
        <p:spPr bwMode="auto">
          <a:xfrm>
            <a:off x="971600" y="2924944"/>
            <a:ext cx="741082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19008" t="23422" r="12920" b="21454"/>
          <a:stretch>
            <a:fillRect/>
          </a:stretch>
        </p:blipFill>
        <p:spPr bwMode="auto">
          <a:xfrm>
            <a:off x="1835696" y="4464759"/>
            <a:ext cx="5256584" cy="23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OHM – ekonomická část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Výše poplatku 550 Kč/obyvatel/rok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Výběr poplatků na úrovni 93%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2266" r="6197" b="49188"/>
          <a:stretch>
            <a:fillRect/>
          </a:stretch>
        </p:blipFill>
        <p:spPr bwMode="auto">
          <a:xfrm>
            <a:off x="0" y="3356992"/>
            <a:ext cx="9144000" cy="192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Výzkumné šetření formou dotazníku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15 otázek (14 uzavřených, 1 otevřená)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383 respondentů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Zastoupení odpovídajících 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</a:rPr>
              <a:t>Nepomuk 58%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</a:rPr>
              <a:t>Dvorec 42%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85% třídí odpad, 15% netřídí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Problém přeplněných nádob 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Nedostatečná frekvence svozů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Malý počet sběrných hnízd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Nové nádoby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Pálení odpadu v domácnostech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6261" t="18133" r="13326" b="13454"/>
          <a:stretch>
            <a:fillRect/>
          </a:stretch>
        </p:blipFill>
        <p:spPr bwMode="auto">
          <a:xfrm>
            <a:off x="5868144" y="1124743"/>
            <a:ext cx="2808312" cy="35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7890" t="38184" r="53486" b="18859"/>
          <a:stretch>
            <a:fillRect/>
          </a:stretch>
        </p:blipFill>
        <p:spPr bwMode="auto">
          <a:xfrm>
            <a:off x="6660232" y="4762321"/>
            <a:ext cx="2483768" cy="20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err="1" smtClean="0">
                <a:solidFill>
                  <a:srgbClr val="F9E91F"/>
                </a:solidFill>
                <a:latin typeface="Cambria" pitchFamily="18" charset="0"/>
              </a:rPr>
              <a:t>Vícekriteriální</a:t>
            </a:r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 rozhodování - kritéria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4070" t="32110" r="15605" b="26547"/>
          <a:stretch>
            <a:fillRect/>
          </a:stretch>
        </p:blipFill>
        <p:spPr bwMode="auto">
          <a:xfrm>
            <a:off x="-13018" y="2060848"/>
            <a:ext cx="91570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Navržené alternativy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Zavedení inteligentního systému nakládání s odpady,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stávající sběrná hnízda rozšířit o nové nádoby,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stávající sběrná hnízda rozšířit o nové nádoby a zavedení nových sběrných hnízd,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zavedení nových sběrných hnízd s ponecháním stávajících sběrných hnízd,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ponechání součastného stavu,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ponechání součastného stavu s přidáním kontejnerů na kovy, tetrapaky a drobné </a:t>
            </a:r>
            <a:r>
              <a:rPr lang="cs-CZ" sz="2900" dirty="0" err="1" smtClean="0">
                <a:solidFill>
                  <a:schemeClr val="bg1"/>
                </a:solidFill>
                <a:latin typeface="Cambria" pitchFamily="18" charset="0"/>
              </a:rPr>
              <a:t>elektro</a:t>
            </a: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zvýšení frekvence svozu ze sběrných míst,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900" dirty="0" smtClean="0">
                <a:solidFill>
                  <a:schemeClr val="bg1"/>
                </a:solidFill>
                <a:latin typeface="Cambria" pitchFamily="18" charset="0"/>
              </a:rPr>
              <a:t>vybudování podzemního nádob.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Struktura prezentace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Motivace a důvody řešení daného problému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Cíl diplomové práce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Použité metody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Výzkumné předpoklady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Stručné představení zkoumané oblasti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Současný stav OHM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OHM – ekonomická část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Výzkumné šetření formou dotazníku</a:t>
            </a:r>
          </a:p>
          <a:p>
            <a:r>
              <a:rPr lang="cs-CZ" sz="2500" dirty="0" err="1" smtClean="0">
                <a:solidFill>
                  <a:schemeClr val="bg1"/>
                </a:solidFill>
                <a:latin typeface="Cambria" pitchFamily="18" charset="0"/>
              </a:rPr>
              <a:t>Vícekriteriální</a:t>
            </a: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 rozhodování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Výsledky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Zhodnocení a doporučení</a:t>
            </a:r>
          </a:p>
          <a:p>
            <a:endParaRPr lang="cs-CZ" sz="2800" b="1" dirty="0" smtClean="0">
              <a:solidFill>
                <a:srgbClr val="F9E91F"/>
              </a:solidFill>
              <a:latin typeface="Cambria" pitchFamily="18" charset="0"/>
            </a:endParaRPr>
          </a:p>
          <a:p>
            <a:endParaRPr lang="cs-CZ" sz="2800" b="1" dirty="0" smtClean="0">
              <a:solidFill>
                <a:srgbClr val="F9E91F"/>
              </a:solidFill>
              <a:latin typeface="Cambria" pitchFamily="18" charset="0"/>
            </a:endParaRPr>
          </a:p>
          <a:p>
            <a:endParaRPr lang="cs-CZ" sz="2800" b="1" dirty="0" smtClean="0">
              <a:solidFill>
                <a:srgbClr val="F9E91F"/>
              </a:solidFill>
              <a:latin typeface="Cambria" pitchFamily="18" charset="0"/>
            </a:endParaRPr>
          </a:p>
          <a:p>
            <a:endParaRPr lang="cs-CZ" sz="2800" b="1" dirty="0" smtClean="0">
              <a:solidFill>
                <a:srgbClr val="F9E91F"/>
              </a:solidFill>
              <a:latin typeface="Cambria" pitchFamily="18" charset="0"/>
            </a:endParaRP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sz="2800" b="1" dirty="0" smtClean="0">
              <a:solidFill>
                <a:srgbClr val="F9E91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Výsledky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35634" r="12855" b="27187"/>
          <a:stretch>
            <a:fillRect/>
          </a:stretch>
        </p:blipFill>
        <p:spPr bwMode="auto">
          <a:xfrm>
            <a:off x="179512" y="1556792"/>
            <a:ext cx="8748464" cy="2743162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marta\Desktop\diplomka podklady\fotky popelnic\20180126_143850.jpg"/>
          <p:cNvPicPr>
            <a:picLocks noChangeAspect="1" noChangeArrowheads="1"/>
          </p:cNvPicPr>
          <p:nvPr/>
        </p:nvPicPr>
        <p:blipFill>
          <a:blip r:embed="rId3" cstate="print"/>
          <a:srcRect t="36004" b="17991"/>
          <a:stretch>
            <a:fillRect/>
          </a:stretch>
        </p:blipFill>
        <p:spPr bwMode="auto">
          <a:xfrm>
            <a:off x="1187624" y="4653136"/>
            <a:ext cx="6956522" cy="1800200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Alternativa č. 3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cs-CZ" sz="2800" dirty="0" smtClean="0">
                <a:solidFill>
                  <a:schemeClr val="bg1"/>
                </a:solidFill>
                <a:latin typeface="Cambria" pitchFamily="18" charset="0"/>
              </a:rPr>
              <a:t>stávající sběrná hnízda rozšířit o nové nádoby a zavedení nových sběrných hnízd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19090" t="21282" r="16158" b="20641"/>
          <a:stretch>
            <a:fillRect/>
          </a:stretch>
        </p:blipFill>
        <p:spPr bwMode="auto">
          <a:xfrm>
            <a:off x="395536" y="2609528"/>
            <a:ext cx="8424936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Zhodnocení a doporučení</a:t>
            </a:r>
            <a:endParaRPr lang="cs-CZ" sz="3500" b="1" dirty="0">
              <a:solidFill>
                <a:srgbClr val="F9E91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Návrhy:</a:t>
            </a:r>
            <a:endParaRPr lang="cs-CZ" sz="2500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Vypracovat plán odpadového hospodářství města Nepomuk.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Navýšení nádob na oddělený sběr odpadů.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Vytvoření nových sběrných hnízd.</a:t>
            </a:r>
          </a:p>
          <a:p>
            <a:pPr>
              <a:buNone/>
            </a:pPr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Závěr: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Město Nepomuk má kvalitně zajištěné OH.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Občané jsou s OHM celkem spokojeni.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Cíl práce byl splněn.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Doplňující otázky</a:t>
            </a:r>
            <a:endParaRPr lang="cs-CZ" sz="3500" b="1" dirty="0">
              <a:solidFill>
                <a:srgbClr val="F9E91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85392"/>
            <a:ext cx="8676456" cy="5472608"/>
          </a:xfrm>
        </p:spPr>
        <p:txBody>
          <a:bodyPr>
            <a:normAutofit/>
          </a:bodyPr>
          <a:lstStyle/>
          <a:p>
            <a:r>
              <a:rPr lang="cs-CZ" sz="2500" i="1" dirty="0" smtClean="0">
                <a:solidFill>
                  <a:schemeClr val="bg1"/>
                </a:solidFill>
                <a:latin typeface="Cambria" pitchFamily="18" charset="0"/>
              </a:rPr>
              <a:t>„</a:t>
            </a: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1) Bylo město seznámeno se závěry práce? Uvažuje o případné aplikaci? </a:t>
            </a:r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) Při aplikaci návrhu by mělo dojít ke zlepšení třídění odpadu na území města. Mohla by tato situace i nějak ovlivnit výši poplatku 550,-Kč, který občané v současné době platí? </a:t>
            </a:r>
            <a:r>
              <a:rPr lang="cs-CZ" sz="2500" i="1" dirty="0" smtClean="0">
                <a:solidFill>
                  <a:schemeClr val="bg1"/>
                </a:solidFill>
                <a:latin typeface="Cambria" pitchFamily="18" charset="0"/>
              </a:rPr>
              <a:t>“</a:t>
            </a:r>
            <a:endParaRPr lang="cs-CZ" sz="2500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None/>
            </a:pPr>
            <a:endParaRPr lang="cs-CZ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None/>
            </a:pPr>
            <a:endParaRPr lang="cs-CZ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1" descr="C:\Users\marta\Desktop\zem.jpg"/>
          <p:cNvPicPr>
            <a:picLocks noChangeAspect="1" noChangeArrowheads="1"/>
          </p:cNvPicPr>
          <p:nvPr/>
        </p:nvPicPr>
        <p:blipFill>
          <a:blip r:embed="rId2" cstate="print"/>
          <a:srcRect l="24307" t="5783" r="27093" b="5658"/>
          <a:stretch>
            <a:fillRect/>
          </a:stretch>
        </p:blipFill>
        <p:spPr bwMode="auto">
          <a:xfrm>
            <a:off x="5148064" y="3573016"/>
            <a:ext cx="3456384" cy="314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b="1" dirty="0" smtClean="0">
                <a:solidFill>
                  <a:srgbClr val="F9E91F"/>
                </a:solidFill>
                <a:latin typeface="Cambria" pitchFamily="18" charset="0"/>
              </a:rPr>
              <a:t>Děkuji Vám za Vaši pozornost</a:t>
            </a:r>
            <a:endParaRPr lang="cs-CZ" sz="48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pic>
        <p:nvPicPr>
          <p:cNvPr id="16386" name="Picture 2" descr="C:\Users\marta\Desktop\Zamek-Zelena-Hora-1920x580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276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Motivace a důvody řešení daného problému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Aktuální problematika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Osobní vztah k městu Nepomuk</a:t>
            </a:r>
            <a:endParaRPr lang="cs-CZ" sz="25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123" name="Picture 3" descr="C:\Users\marta\Desktop\Bez názvu.jpg"/>
          <p:cNvPicPr>
            <a:picLocks noChangeAspect="1" noChangeArrowheads="1"/>
          </p:cNvPicPr>
          <p:nvPr/>
        </p:nvPicPr>
        <p:blipFill>
          <a:blip r:embed="rId2" cstate="print"/>
          <a:srcRect l="2077" t="3436" r="2662"/>
          <a:stretch>
            <a:fillRect/>
          </a:stretch>
        </p:blipFill>
        <p:spPr bwMode="auto">
          <a:xfrm>
            <a:off x="0" y="3717032"/>
            <a:ext cx="9144000" cy="2055639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Cíl diplomové práce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i="1" dirty="0" smtClean="0">
                <a:solidFill>
                  <a:schemeClr val="bg1"/>
                </a:solidFill>
                <a:latin typeface="Cambria" pitchFamily="18" charset="0"/>
              </a:rPr>
              <a:t>„Cílem práce je optimalizace odpadového hospodářství města Nepomuk na základě analýzy současného stavu odpadového hospodářství, pomocí metod </a:t>
            </a:r>
            <a:r>
              <a:rPr lang="cs-CZ" sz="2700" i="1" dirty="0" err="1" smtClean="0">
                <a:solidFill>
                  <a:schemeClr val="bg1"/>
                </a:solidFill>
                <a:latin typeface="Cambria" pitchFamily="18" charset="0"/>
              </a:rPr>
              <a:t>vícekriteriálního</a:t>
            </a:r>
            <a:r>
              <a:rPr lang="cs-CZ" sz="2700" i="1" dirty="0" smtClean="0">
                <a:solidFill>
                  <a:schemeClr val="bg1"/>
                </a:solidFill>
                <a:latin typeface="Cambria" pitchFamily="18" charset="0"/>
              </a:rPr>
              <a:t> rozhodování a včetně jejich zhodnocení navrženého řešení. “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Analýza současného stavu OHM 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rozhovory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interní materiály </a:t>
            </a:r>
            <a:r>
              <a:rPr lang="cs-CZ" sz="2200" dirty="0" err="1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Mú</a:t>
            </a: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 Nepomuk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ea typeface="Tahoma" pitchFamily="34" charset="0"/>
                <a:cs typeface="Arial" pitchFamily="34" charset="0"/>
              </a:rPr>
              <a:t>vlastní pozorování v terénu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Dotazníkové šetření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Metody </a:t>
            </a:r>
            <a:r>
              <a:rPr lang="cs-CZ" sz="2500" dirty="0" err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vícekriteriálního</a:t>
            </a: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rozhodování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Metoda váženého součtu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Metoda TOPSIS</a:t>
            </a:r>
            <a:endParaRPr lang="cs-CZ" sz="2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Použité metody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Výzkumné předpoklady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Bylo by vhodné ve městě zavést inteligentního systému nakládání s odpady?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Pomohlo by navýšení počtu nádob na tříděný odpad či zavedení nových sběrných hnízd k lepší funkčnosti systému ve městě?</a:t>
            </a:r>
          </a:p>
          <a:p>
            <a:endParaRPr lang="cs-CZ" dirty="0"/>
          </a:p>
        </p:txBody>
      </p:sp>
      <p:pic>
        <p:nvPicPr>
          <p:cNvPr id="19458" name="Picture 2" descr="C:\Users\marta\Desktop\nepomuk_autor_zdenek_bouse_sarka_bousova_34 (1).jpg"/>
          <p:cNvPicPr>
            <a:picLocks noChangeAspect="1" noChangeArrowheads="1"/>
          </p:cNvPicPr>
          <p:nvPr/>
        </p:nvPicPr>
        <p:blipFill>
          <a:blip r:embed="rId2" cstate="print"/>
          <a:srcRect t="9204" b="10502"/>
          <a:stretch>
            <a:fillRect/>
          </a:stretch>
        </p:blipFill>
        <p:spPr bwMode="auto">
          <a:xfrm>
            <a:off x="899592" y="3717032"/>
            <a:ext cx="734481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Stručné představení zkoumané oblasti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Město Nepomuk a jeho část obec Dvorec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Počet obyvatel 3 716</a:t>
            </a:r>
          </a:p>
          <a:p>
            <a:endParaRPr lang="cs-CZ" dirty="0"/>
          </a:p>
        </p:txBody>
      </p:sp>
      <p:pic>
        <p:nvPicPr>
          <p:cNvPr id="4098" name="Picture 2" descr="C:\Users\marta\Desktop\20110929110902-mapa-cr-nepom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352484" cy="2448272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 cstate="print"/>
          <a:srcRect l="25933" t="20701" r="27339" b="5414"/>
          <a:stretch>
            <a:fillRect/>
          </a:stretch>
        </p:blipFill>
        <p:spPr bwMode="auto">
          <a:xfrm>
            <a:off x="4644008" y="2897560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Současný stav OHM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Odpadové hospodářství města Nepomuk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Subjekty působící ve městě</a:t>
            </a:r>
          </a:p>
          <a:p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Legislativa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300" dirty="0" smtClean="0">
                <a:solidFill>
                  <a:schemeClr val="bg1"/>
                </a:solidFill>
                <a:latin typeface="Cambria" pitchFamily="18" charset="0"/>
              </a:rPr>
              <a:t>Vyhláška č. 3/2017 </a:t>
            </a:r>
          </a:p>
          <a:p>
            <a:pPr marL="722313" indent="-368300">
              <a:buFont typeface="Courier New" pitchFamily="49" charset="0"/>
              <a:buChar char="o"/>
            </a:pPr>
            <a:r>
              <a:rPr lang="cs-CZ" sz="2300" dirty="0" smtClean="0">
                <a:solidFill>
                  <a:schemeClr val="bg1"/>
                </a:solidFill>
                <a:latin typeface="Cambria" pitchFamily="18" charset="0"/>
              </a:rPr>
              <a:t>Vyhláška č. 1/2015</a:t>
            </a:r>
          </a:p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9561" t="38188" r="56088" b="18500"/>
          <a:stretch>
            <a:fillRect/>
          </a:stretch>
        </p:blipFill>
        <p:spPr bwMode="auto">
          <a:xfrm>
            <a:off x="6479704" y="4193704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:\Users\marta\Desktop\20180108_182242.jpg"/>
          <p:cNvPicPr/>
          <p:nvPr/>
        </p:nvPicPr>
        <p:blipFill>
          <a:blip r:embed="rId3" cstate="print"/>
          <a:srcRect l="22959" t="7006" r="27754" b="9551"/>
          <a:stretch>
            <a:fillRect/>
          </a:stretch>
        </p:blipFill>
        <p:spPr bwMode="auto">
          <a:xfrm rot="5400000">
            <a:off x="3653970" y="3698958"/>
            <a:ext cx="2628148" cy="2664296"/>
          </a:xfrm>
          <a:prstGeom prst="rect">
            <a:avLst/>
          </a:prstGeom>
          <a:ln w="63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37100" y="260648"/>
            <a:ext cx="8706900" cy="1143000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F9E91F"/>
                </a:solidFill>
                <a:latin typeface="Cambria" pitchFamily="18" charset="0"/>
              </a:rPr>
              <a:t>Produkce komunálního odpadu</a:t>
            </a:r>
            <a:endParaRPr lang="cs-CZ" sz="3500" b="1" dirty="0">
              <a:solidFill>
                <a:srgbClr val="F9E91F"/>
              </a:solidFill>
              <a:latin typeface="Cambria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5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156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Srovnání s městy </a:t>
            </a:r>
            <a:r>
              <a:rPr kumimoji="0" lang="cs-CZ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Stod</a:t>
            </a:r>
            <a:r>
              <a:rPr lang="cs-CZ" sz="2500" dirty="0" smtClean="0">
                <a:solidFill>
                  <a:schemeClr val="bg1"/>
                </a:solidFill>
                <a:latin typeface="Cambria" pitchFamily="18" charset="0"/>
              </a:rPr>
              <a:t> a Spálené Poříčí</a:t>
            </a:r>
            <a:endParaRPr kumimoji="0" lang="cs-CZ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133" t="38016" r="16712" b="39344"/>
          <a:stretch>
            <a:fillRect/>
          </a:stretch>
        </p:blipFill>
        <p:spPr bwMode="auto">
          <a:xfrm>
            <a:off x="539552" y="2132856"/>
            <a:ext cx="82245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649" t="33640" r="21221" b="27360"/>
          <a:stretch>
            <a:fillRect/>
          </a:stretch>
        </p:blipFill>
        <p:spPr bwMode="auto">
          <a:xfrm>
            <a:off x="1259632" y="4123936"/>
            <a:ext cx="6624736" cy="27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459</Words>
  <Application>Microsoft Office PowerPoint</Application>
  <PresentationFormat>Předvádění na obrazovce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Vysoká škola technická a ekonomická v Českých Budějovicích Katedra dopravy a logistiky     Odpadové hospodářství města Nepomuk  </vt:lpstr>
      <vt:lpstr>Struktura prezentace</vt:lpstr>
      <vt:lpstr>Motivace a důvody řešení daného problému</vt:lpstr>
      <vt:lpstr>Cíl diplomové práce</vt:lpstr>
      <vt:lpstr>Použité metody</vt:lpstr>
      <vt:lpstr>Výzkumné předpoklady</vt:lpstr>
      <vt:lpstr>Stručné představení zkoumané oblasti</vt:lpstr>
      <vt:lpstr>Současný stav OHM</vt:lpstr>
      <vt:lpstr>Produkce komunálního odpadu</vt:lpstr>
      <vt:lpstr>Sběr, svoz a využití vytříděných složek</vt:lpstr>
      <vt:lpstr>Sběrná hnízda</vt:lpstr>
      <vt:lpstr>Sběrná hnízda v mapách</vt:lpstr>
      <vt:lpstr>Množství odpadu v nádobách</vt:lpstr>
      <vt:lpstr>Sběrný dvůr, BRO</vt:lpstr>
      <vt:lpstr>Směsný komunální odpad</vt:lpstr>
      <vt:lpstr>OHM – ekonomická část</vt:lpstr>
      <vt:lpstr>Výzkumné šetření formou dotazníku</vt:lpstr>
      <vt:lpstr>Vícekriteriální rozhodování - kritéria</vt:lpstr>
      <vt:lpstr>Navržené alternativy</vt:lpstr>
      <vt:lpstr>Výsledky</vt:lpstr>
      <vt:lpstr>Alternativa č. 3</vt:lpstr>
      <vt:lpstr>Zhodnocení a doporučení</vt:lpstr>
      <vt:lpstr>Doplňující otázky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Katedra dopravy a logistiky   Analýza dopravní obslužnosti zvoleného regionu</dc:title>
  <dc:creator>marta</dc:creator>
  <cp:lastModifiedBy>marta</cp:lastModifiedBy>
  <cp:revision>121</cp:revision>
  <dcterms:created xsi:type="dcterms:W3CDTF">2016-01-26T10:25:40Z</dcterms:created>
  <dcterms:modified xsi:type="dcterms:W3CDTF">2018-05-27T18:48:54Z</dcterms:modified>
</cp:coreProperties>
</file>