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65" r:id="rId3"/>
    <p:sldId id="273" r:id="rId4"/>
    <p:sldId id="277" r:id="rId5"/>
    <p:sldId id="259" r:id="rId6"/>
    <p:sldId id="280" r:id="rId7"/>
    <p:sldId id="281" r:id="rId8"/>
    <p:sldId id="282" r:id="rId9"/>
    <p:sldId id="269" r:id="rId10"/>
    <p:sldId id="270" r:id="rId11"/>
    <p:sldId id="271" r:id="rId12"/>
    <p:sldId id="272" r:id="rId13"/>
    <p:sldId id="264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ha\Documents\&#353;kola\Diplomka\Graf%20reklam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ha\Documents\&#353;kola\Diplomka\Graf%20reklam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A800"/>
                </a:solidFill>
              </a:defRPr>
            </a:pPr>
            <a:r>
              <a:rPr lang="cs-CZ" sz="2400" dirty="0" smtClean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Spokojenost s dobou vyřízení reklamace</a:t>
            </a:r>
            <a:endParaRPr lang="cs-CZ" sz="2400" dirty="0">
              <a:solidFill>
                <a:srgbClr val="FFA8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4160093322964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21300124237297"/>
          <c:y val="0.21590641687030501"/>
          <c:w val="0.38615377439694026"/>
          <c:h val="0.68686547802214382"/>
        </c:manualLayout>
      </c:layout>
      <c:pieChart>
        <c:varyColors val="1"/>
        <c:ser>
          <c:idx val="0"/>
          <c:order val="0"/>
          <c:tx>
            <c:strRef>
              <c:f>'Průzkum spokojenosti'!$A$350</c:f>
              <c:strCache>
                <c:ptCount val="1"/>
                <c:pt idx="0">
                  <c:v>Doba vyřízení reklamace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'Průzkum spokojenosti'!$B$348:$H$348</c:f>
              <c:strCache>
                <c:ptCount val="7"/>
                <c:pt idx="0">
                  <c:v>Zcela spokojen</c:v>
                </c:pt>
                <c:pt idx="1">
                  <c:v>Částečně spokojen</c:v>
                </c:pt>
                <c:pt idx="2">
                  <c:v>Neutrálně</c:v>
                </c:pt>
                <c:pt idx="3">
                  <c:v>Nespokojen</c:v>
                </c:pt>
                <c:pt idx="4">
                  <c:v>Velmi nespokojen</c:v>
                </c:pt>
                <c:pt idx="5">
                  <c:v>Nevím</c:v>
                </c:pt>
                <c:pt idx="6">
                  <c:v>Nevyplněno</c:v>
                </c:pt>
              </c:strCache>
            </c:strRef>
          </c:cat>
          <c:val>
            <c:numRef>
              <c:f>'Průzkum spokojenosti'!$B$350:$H$350</c:f>
              <c:numCache>
                <c:formatCode>General</c:formatCode>
                <c:ptCount val="7"/>
                <c:pt idx="0">
                  <c:v>76</c:v>
                </c:pt>
                <c:pt idx="1">
                  <c:v>56</c:v>
                </c:pt>
                <c:pt idx="2">
                  <c:v>39</c:v>
                </c:pt>
                <c:pt idx="3">
                  <c:v>168</c:v>
                </c:pt>
                <c:pt idx="4">
                  <c:v>51</c:v>
                </c:pt>
                <c:pt idx="5">
                  <c:v>12</c:v>
                </c:pt>
                <c:pt idx="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000" b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lumMod val="85000"/>
        <a:lumOff val="1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FF9900"/>
                </a:solidFill>
              </a:defRPr>
            </a:pPr>
            <a:r>
              <a:rPr lang="cs-CZ" sz="2200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Porovnání doby trvání </a:t>
            </a:r>
            <a:r>
              <a:rPr lang="cs-CZ" sz="2200" dirty="0" smtClean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procesu reklamace</a:t>
            </a:r>
            <a:endParaRPr lang="cs-CZ" sz="2200" dirty="0">
              <a:solidFill>
                <a:srgbClr val="FFA8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344077190656978"/>
          <c:y val="1.82451479025870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List1!$U$2:$U$3</c:f>
              <c:strCache>
                <c:ptCount val="2"/>
                <c:pt idx="0">
                  <c:v>Doba trvání procesu před návrhem</c:v>
                </c:pt>
                <c:pt idx="1">
                  <c:v>Doba trvání procesu po návrhu</c:v>
                </c:pt>
              </c:strCache>
            </c:strRef>
          </c:cat>
          <c:val>
            <c:numRef>
              <c:f>List1!$V$2:$V$3</c:f>
              <c:numCache>
                <c:formatCode>General</c:formatCode>
                <c:ptCount val="2"/>
                <c:pt idx="0">
                  <c:v>25.53</c:v>
                </c:pt>
                <c:pt idx="1">
                  <c:v>23.28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61120"/>
        <c:axId val="38262656"/>
      </c:barChart>
      <c:catAx>
        <c:axId val="3826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8262656"/>
        <c:crosses val="autoZero"/>
        <c:auto val="1"/>
        <c:lblAlgn val="ctr"/>
        <c:lblOffset val="100"/>
        <c:noMultiLvlLbl val="0"/>
      </c:catAx>
      <c:valAx>
        <c:axId val="3826265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r>
                  <a:rPr lang="cs-CZ" sz="200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Pracovní dny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8261120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4CD7-3A18-4833-A6CA-05A23140636D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78BE4-E84E-4D26-B016-A6B5484B8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93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8BE4-E84E-4D26-B016-A6B5484B8A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04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8BE4-E84E-4D26-B016-A6B5484B8A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3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124F-74A1-4694-A3D1-A2C14CE3565E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C414-4769-4A15-A4D6-D3428AF6BA9D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D76-8E9C-4A0C-90D3-9C6A7C47B834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49AA-C53D-4F10-98B1-B126F1BF39FC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7E94-28FE-48F1-9622-05EC244EE658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3801-0C25-4578-954F-0C7602BBCCD8}" type="datetime1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7134-7B3D-465A-B44C-9010E0E82E33}" type="datetime1">
              <a:rPr lang="cs-CZ" smtClean="0"/>
              <a:t>29.5.2018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1621-93C3-48F5-A489-0417EB46A325}" type="datetime1">
              <a:rPr lang="cs-CZ" smtClean="0"/>
              <a:t>29.5.2018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D4-A91B-44D0-AFDD-BF1F5BDAEA7D}" type="datetime1">
              <a:rPr lang="cs-CZ" smtClean="0"/>
              <a:t>29.5.2018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3D7C-EA47-4976-9334-A63B57BD42D8}" type="datetime1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21F763-B671-4FBD-BA64-B8BB2F7B6570}" type="datetime1">
              <a:rPr lang="cs-CZ" smtClean="0"/>
              <a:t>29.5.2018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4FEC54-24FD-46AB-923E-635C8B54EBC9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CF4C7C-8F81-4F61-BD2F-AAE0D4C361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15516" y="4365104"/>
            <a:ext cx="8784976" cy="215957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cs-CZ" sz="2500" b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Autor diplomové práce: Bc. Gabriela Habánová, UČO 12591 </a:t>
            </a:r>
            <a:r>
              <a:rPr lang="cs-CZ" sz="2500" b="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cs-CZ" sz="2500" b="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cs-CZ" sz="2500" b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Vedoucí diplomové práce: doc. Ing. Rudolf Kampf, Ph.D.</a:t>
            </a:r>
            <a:br>
              <a:rPr lang="cs-CZ" sz="2500" b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2500" b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Oponent diplomové práce: doc. Ing. Miloš </a:t>
            </a:r>
            <a:r>
              <a:rPr lang="cs-CZ" sz="25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Hitka</a:t>
            </a:r>
            <a:r>
              <a:rPr lang="cs-CZ" sz="2500" b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Ph.D.</a:t>
            </a:r>
            <a:br>
              <a:rPr lang="cs-CZ" sz="2500" b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2500" b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České Budějovice, červen 2018</a:t>
            </a:r>
            <a:endParaRPr lang="cs-CZ" sz="2500" b="0" dirty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518989" y="260028"/>
            <a:ext cx="8064500" cy="2088852"/>
          </a:xfrm>
        </p:spPr>
        <p:txBody>
          <a:bodyPr>
            <a:normAutofit fontScale="77500" lnSpcReduction="20000"/>
          </a:bodyPr>
          <a:lstStyle/>
          <a:p>
            <a:pPr marL="118872" indent="0" algn="ctr">
              <a:spcAft>
                <a:spcPts val="1200"/>
              </a:spcAft>
              <a:buNone/>
            </a:pPr>
            <a:r>
              <a:rPr lang="cs-CZ" sz="26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ctr"/>
            <a:endParaRPr lang="cs-CZ" sz="2600" b="1" dirty="0">
              <a:solidFill>
                <a:srgbClr val="FFA8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18872" indent="0" algn="ctr">
              <a:buNone/>
            </a:pPr>
            <a:r>
              <a:rPr lang="cs-CZ" sz="4300" b="1" dirty="0">
                <a:solidFill>
                  <a:srgbClr val="FFA8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Racionalizace poskytování zákaznického servisu ve společnosti SCHENKER spol. s r.o.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" b="99782" l="3785" r="99004">
                        <a14:foregroundMark x1="20518" y1="44760" x2="20518" y2="44760"/>
                        <a14:foregroundMark x1="14741" y1="77729" x2="14741" y2="77729"/>
                        <a14:foregroundMark x1="45817" y1="93886" x2="45817" y2="93886"/>
                        <a14:foregroundMark x1="45418" y1="77293" x2="45418" y2="77293"/>
                        <a14:foregroundMark x1="16733" y1="86900" x2="16733" y2="86900"/>
                        <a14:foregroundMark x1="21514" y1="76201" x2="21514" y2="76201"/>
                        <a14:foregroundMark x1="21116" y1="58079" x2="21116" y2="58079"/>
                        <a14:foregroundMark x1="38048" y1="38865" x2="38048" y2="38865"/>
                        <a14:foregroundMark x1="25498" y1="30786" x2="25498" y2="30786"/>
                        <a14:foregroundMark x1="44821" y1="3712" x2="44821" y2="3712"/>
                        <a14:foregroundMark x1="40040" y1="13755" x2="40040" y2="13755"/>
                        <a14:foregroundMark x1="63347" y1="3057" x2="63347" y2="3057"/>
                        <a14:foregroundMark x1="62948" y1="34498" x2="62948" y2="34498"/>
                        <a14:foregroundMark x1="33665" y1="15284" x2="33665" y2="15284"/>
                        <a14:foregroundMark x1="31275" y1="34498" x2="31275" y2="34498"/>
                        <a14:foregroundMark x1="45817" y1="24891" x2="45817" y2="24891"/>
                        <a14:foregroundMark x1="44821" y1="13755" x2="44821" y2="13755"/>
                        <a14:foregroundMark x1="28287" y1="45852" x2="28287" y2="45852"/>
                        <a14:foregroundMark x1="29880" y1="38865" x2="29880" y2="38865"/>
                        <a14:foregroundMark x1="55976" y1="3712" x2="55976" y2="3712"/>
                        <a14:foregroundMark x1="5976" y1="68777" x2="5976" y2="68777"/>
                        <a14:foregroundMark x1="14741" y1="43231" x2="14741" y2="43231"/>
                        <a14:foregroundMark x1="16135" y1="47380" x2="16135" y2="47380"/>
                        <a14:foregroundMark x1="41434" y1="34061" x2="41434" y2="34061"/>
                        <a14:foregroundMark x1="32669" y1="48035" x2="32669" y2="48035"/>
                        <a14:foregroundMark x1="58964" y1="5677" x2="58964" y2="5677"/>
                        <a14:foregroundMark x1="61952" y1="11572" x2="61952" y2="11572"/>
                        <a14:foregroundMark x1="74104" y1="37336" x2="74104" y2="37336"/>
                        <a14:foregroundMark x1="80876" y1="24891" x2="80876" y2="24891"/>
                        <a14:foregroundMark x1="76096" y1="41048" x2="76096" y2="41048"/>
                        <a14:foregroundMark x1="60359" y1="38865" x2="60359" y2="38865"/>
                        <a14:foregroundMark x1="72510" y1="18122" x2="72510" y2="18122"/>
                        <a14:foregroundMark x1="61952" y1="28166" x2="61952" y2="28166"/>
                        <a14:foregroundMark x1="25498" y1="40393" x2="25498" y2="40393"/>
                        <a14:foregroundMark x1="31673" y1="43668" x2="31673" y2="43668"/>
                        <a14:foregroundMark x1="35060" y1="56550" x2="35060" y2="56550"/>
                        <a14:foregroundMark x1="27888" y1="62445" x2="27888" y2="62445"/>
                        <a14:foregroundMark x1="28884" y1="24891" x2="28884" y2="24891"/>
                        <a14:foregroundMark x1="39044" y1="5677" x2="39044" y2="5677"/>
                        <a14:foregroundMark x1="78486" y1="32533" x2="78486" y2="32533"/>
                        <a14:foregroundMark x1="68127" y1="9607" x2="68127" y2="9607"/>
                        <a14:foregroundMark x1="53187" y1="17031" x2="53187" y2="17031"/>
                        <a14:foregroundMark x1="30279" y1="76201" x2="30279" y2="76201"/>
                        <a14:foregroundMark x1="62948" y1="15284" x2="62948" y2="15284"/>
                        <a14:foregroundMark x1="64741" y1="18559" x2="64741" y2="18559"/>
                        <a14:foregroundMark x1="67729" y1="22926" x2="67729" y2="22926"/>
                        <a14:foregroundMark x1="68127" y1="25983" x2="68127" y2="25983"/>
                        <a14:foregroundMark x1="70717" y1="29694" x2="70717" y2="29694"/>
                        <a14:foregroundMark x1="72510" y1="34061" x2="72510" y2="34061"/>
                        <a14:foregroundMark x1="65339" y1="24891" x2="65339" y2="24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088232" cy="1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marL="182563"/>
            <a:r>
              <a:rPr lang="cs-CZ" sz="4000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Zhodnocení návrhu – </a:t>
            </a:r>
            <a:r>
              <a:rPr lang="cs-CZ" sz="4000" dirty="0" smtClean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celkové procesní </a:t>
            </a:r>
            <a:r>
              <a:rPr lang="cs-CZ" sz="4000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Časová úspora/1 měsíc:</a:t>
            </a:r>
          </a:p>
          <a:p>
            <a:pPr lvl="1">
              <a:spcAft>
                <a:spcPts val="1200"/>
              </a:spcAft>
              <a:buClr>
                <a:srgbClr val="FF9900"/>
              </a:buClr>
            </a:pPr>
            <a:r>
              <a:rPr lang="cs-CZ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6,8 h - 1 referent ZC</a:t>
            </a:r>
          </a:p>
          <a:p>
            <a:pPr lvl="1">
              <a:spcAft>
                <a:spcPts val="1200"/>
              </a:spcAft>
              <a:buClr>
                <a:srgbClr val="FF9900"/>
              </a:buClr>
            </a:pPr>
            <a:r>
              <a:rPr lang="cs-CZ" sz="3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346,8 h – všechna ZC společnosti</a:t>
            </a:r>
          </a:p>
          <a:p>
            <a:pPr>
              <a:spcAft>
                <a:spcPts val="1200"/>
              </a:spcAft>
            </a:pPr>
            <a:endParaRPr lang="cs-CZ" sz="2800" dirty="0" smtClean="0"/>
          </a:p>
          <a:p>
            <a:pPr>
              <a:spcAft>
                <a:spcPts val="1200"/>
              </a:spcAft>
            </a:pPr>
            <a:endParaRPr lang="cs-CZ" sz="2800" dirty="0"/>
          </a:p>
          <a:p>
            <a:pPr>
              <a:spcAft>
                <a:spcPts val="1200"/>
              </a:spcAft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10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marL="92075"/>
            <a:r>
              <a:rPr lang="cs-CZ" sz="4000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Zhodnocení návrhu – ekonomické dopady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5597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Výnosy celkem/1 rok:	695 334 CZK</a:t>
            </a:r>
          </a:p>
          <a:p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Náklady:				480 000 CZK</a:t>
            </a:r>
          </a:p>
          <a:p>
            <a:endParaRPr lang="cs-CZ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DOBA NÁVRATNOSTI INVESTICE: 8,4 MĚSÍCE</a:t>
            </a:r>
          </a:p>
          <a:p>
            <a:pPr marL="118872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8872" indent="0">
              <a:buNone/>
            </a:pPr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11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Závěr</a:t>
            </a:r>
            <a:endParaRPr lang="cs-CZ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Identifikováno kritické místo CRM</a:t>
            </a:r>
          </a:p>
          <a:p>
            <a:pPr>
              <a:spcAft>
                <a:spcPts val="1200"/>
              </a:spcAft>
            </a:pPr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Elektronická archivace objednávek – datový sklad</a:t>
            </a:r>
          </a:p>
          <a:p>
            <a:pPr>
              <a:spcAft>
                <a:spcPts val="1200"/>
              </a:spcAft>
            </a:pPr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Zkrácení doby reklamace o 2,25 pracovní dny</a:t>
            </a:r>
          </a:p>
          <a:p>
            <a:pPr>
              <a:spcAft>
                <a:spcPts val="1200"/>
              </a:spcAft>
            </a:pPr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Časová úspora v procesech ZC 346,8 hodin</a:t>
            </a:r>
          </a:p>
          <a:p>
            <a:pPr>
              <a:spcAft>
                <a:spcPts val="1200"/>
              </a:spcAft>
            </a:pPr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Návratnost investice za 8,4 měsíce</a:t>
            </a:r>
          </a:p>
          <a:p>
            <a:pPr>
              <a:spcAft>
                <a:spcPts val="1200"/>
              </a:spcAft>
            </a:pPr>
            <a:r>
              <a:rPr lang="cs-CZ" sz="2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Směrnice Řešení reklamací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" b="89922" l="17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653136"/>
            <a:ext cx="4608511" cy="188729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12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367464" cy="2032248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cs-CZ" sz="5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Doplňující otázky</a:t>
            </a:r>
            <a:endParaRPr lang="cs-CZ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Jaké jsou jiné metody hodnocení úrovně kvality poskytovaného zákaznického </a:t>
            </a:r>
            <a:r>
              <a:rPr lang="cs-CZ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servisu?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Bude práce aplikovaná ve firmě</a:t>
            </a:r>
            <a:r>
              <a:rPr lang="es-E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cs-CZ" sz="2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cs-CZ" sz="2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Aký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postoj zaujala firma k Vašim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výsledkom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/>
              <a:t>a zvažuje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využitie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cs-CZ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14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598" y="4725144"/>
            <a:ext cx="1633390" cy="159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38163">
              <a:spcAft>
                <a:spcPts val="1200"/>
              </a:spcAft>
            </a:pP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4800" dirty="0" smtClean="0">
                <a:solidFill>
                  <a:srgbClr val="FFA8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Cíl práce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Cílem </a:t>
            </a:r>
            <a:r>
              <a:rPr lang="cs-CZ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diplomové práce je racionalizace systému CRM na základě výsledků </a:t>
            </a:r>
            <a:r>
              <a:rPr lang="cs-CZ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zákaznického průzkumu a analýzy hlavních </a:t>
            </a:r>
            <a:r>
              <a:rPr lang="cs-CZ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prvků systému CRM. Navrhovaná </a:t>
            </a:r>
            <a:r>
              <a:rPr lang="cs-CZ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racionalizační opatření </a:t>
            </a:r>
            <a:r>
              <a:rPr lang="cs-CZ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budou </a:t>
            </a:r>
            <a:r>
              <a:rPr lang="cs-CZ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ekonomicky a </a:t>
            </a:r>
            <a:r>
              <a:rPr lang="cs-CZ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procesně zhodnocena.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2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" b="96978" l="0" r="98928">
                        <a14:foregroundMark x1="26810" y1="44505" x2="26810" y2="44505"/>
                        <a14:foregroundMark x1="17426" y1="58791" x2="17426" y2="58791"/>
                        <a14:foregroundMark x1="30027" y1="76374" x2="30027" y2="76374"/>
                        <a14:foregroundMark x1="59517" y1="60989" x2="59517" y2="60989"/>
                        <a14:foregroundMark x1="47721" y1="64560" x2="47721" y2="64560"/>
                        <a14:foregroundMark x1="36729" y1="52747" x2="36729" y2="52747"/>
                        <a14:foregroundMark x1="43432" y1="42308" x2="43432" y2="42308"/>
                        <a14:foregroundMark x1="20107" y1="69505" x2="20107" y2="69505"/>
                        <a14:foregroundMark x1="47721" y1="76099" x2="47721" y2="76099"/>
                        <a14:foregroundMark x1="39410" y1="65385" x2="39410" y2="65385"/>
                        <a14:foregroundMark x1="32172" y1="58791" x2="32172" y2="58791"/>
                        <a14:foregroundMark x1="46917" y1="58242" x2="46917" y2="58242"/>
                        <a14:foregroundMark x1="42359" y1="52747" x2="42359" y2="52747"/>
                        <a14:foregroundMark x1="56300" y1="51923" x2="56300" y2="51923"/>
                        <a14:foregroundMark x1="34316" y1="63736" x2="34316" y2="63736"/>
                        <a14:foregroundMark x1="50134" y1="48626" x2="50134" y2="48626"/>
                        <a14:foregroundMark x1="53619" y1="47802" x2="53619" y2="47802"/>
                        <a14:foregroundMark x1="47721" y1="53571" x2="47721" y2="53571"/>
                        <a14:foregroundMark x1="36193" y1="40385" x2="36193" y2="40385"/>
                        <a14:foregroundMark x1="51475" y1="46703" x2="51475" y2="46703"/>
                        <a14:foregroundMark x1="32708" y1="54670" x2="32708" y2="54670"/>
                        <a14:foregroundMark x1="56300" y1="72253" x2="56300" y2="72253"/>
                        <a14:foregroundMark x1="39678" y1="79121" x2="39678" y2="79121"/>
                        <a14:foregroundMark x1="21180" y1="46703" x2="21180" y2="46703"/>
                        <a14:foregroundMark x1="47453" y1="44505" x2="47453" y2="44505"/>
                        <a14:foregroundMark x1="19303" y1="50824" x2="19303" y2="50824"/>
                        <a14:foregroundMark x1="30027" y1="43132" x2="30027" y2="43132"/>
                        <a14:foregroundMark x1="38874" y1="42308" x2="38874" y2="42308"/>
                        <a14:foregroundMark x1="31903" y1="41758" x2="31903" y2="41758"/>
                        <a14:foregroundMark x1="23861" y1="45330" x2="23861" y2="45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65" y="4077072"/>
            <a:ext cx="2136453" cy="20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Východiska</a:t>
            </a:r>
            <a:endParaRPr lang="cs-CZ" dirty="0">
              <a:solidFill>
                <a:srgbClr val="FFA8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Logistika, CRM</a:t>
            </a:r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SCHENKER </a:t>
            </a:r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spol. s r.o</a:t>
            </a: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Metody:</a:t>
            </a:r>
          </a:p>
          <a:p>
            <a:pPr lvl="1">
              <a:buClr>
                <a:srgbClr val="FF9900"/>
              </a:buClr>
            </a:pP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Průzkum spokojenosti zákazníků</a:t>
            </a:r>
          </a:p>
          <a:p>
            <a:pPr lvl="1">
              <a:buClr>
                <a:srgbClr val="FF9900"/>
              </a:buClr>
            </a:pP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Metoda PERT</a:t>
            </a:r>
          </a:p>
          <a:p>
            <a:pPr lvl="1">
              <a:buClr>
                <a:srgbClr val="FF9900"/>
              </a:buClr>
            </a:pP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Doba návratnosti</a:t>
            </a:r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3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" y="4725144"/>
            <a:ext cx="9143999" cy="1634703"/>
            <a:chOff x="0" y="1065"/>
            <a:chExt cx="6246" cy="1012"/>
          </a:xfrm>
        </p:grpSpPr>
        <p:pic>
          <p:nvPicPr>
            <p:cNvPr id="8" name="Picture 14" descr="LagerGabelstapler300dpi"/>
            <p:cNvPicPr>
              <a:picLocks noChangeAspect="1" noChangeArrowheads="1"/>
            </p:cNvPicPr>
            <p:nvPr/>
          </p:nvPicPr>
          <p:blipFill>
            <a:blip r:embed="rId2" cstate="print"/>
            <a:srcRect l="10684" r="6677"/>
            <a:stretch>
              <a:fillRect/>
            </a:stretch>
          </p:blipFill>
          <p:spPr bwMode="auto">
            <a:xfrm>
              <a:off x="1252" y="1072"/>
              <a:ext cx="1254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DBS_RS_A4"/>
            <p:cNvPicPr>
              <a:picLocks noChangeAspect="1" noChangeArrowheads="1"/>
            </p:cNvPicPr>
            <p:nvPr/>
          </p:nvPicPr>
          <p:blipFill>
            <a:blip r:embed="rId3" cstate="print"/>
            <a:srcRect l="2217" r="18842"/>
            <a:stretch>
              <a:fillRect/>
            </a:stretch>
          </p:blipFill>
          <p:spPr bwMode="auto">
            <a:xfrm>
              <a:off x="4964" y="1065"/>
              <a:ext cx="1282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 descr="air_2_small"/>
            <p:cNvPicPr>
              <a:picLocks noChangeAspect="1" noChangeArrowheads="1"/>
            </p:cNvPicPr>
            <p:nvPr/>
          </p:nvPicPr>
          <p:blipFill>
            <a:blip r:embed="rId4" cstate="print"/>
            <a:srcRect l="3752" r="7504"/>
            <a:stretch>
              <a:fillRect/>
            </a:stretch>
          </p:blipFill>
          <p:spPr bwMode="auto">
            <a:xfrm>
              <a:off x="2502" y="1065"/>
              <a:ext cx="1205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ship_10_300dpi"/>
            <p:cNvPicPr>
              <a:picLocks noChangeAspect="1" noChangeArrowheads="1"/>
            </p:cNvPicPr>
            <p:nvPr/>
          </p:nvPicPr>
          <p:blipFill>
            <a:blip r:embed="rId5" cstate="print"/>
            <a:srcRect l="7382" r="3691"/>
            <a:stretch>
              <a:fillRect/>
            </a:stretch>
          </p:blipFill>
          <p:spPr bwMode="auto">
            <a:xfrm>
              <a:off x="3699" y="1065"/>
              <a:ext cx="1269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8" descr="land_12_small"/>
            <p:cNvPicPr>
              <a:picLocks noChangeAspect="1" noChangeArrowheads="1"/>
            </p:cNvPicPr>
            <p:nvPr/>
          </p:nvPicPr>
          <p:blipFill>
            <a:blip r:embed="rId6" cstate="print"/>
            <a:srcRect l="1877" r="3752"/>
            <a:stretch>
              <a:fillRect/>
            </a:stretch>
          </p:blipFill>
          <p:spPr bwMode="auto">
            <a:xfrm>
              <a:off x="0" y="1065"/>
              <a:ext cx="1253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42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Hlavní prvky </a:t>
            </a:r>
            <a:r>
              <a:rPr lang="cs-CZ" dirty="0" smtClean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CRM</a:t>
            </a:r>
            <a:endParaRPr lang="cs-CZ" dirty="0">
              <a:solidFill>
                <a:srgbClr val="FFA8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3"/>
          </a:xfrm>
        </p:spPr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Procesy</a:t>
            </a:r>
          </a:p>
          <a:p>
            <a:r>
              <a:rPr lang="cs-CZ" sz="4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Lidé</a:t>
            </a:r>
          </a:p>
          <a:p>
            <a:r>
              <a:rPr lang="cs-CZ" sz="4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Technologie</a:t>
            </a:r>
          </a:p>
          <a:p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8163" indent="-274638">
              <a:spcAft>
                <a:spcPts val="1200"/>
              </a:spcAft>
              <a:buFont typeface="Wingdings" pitchFamily="2" charset="2"/>
              <a:buChar char="§"/>
            </a:pP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2913" indent="-179388">
              <a:spcAft>
                <a:spcPts val="1200"/>
              </a:spcAft>
              <a:buFont typeface="Wingdings" pitchFamily="2" charset="2"/>
              <a:buChar char="§"/>
            </a:pP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4" b="97158" l="0" r="100000">
                        <a14:foregroundMark x1="10980" y1="22481" x2="10980" y2="22481"/>
                        <a14:foregroundMark x1="12810" y1="13437" x2="12810" y2="13437"/>
                        <a14:foregroundMark x1="8627" y1="16021" x2="8627" y2="16021"/>
                        <a14:foregroundMark x1="5752" y1="34109" x2="5752" y2="34109"/>
                        <a14:foregroundMark x1="4183" y1="62274" x2="4183" y2="62274"/>
                        <a14:foregroundMark x1="6144" y1="46512" x2="6144" y2="46512"/>
                        <a14:foregroundMark x1="10980" y1="43152" x2="10980" y2="43152"/>
                        <a14:foregroundMark x1="2876" y1="59173" x2="2876" y2="59173"/>
                        <a14:foregroundMark x1="5490" y1="50388" x2="5490" y2="50388"/>
                        <a14:foregroundMark x1="9281" y1="47545" x2="9281" y2="47545"/>
                        <a14:foregroundMark x1="13203" y1="46512" x2="13203" y2="46512"/>
                        <a14:foregroundMark x1="17124" y1="49096" x2="17124" y2="49096"/>
                        <a14:foregroundMark x1="18431" y1="49096" x2="18431" y2="49096"/>
                        <a14:foregroundMark x1="20000" y1="56589" x2="20000" y2="56589"/>
                        <a14:foregroundMark x1="5098" y1="73385" x2="5098" y2="73385"/>
                        <a14:foregroundMark x1="2745" y1="66408" x2="2745" y2="66408"/>
                        <a14:foregroundMark x1="2745" y1="51680" x2="2745" y2="51680"/>
                        <a14:foregroundMark x1="3529" y1="33333" x2="3529" y2="33333"/>
                        <a14:foregroundMark x1="30850" y1="27132" x2="30850" y2="27132"/>
                        <a14:foregroundMark x1="30458" y1="25840" x2="30458" y2="25840"/>
                        <a14:foregroundMark x1="31373" y1="25840" x2="31373" y2="25840"/>
                        <a14:foregroundMark x1="29150" y1="34625" x2="29150" y2="34625"/>
                        <a14:foregroundMark x1="25882" y1="31008" x2="25882" y2="31008"/>
                        <a14:foregroundMark x1="28105" y1="70284" x2="28105" y2="70284"/>
                        <a14:foregroundMark x1="45490" y1="25065" x2="45490" y2="25065"/>
                        <a14:foregroundMark x1="61438" y1="11111" x2="61438" y2="11111"/>
                        <a14:foregroundMark x1="77386" y1="92765" x2="77386" y2="92765"/>
                        <a14:foregroundMark x1="92288" y1="58656" x2="92288" y2="58656"/>
                        <a14:foregroundMark x1="91111" y1="35917" x2="91111" y2="35917"/>
                        <a14:foregroundMark x1="93333" y1="32041" x2="93333" y2="32041"/>
                        <a14:foregroundMark x1="94248" y1="26615" x2="94248" y2="26615"/>
                        <a14:foregroundMark x1="79608" y1="30233" x2="79608" y2="30233"/>
                        <a14:foregroundMark x1="91634" y1="68217" x2="91634" y2="68217"/>
                        <a14:foregroundMark x1="83137" y1="68992" x2="83137" y2="68992"/>
                        <a14:foregroundMark x1="86144" y1="72610" x2="86144" y2="72610"/>
                        <a14:foregroundMark x1="86536" y1="66925" x2="86536" y2="66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651425" cy="23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34076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Verifikace systému CRM </a:t>
            </a:r>
            <a:r>
              <a:rPr lang="cs-CZ" sz="4000" dirty="0" smtClean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průzkum spokojenosti zákazníků</a:t>
            </a:r>
            <a:endParaRPr lang="cs-CZ" sz="4000" dirty="0">
              <a:solidFill>
                <a:srgbClr val="FFA8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3161"/>
            <a:ext cx="8229600" cy="5256583"/>
          </a:xfrm>
        </p:spPr>
        <p:txBody>
          <a:bodyPr/>
          <a:lstStyle/>
          <a:p>
            <a:pPr marL="538163" indent="-274638">
              <a:spcAft>
                <a:spcPts val="1200"/>
              </a:spcAft>
              <a:buFont typeface="Wingdings" pitchFamily="2" charset="2"/>
              <a:buChar char="§"/>
            </a:pP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2913" indent="-179388">
              <a:spcAft>
                <a:spcPts val="1200"/>
              </a:spcAft>
              <a:buFont typeface="Wingdings" pitchFamily="2" charset="2"/>
              <a:buChar char="§"/>
            </a:pP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5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385100"/>
              </p:ext>
            </p:extLst>
          </p:nvPr>
        </p:nvGraphicFramePr>
        <p:xfrm>
          <a:off x="467544" y="1844824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4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964488" cy="1252728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FF99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Metoda PERT procesu reklamace</a:t>
            </a:r>
            <a:br>
              <a:rPr lang="cs-CZ" sz="4000" dirty="0">
                <a:solidFill>
                  <a:srgbClr val="FF99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rgbClr val="FF99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před návrhem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28904" cy="489654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A800"/>
              </a:buClr>
            </a:pPr>
            <a:endParaRPr lang="cs-CZ" sz="2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A800"/>
              </a:buClr>
            </a:pPr>
            <a:r>
              <a:rPr lang="cs-CZ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Střední doba trvání procesu = 25,5 pracovního dne</a:t>
            </a:r>
          </a:p>
          <a:p>
            <a:pPr lvl="1">
              <a:buClr>
                <a:srgbClr val="FFA800"/>
              </a:buClr>
            </a:pPr>
            <a:r>
              <a:rPr lang="cs-CZ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Směrodatná odchylka </a:t>
            </a:r>
            <a:r>
              <a:rPr lang="el-GR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</a:t>
            </a:r>
            <a:r>
              <a:rPr lang="cs-CZ" sz="2600" baseline="-25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KC</a:t>
            </a:r>
            <a:r>
              <a:rPr lang="cs-CZ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3,0162 pracovního dne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6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2" y="1628800"/>
            <a:ext cx="9144000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8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Návrh racionalizace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89654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Zjištěné </a:t>
            </a: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nedostatky</a:t>
            </a:r>
          </a:p>
          <a:p>
            <a:pPr lvl="1">
              <a:buClr>
                <a:srgbClr val="FF9900"/>
              </a:buClr>
            </a:pP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Tisk, ruční archivace</a:t>
            </a:r>
          </a:p>
          <a:p>
            <a:pPr lvl="1">
              <a:buClr>
                <a:srgbClr val="FF9900"/>
              </a:buClr>
            </a:pP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Stížnosti zákazníků ≤ 1 500 CZK</a:t>
            </a:r>
          </a:p>
          <a:p>
            <a:pPr lvl="1">
              <a:buClr>
                <a:srgbClr val="FF9900"/>
              </a:buClr>
            </a:pP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Nápravná opatření</a:t>
            </a:r>
          </a:p>
          <a:p>
            <a:pPr lvl="1">
              <a:buClr>
                <a:srgbClr val="FF9900"/>
              </a:buClr>
            </a:pP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Paralelní výkon činností</a:t>
            </a:r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Datový sklad 2 TB: 480 </a:t>
            </a:r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000 </a:t>
            </a:r>
            <a:r>
              <a:rPr lang="cs-CZ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CZK</a:t>
            </a: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7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Metoda PERT procesu reklamace po návrhu</a:t>
            </a:r>
            <a:endParaRPr lang="cs-CZ" dirty="0">
              <a:solidFill>
                <a:srgbClr val="FFA8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896544"/>
          </a:xfrm>
        </p:spPr>
        <p:txBody>
          <a:bodyPr>
            <a:normAutofit lnSpcReduction="10000"/>
          </a:bodyPr>
          <a:lstStyle/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A800"/>
              </a:buClr>
            </a:pPr>
            <a:endParaRPr lang="cs-CZ" sz="2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A800"/>
              </a:buClr>
            </a:pPr>
            <a:r>
              <a:rPr lang="cs-CZ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Střední </a:t>
            </a:r>
            <a:r>
              <a:rPr lang="cs-CZ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doba trvání procesu </a:t>
            </a:r>
            <a:r>
              <a:rPr lang="cs-CZ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23,28 pracovního </a:t>
            </a:r>
            <a:r>
              <a:rPr lang="cs-CZ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dne</a:t>
            </a:r>
          </a:p>
          <a:p>
            <a:pPr lvl="1">
              <a:buClr>
                <a:srgbClr val="FFA800"/>
              </a:buClr>
            </a:pPr>
            <a:r>
              <a:rPr lang="cs-CZ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Směrodatná odchylka </a:t>
            </a:r>
            <a:r>
              <a:rPr lang="el-GR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</a:t>
            </a:r>
            <a:r>
              <a:rPr lang="cs-CZ" sz="2600" baseline="-25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KC</a:t>
            </a:r>
            <a:r>
              <a:rPr lang="cs-CZ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</a:t>
            </a:r>
            <a:r>
              <a:rPr lang="cs-CZ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2,9832 pracovního </a:t>
            </a:r>
            <a:r>
              <a:rPr lang="cs-CZ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dne</a:t>
            </a:r>
            <a:endParaRPr lang="cs-CZ" dirty="0"/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8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" y="1628800"/>
            <a:ext cx="91440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7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marL="182563"/>
            <a:r>
              <a:rPr lang="cs-CZ" sz="4400" dirty="0">
                <a:solidFill>
                  <a:srgbClr val="FFA8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Zhodnocení návrhu – procesní dopady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endParaRPr lang="cs-CZ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C7C-8F81-4F61-BD2F-AAE0D4C36137}" type="slidenum">
              <a:rPr lang="cs-CZ" sz="20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9</a:t>
            </a:fld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525234162"/>
              </p:ext>
            </p:extLst>
          </p:nvPr>
        </p:nvGraphicFramePr>
        <p:xfrm>
          <a:off x="323528" y="1556792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4081</TotalTime>
  <Words>281</Words>
  <Application>Microsoft Office PowerPoint</Application>
  <PresentationFormat>Předvádění na obrazovce (4:3)</PresentationFormat>
  <Paragraphs>105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Modul</vt:lpstr>
      <vt:lpstr>Autor diplomové práce: Bc. Gabriela Habánová, UČO 12591  Vedoucí diplomové práce: doc. Ing. Rudolf Kampf, Ph.D. Oponent diplomové práce: doc. Ing. Miloš Hitka, Ph.D. České Budějovice, červen 2018</vt:lpstr>
      <vt:lpstr> Cíl práce  </vt:lpstr>
      <vt:lpstr>Východiska</vt:lpstr>
      <vt:lpstr>Hlavní prvky CRM</vt:lpstr>
      <vt:lpstr>Verifikace systému CRM – průzkum spokojenosti zákazníků</vt:lpstr>
      <vt:lpstr>Metoda PERT procesu reklamace před návrhem</vt:lpstr>
      <vt:lpstr>Návrh racionalizace</vt:lpstr>
      <vt:lpstr>Metoda PERT procesu reklamace po návrhu</vt:lpstr>
      <vt:lpstr>Zhodnocení návrhu – procesní dopady</vt:lpstr>
      <vt:lpstr>Zhodnocení návrhu –  celkové procesní dopady</vt:lpstr>
      <vt:lpstr>Zhodnocení návrhu – ekonomické dopady</vt:lpstr>
      <vt:lpstr>Závěr</vt:lpstr>
      <vt:lpstr>Děkuji Vám za pozornost.</vt:lpstr>
      <vt:lpstr>Doplňující 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think that women are discriminated against at work?</dc:title>
  <dc:creator>Marek-PC</dc:creator>
  <cp:lastModifiedBy>Habánová Gabriela</cp:lastModifiedBy>
  <cp:revision>274</cp:revision>
  <dcterms:created xsi:type="dcterms:W3CDTF">2013-11-10T19:35:13Z</dcterms:created>
  <dcterms:modified xsi:type="dcterms:W3CDTF">2018-05-29T21:42:36Z</dcterms:modified>
</cp:coreProperties>
</file>