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5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6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0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1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2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3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4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5.xml" ContentType="application/vnd.openxmlformats-officedocument.presentationml.notesSlide+xml"/>
  <Override PartName="/ppt/tags/tag4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  <p:sldId id="278" r:id="rId12"/>
    <p:sldId id="280" r:id="rId13"/>
    <p:sldId id="281" r:id="rId14"/>
    <p:sldId id="269" r:id="rId15"/>
    <p:sldId id="270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0" d="100"/>
          <a:sy n="60" d="100"/>
        </p:scale>
        <p:origin x="-1104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66AE4E-667A-4465-9812-92675A8ADFEE}" type="doc">
      <dgm:prSet loTypeId="urn:microsoft.com/office/officeart/2005/8/layout/cycle3" loCatId="cycle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379CB642-FF8B-4F64-A790-D94E8FA725BF}">
      <dgm:prSet phldrT="[Text]"/>
      <dgm:spPr/>
      <dgm:t>
        <a:bodyPr/>
        <a:lstStyle/>
        <a:p>
          <a:pPr algn="ctr"/>
          <a:r>
            <a:rPr lang="cs-CZ" dirty="0"/>
            <a:t>ODVOLÁVKY</a:t>
          </a:r>
          <a:br>
            <a:rPr lang="cs-CZ" dirty="0"/>
          </a:br>
          <a:r>
            <a:rPr lang="cs-CZ" dirty="0"/>
            <a:t> FAU-DODAVETEL</a:t>
          </a:r>
        </a:p>
      </dgm:t>
    </dgm:pt>
    <dgm:pt modelId="{123F4C15-8778-4B4B-B72A-6EDA39F4F50B}" type="parTrans" cxnId="{EA3D9C90-CCAF-4ECE-8067-9FE4C7931B7A}">
      <dgm:prSet/>
      <dgm:spPr/>
      <dgm:t>
        <a:bodyPr/>
        <a:lstStyle/>
        <a:p>
          <a:pPr algn="ctr"/>
          <a:endParaRPr lang="cs-CZ"/>
        </a:p>
      </dgm:t>
    </dgm:pt>
    <dgm:pt modelId="{5A7990A4-F1F6-4691-8FD5-2574A864E922}" type="sibTrans" cxnId="{EA3D9C90-CCAF-4ECE-8067-9FE4C7931B7A}">
      <dgm:prSet/>
      <dgm:spPr/>
      <dgm:t>
        <a:bodyPr/>
        <a:lstStyle/>
        <a:p>
          <a:pPr algn="ctr"/>
          <a:endParaRPr lang="cs-CZ"/>
        </a:p>
      </dgm:t>
    </dgm:pt>
    <dgm:pt modelId="{2B1E4DC3-E804-4D59-B2F6-A059E9CDE25F}">
      <dgm:prSet phldrT="[Text]"/>
      <dgm:spPr/>
      <dgm:t>
        <a:bodyPr/>
        <a:lstStyle/>
        <a:p>
          <a:pPr algn="ctr"/>
          <a:r>
            <a:rPr lang="cs-CZ"/>
            <a:t>PŘIJETÍ  + VÝROBA DLE ODVOLÁVEK</a:t>
          </a:r>
        </a:p>
      </dgm:t>
    </dgm:pt>
    <dgm:pt modelId="{F8784CFA-15A6-496F-9643-7327009084D4}" type="parTrans" cxnId="{5AA25B33-E123-478F-9934-E59055D522D2}">
      <dgm:prSet/>
      <dgm:spPr/>
      <dgm:t>
        <a:bodyPr/>
        <a:lstStyle/>
        <a:p>
          <a:pPr algn="ctr"/>
          <a:endParaRPr lang="cs-CZ"/>
        </a:p>
      </dgm:t>
    </dgm:pt>
    <dgm:pt modelId="{3B37D09D-2DF2-4E1B-8860-57D73BAA5F38}" type="sibTrans" cxnId="{5AA25B33-E123-478F-9934-E59055D522D2}">
      <dgm:prSet/>
      <dgm:spPr/>
      <dgm:t>
        <a:bodyPr/>
        <a:lstStyle/>
        <a:p>
          <a:pPr algn="ctr"/>
          <a:endParaRPr lang="cs-CZ"/>
        </a:p>
      </dgm:t>
    </dgm:pt>
    <dgm:pt modelId="{AE8428AD-1279-44D7-B750-EAFC45673FC6}">
      <dgm:prSet phldrT="[Text]"/>
      <dgm:spPr/>
      <dgm:t>
        <a:bodyPr/>
        <a:lstStyle/>
        <a:p>
          <a:pPr algn="ctr"/>
          <a:r>
            <a:rPr lang="cs-CZ"/>
            <a:t>VYSTAVENÍ MANIFESTU</a:t>
          </a:r>
        </a:p>
      </dgm:t>
    </dgm:pt>
    <dgm:pt modelId="{B14698DA-76F2-4E44-BAA1-66E71261345B}" type="parTrans" cxnId="{97EA821F-1C31-4F0C-A2E5-12E73ABEA9F6}">
      <dgm:prSet/>
      <dgm:spPr/>
      <dgm:t>
        <a:bodyPr/>
        <a:lstStyle/>
        <a:p>
          <a:pPr algn="ctr"/>
          <a:endParaRPr lang="cs-CZ"/>
        </a:p>
      </dgm:t>
    </dgm:pt>
    <dgm:pt modelId="{CB5ED109-6C20-4AB6-9B15-3810466ACC16}" type="sibTrans" cxnId="{97EA821F-1C31-4F0C-A2E5-12E73ABEA9F6}">
      <dgm:prSet/>
      <dgm:spPr/>
      <dgm:t>
        <a:bodyPr/>
        <a:lstStyle/>
        <a:p>
          <a:pPr algn="ctr"/>
          <a:endParaRPr lang="cs-CZ"/>
        </a:p>
      </dgm:t>
    </dgm:pt>
    <dgm:pt modelId="{F1709F8C-2C85-4C07-A1B9-FB7CE75DC880}">
      <dgm:prSet phldrT="[Text]"/>
      <dgm:spPr/>
      <dgm:t>
        <a:bodyPr/>
        <a:lstStyle/>
        <a:p>
          <a:pPr algn="ctr"/>
          <a:r>
            <a:rPr lang="cs-CZ" dirty="0"/>
            <a:t>VYCLENÍ DO </a:t>
          </a:r>
          <a:r>
            <a:rPr lang="cs-CZ" dirty="0" smtClean="0"/>
            <a:t>VOLNÉHO </a:t>
          </a:r>
          <a:r>
            <a:rPr lang="cs-CZ" dirty="0"/>
            <a:t>OBĚHU</a:t>
          </a:r>
        </a:p>
      </dgm:t>
    </dgm:pt>
    <dgm:pt modelId="{5933A64C-2FEF-4DD3-983E-D9B2765A148D}" type="parTrans" cxnId="{25B9468B-1DB9-4D60-9A40-DF3E9C7978A5}">
      <dgm:prSet/>
      <dgm:spPr/>
      <dgm:t>
        <a:bodyPr/>
        <a:lstStyle/>
        <a:p>
          <a:pPr algn="ctr"/>
          <a:endParaRPr lang="cs-CZ"/>
        </a:p>
      </dgm:t>
    </dgm:pt>
    <dgm:pt modelId="{58CA1F8D-4518-4D7B-BEF6-58878A45F35B}" type="sibTrans" cxnId="{25B9468B-1DB9-4D60-9A40-DF3E9C7978A5}">
      <dgm:prSet/>
      <dgm:spPr/>
      <dgm:t>
        <a:bodyPr/>
        <a:lstStyle/>
        <a:p>
          <a:pPr algn="ctr"/>
          <a:endParaRPr lang="cs-CZ"/>
        </a:p>
      </dgm:t>
    </dgm:pt>
    <dgm:pt modelId="{EF96EA2D-13A3-451C-8814-3AB6625B336C}">
      <dgm:prSet phldrT="[Text]"/>
      <dgm:spPr/>
      <dgm:t>
        <a:bodyPr/>
        <a:lstStyle/>
        <a:p>
          <a:pPr algn="ctr"/>
          <a:r>
            <a:rPr lang="cs-CZ"/>
            <a:t>STANDARDNÍ TRANSPORT ÚŽICE - PÍSEK</a:t>
          </a:r>
        </a:p>
      </dgm:t>
    </dgm:pt>
    <dgm:pt modelId="{155299A2-50CA-44A2-9A0A-357CA7B50777}" type="parTrans" cxnId="{528B5793-64D1-494A-89A3-201F0D13CB09}">
      <dgm:prSet/>
      <dgm:spPr/>
      <dgm:t>
        <a:bodyPr/>
        <a:lstStyle/>
        <a:p>
          <a:pPr algn="ctr"/>
          <a:endParaRPr lang="cs-CZ"/>
        </a:p>
      </dgm:t>
    </dgm:pt>
    <dgm:pt modelId="{232FB9A0-11AE-4BED-B675-63D2226583A6}" type="sibTrans" cxnId="{528B5793-64D1-494A-89A3-201F0D13CB09}">
      <dgm:prSet/>
      <dgm:spPr/>
      <dgm:t>
        <a:bodyPr/>
        <a:lstStyle/>
        <a:p>
          <a:pPr algn="ctr"/>
          <a:endParaRPr lang="cs-CZ"/>
        </a:p>
      </dgm:t>
    </dgm:pt>
    <dgm:pt modelId="{97E8D8EA-8BAA-41CD-8271-FE8E8BD09711}">
      <dgm:prSet/>
      <dgm:spPr/>
      <dgm:t>
        <a:bodyPr/>
        <a:lstStyle/>
        <a:p>
          <a:pPr algn="ctr"/>
          <a:r>
            <a:rPr lang="cs-CZ"/>
            <a:t>ZACLENÍ + NÁMOŘNÍ PŘEPRAVA</a:t>
          </a:r>
        </a:p>
      </dgm:t>
    </dgm:pt>
    <dgm:pt modelId="{0E8AB7A8-BBF8-4A2F-8C6C-35142CD485B9}" type="parTrans" cxnId="{71ED6B1D-0529-4291-A152-9CC8A771A182}">
      <dgm:prSet/>
      <dgm:spPr/>
      <dgm:t>
        <a:bodyPr/>
        <a:lstStyle/>
        <a:p>
          <a:pPr algn="ctr"/>
          <a:endParaRPr lang="cs-CZ"/>
        </a:p>
      </dgm:t>
    </dgm:pt>
    <dgm:pt modelId="{20C86964-617A-468B-8C03-291A9EBCD977}" type="sibTrans" cxnId="{71ED6B1D-0529-4291-A152-9CC8A771A182}">
      <dgm:prSet/>
      <dgm:spPr/>
      <dgm:t>
        <a:bodyPr/>
        <a:lstStyle/>
        <a:p>
          <a:pPr algn="ctr"/>
          <a:endParaRPr lang="cs-CZ"/>
        </a:p>
      </dgm:t>
    </dgm:pt>
    <dgm:pt modelId="{1517BA40-AB9C-4529-943C-C2FBBAEB273E}">
      <dgm:prSet/>
      <dgm:spPr/>
      <dgm:t>
        <a:bodyPr/>
        <a:lstStyle/>
        <a:p>
          <a:pPr algn="ctr"/>
          <a:r>
            <a:rPr lang="cs-CZ"/>
            <a:t>SKLAD ÚŽICE BOLLORÉ</a:t>
          </a:r>
        </a:p>
      </dgm:t>
    </dgm:pt>
    <dgm:pt modelId="{774B13B2-51FC-4938-9077-072B0A4E57A7}" type="parTrans" cxnId="{2F550846-37C5-49F8-9757-A250916E8E64}">
      <dgm:prSet/>
      <dgm:spPr/>
      <dgm:t>
        <a:bodyPr/>
        <a:lstStyle/>
        <a:p>
          <a:pPr algn="ctr"/>
          <a:endParaRPr lang="cs-CZ"/>
        </a:p>
      </dgm:t>
    </dgm:pt>
    <dgm:pt modelId="{42E89448-2BCA-451A-8E75-A6C62DAB01C0}" type="sibTrans" cxnId="{2F550846-37C5-49F8-9757-A250916E8E64}">
      <dgm:prSet/>
      <dgm:spPr/>
      <dgm:t>
        <a:bodyPr/>
        <a:lstStyle/>
        <a:p>
          <a:pPr algn="ctr"/>
          <a:endParaRPr lang="cs-CZ"/>
        </a:p>
      </dgm:t>
    </dgm:pt>
    <dgm:pt modelId="{9C76BDFF-CC2D-46D0-82F9-F08121A32F41}">
      <dgm:prSet/>
      <dgm:spPr/>
      <dgm:t>
        <a:bodyPr/>
        <a:lstStyle/>
        <a:p>
          <a:pPr algn="ctr"/>
          <a:r>
            <a:rPr lang="cs-CZ"/>
            <a:t>PŘIJETÍ MATERIÁLU PÍSEK</a:t>
          </a:r>
        </a:p>
      </dgm:t>
    </dgm:pt>
    <dgm:pt modelId="{E35AF2FA-47C1-4E2E-A0F9-3779E13A4241}" type="parTrans" cxnId="{39D789F3-813C-4E80-8409-35E1E99FC87B}">
      <dgm:prSet/>
      <dgm:spPr/>
      <dgm:t>
        <a:bodyPr/>
        <a:lstStyle/>
        <a:p>
          <a:pPr algn="ctr"/>
          <a:endParaRPr lang="cs-CZ"/>
        </a:p>
      </dgm:t>
    </dgm:pt>
    <dgm:pt modelId="{EBF9133E-B070-49C7-AEC7-B41DD3FEB065}" type="sibTrans" cxnId="{39D789F3-813C-4E80-8409-35E1E99FC87B}">
      <dgm:prSet/>
      <dgm:spPr/>
      <dgm:t>
        <a:bodyPr/>
        <a:lstStyle/>
        <a:p>
          <a:pPr algn="ctr"/>
          <a:endParaRPr lang="cs-CZ"/>
        </a:p>
      </dgm:t>
    </dgm:pt>
    <dgm:pt modelId="{301373BB-DD6F-4E5A-B9CC-C3E802DE2CFB}" type="pres">
      <dgm:prSet presAssocID="{1A66AE4E-667A-4465-9812-92675A8ADF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265EC38-D651-443D-A64A-DBD938668408}" type="pres">
      <dgm:prSet presAssocID="{1A66AE4E-667A-4465-9812-92675A8ADFEE}" presName="cycle" presStyleCnt="0"/>
      <dgm:spPr/>
      <dgm:t>
        <a:bodyPr/>
        <a:lstStyle/>
        <a:p>
          <a:endParaRPr lang="cs-CZ"/>
        </a:p>
      </dgm:t>
    </dgm:pt>
    <dgm:pt modelId="{C1196B4F-A183-4CE7-9EC6-4581A7ADFC45}" type="pres">
      <dgm:prSet presAssocID="{379CB642-FF8B-4F64-A790-D94E8FA725BF}" presName="nodeFirstNode" presStyleLbl="node1" presStyleIdx="0" presStyleCnt="8" custRadScaleRad="10087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24B4C5-771A-4B97-9FF3-A3B62F5EE0BC}" type="pres">
      <dgm:prSet presAssocID="{5A7990A4-F1F6-4691-8FD5-2574A864E922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814056E4-1207-4D92-9EC9-CC69FF635860}" type="pres">
      <dgm:prSet presAssocID="{2B1E4DC3-E804-4D59-B2F6-A059E9CDE25F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25AFEC-55EE-4F09-9117-4E8AF6DBBCF7}" type="pres">
      <dgm:prSet presAssocID="{97E8D8EA-8BAA-41CD-8271-FE8E8BD09711}" presName="nodeFollowingNodes" presStyleLbl="node1" presStyleIdx="2" presStyleCnt="8" custScaleX="122970" custScaleY="1256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E71F81-3F0D-49DB-9C5D-1302F26A0FB6}" type="pres">
      <dgm:prSet presAssocID="{1517BA40-AB9C-4529-943C-C2FBBAEB273E}" presName="nodeFollowingNodes" presStyleLbl="node1" presStyleIdx="3" presStyleCnt="8" custRadScaleRad="97602" custRadScaleInc="21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596257-3A6F-4312-8A27-DFE394F8357B}" type="pres">
      <dgm:prSet presAssocID="{AE8428AD-1279-44D7-B750-EAFC45673FC6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30144-855C-4217-9317-924AB74A0B45}" type="pres">
      <dgm:prSet presAssocID="{F1709F8C-2C85-4C07-A1B9-FB7CE75DC880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0B84EA-4B35-4398-81A2-9FD0ABB2F485}" type="pres">
      <dgm:prSet presAssocID="{EF96EA2D-13A3-451C-8814-3AB6625B336C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130B8A-8751-4E57-B397-484B97676C92}" type="pres">
      <dgm:prSet presAssocID="{9C76BDFF-CC2D-46D0-82F9-F08121A32F41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738AA2-0758-4197-BAC8-60A406C11569}" type="presOf" srcId="{EF96EA2D-13A3-451C-8814-3AB6625B336C}" destId="{680B84EA-4B35-4398-81A2-9FD0ABB2F485}" srcOrd="0" destOrd="0" presId="urn:microsoft.com/office/officeart/2005/8/layout/cycle3"/>
    <dgm:cxn modelId="{528B5793-64D1-494A-89A3-201F0D13CB09}" srcId="{1A66AE4E-667A-4465-9812-92675A8ADFEE}" destId="{EF96EA2D-13A3-451C-8814-3AB6625B336C}" srcOrd="6" destOrd="0" parTransId="{155299A2-50CA-44A2-9A0A-357CA7B50777}" sibTransId="{232FB9A0-11AE-4BED-B675-63D2226583A6}"/>
    <dgm:cxn modelId="{6F01DDD3-7F8B-47C1-8C92-6FD40DA29CCE}" type="presOf" srcId="{379CB642-FF8B-4F64-A790-D94E8FA725BF}" destId="{C1196B4F-A183-4CE7-9EC6-4581A7ADFC45}" srcOrd="0" destOrd="0" presId="urn:microsoft.com/office/officeart/2005/8/layout/cycle3"/>
    <dgm:cxn modelId="{2306E097-FAE3-4DD1-9705-E29967B8BA18}" type="presOf" srcId="{9C76BDFF-CC2D-46D0-82F9-F08121A32F41}" destId="{D4130B8A-8751-4E57-B397-484B97676C92}" srcOrd="0" destOrd="0" presId="urn:microsoft.com/office/officeart/2005/8/layout/cycle3"/>
    <dgm:cxn modelId="{2963D9A0-7995-4A3D-9E7A-2970256D90F9}" type="presOf" srcId="{5A7990A4-F1F6-4691-8FD5-2574A864E922}" destId="{B224B4C5-771A-4B97-9FF3-A3B62F5EE0BC}" srcOrd="0" destOrd="0" presId="urn:microsoft.com/office/officeart/2005/8/layout/cycle3"/>
    <dgm:cxn modelId="{EA3D9C90-CCAF-4ECE-8067-9FE4C7931B7A}" srcId="{1A66AE4E-667A-4465-9812-92675A8ADFEE}" destId="{379CB642-FF8B-4F64-A790-D94E8FA725BF}" srcOrd="0" destOrd="0" parTransId="{123F4C15-8778-4B4B-B72A-6EDA39F4F50B}" sibTransId="{5A7990A4-F1F6-4691-8FD5-2574A864E922}"/>
    <dgm:cxn modelId="{5AA25B33-E123-478F-9934-E59055D522D2}" srcId="{1A66AE4E-667A-4465-9812-92675A8ADFEE}" destId="{2B1E4DC3-E804-4D59-B2F6-A059E9CDE25F}" srcOrd="1" destOrd="0" parTransId="{F8784CFA-15A6-496F-9643-7327009084D4}" sibTransId="{3B37D09D-2DF2-4E1B-8860-57D73BAA5F38}"/>
    <dgm:cxn modelId="{25B9468B-1DB9-4D60-9A40-DF3E9C7978A5}" srcId="{1A66AE4E-667A-4465-9812-92675A8ADFEE}" destId="{F1709F8C-2C85-4C07-A1B9-FB7CE75DC880}" srcOrd="5" destOrd="0" parTransId="{5933A64C-2FEF-4DD3-983E-D9B2765A148D}" sibTransId="{58CA1F8D-4518-4D7B-BEF6-58878A45F35B}"/>
    <dgm:cxn modelId="{97EA821F-1C31-4F0C-A2E5-12E73ABEA9F6}" srcId="{1A66AE4E-667A-4465-9812-92675A8ADFEE}" destId="{AE8428AD-1279-44D7-B750-EAFC45673FC6}" srcOrd="4" destOrd="0" parTransId="{B14698DA-76F2-4E44-BAA1-66E71261345B}" sibTransId="{CB5ED109-6C20-4AB6-9B15-3810466ACC16}"/>
    <dgm:cxn modelId="{8267DC8A-7772-43CD-A12E-3896F024030A}" type="presOf" srcId="{AE8428AD-1279-44D7-B750-EAFC45673FC6}" destId="{E0596257-3A6F-4312-8A27-DFE394F8357B}" srcOrd="0" destOrd="0" presId="urn:microsoft.com/office/officeart/2005/8/layout/cycle3"/>
    <dgm:cxn modelId="{2F550846-37C5-49F8-9757-A250916E8E64}" srcId="{1A66AE4E-667A-4465-9812-92675A8ADFEE}" destId="{1517BA40-AB9C-4529-943C-C2FBBAEB273E}" srcOrd="3" destOrd="0" parTransId="{774B13B2-51FC-4938-9077-072B0A4E57A7}" sibTransId="{42E89448-2BCA-451A-8E75-A6C62DAB01C0}"/>
    <dgm:cxn modelId="{AA63C85D-7857-4707-A5AE-CA1DD7A4FEE2}" type="presOf" srcId="{1517BA40-AB9C-4529-943C-C2FBBAEB273E}" destId="{5FE71F81-3F0D-49DB-9C5D-1302F26A0FB6}" srcOrd="0" destOrd="0" presId="urn:microsoft.com/office/officeart/2005/8/layout/cycle3"/>
    <dgm:cxn modelId="{811D4D66-F606-4D67-B7A1-A47FF9F28695}" type="presOf" srcId="{2B1E4DC3-E804-4D59-B2F6-A059E9CDE25F}" destId="{814056E4-1207-4D92-9EC9-CC69FF635860}" srcOrd="0" destOrd="0" presId="urn:microsoft.com/office/officeart/2005/8/layout/cycle3"/>
    <dgm:cxn modelId="{B685E342-3C61-4645-B166-D2A55C540B9A}" type="presOf" srcId="{97E8D8EA-8BAA-41CD-8271-FE8E8BD09711}" destId="{F525AFEC-55EE-4F09-9117-4E8AF6DBBCF7}" srcOrd="0" destOrd="0" presId="urn:microsoft.com/office/officeart/2005/8/layout/cycle3"/>
    <dgm:cxn modelId="{890B5F91-D848-4726-93BF-055F8C4B4085}" type="presOf" srcId="{F1709F8C-2C85-4C07-A1B9-FB7CE75DC880}" destId="{6CD30144-855C-4217-9317-924AB74A0B45}" srcOrd="0" destOrd="0" presId="urn:microsoft.com/office/officeart/2005/8/layout/cycle3"/>
    <dgm:cxn modelId="{39D789F3-813C-4E80-8409-35E1E99FC87B}" srcId="{1A66AE4E-667A-4465-9812-92675A8ADFEE}" destId="{9C76BDFF-CC2D-46D0-82F9-F08121A32F41}" srcOrd="7" destOrd="0" parTransId="{E35AF2FA-47C1-4E2E-A0F9-3779E13A4241}" sibTransId="{EBF9133E-B070-49C7-AEC7-B41DD3FEB065}"/>
    <dgm:cxn modelId="{71ED6B1D-0529-4291-A152-9CC8A771A182}" srcId="{1A66AE4E-667A-4465-9812-92675A8ADFEE}" destId="{97E8D8EA-8BAA-41CD-8271-FE8E8BD09711}" srcOrd="2" destOrd="0" parTransId="{0E8AB7A8-BBF8-4A2F-8C6C-35142CD485B9}" sibTransId="{20C86964-617A-468B-8C03-291A9EBCD977}"/>
    <dgm:cxn modelId="{B1BC1207-7CC5-4026-9513-EE2479B4E6FC}" type="presOf" srcId="{1A66AE4E-667A-4465-9812-92675A8ADFEE}" destId="{301373BB-DD6F-4E5A-B9CC-C3E802DE2CFB}" srcOrd="0" destOrd="0" presId="urn:microsoft.com/office/officeart/2005/8/layout/cycle3"/>
    <dgm:cxn modelId="{6731C080-8208-4A9A-A26A-DBBCC767BCB9}" type="presParOf" srcId="{301373BB-DD6F-4E5A-B9CC-C3E802DE2CFB}" destId="{8265EC38-D651-443D-A64A-DBD938668408}" srcOrd="0" destOrd="0" presId="urn:microsoft.com/office/officeart/2005/8/layout/cycle3"/>
    <dgm:cxn modelId="{47925BC3-F717-48CA-8F76-00310F3529D3}" type="presParOf" srcId="{8265EC38-D651-443D-A64A-DBD938668408}" destId="{C1196B4F-A183-4CE7-9EC6-4581A7ADFC45}" srcOrd="0" destOrd="0" presId="urn:microsoft.com/office/officeart/2005/8/layout/cycle3"/>
    <dgm:cxn modelId="{B0E3F2D5-F39F-4573-8AAD-0296435E9588}" type="presParOf" srcId="{8265EC38-D651-443D-A64A-DBD938668408}" destId="{B224B4C5-771A-4B97-9FF3-A3B62F5EE0BC}" srcOrd="1" destOrd="0" presId="urn:microsoft.com/office/officeart/2005/8/layout/cycle3"/>
    <dgm:cxn modelId="{A2E9E333-EDCB-4006-A0DB-2DCD120BA724}" type="presParOf" srcId="{8265EC38-D651-443D-A64A-DBD938668408}" destId="{814056E4-1207-4D92-9EC9-CC69FF635860}" srcOrd="2" destOrd="0" presId="urn:microsoft.com/office/officeart/2005/8/layout/cycle3"/>
    <dgm:cxn modelId="{DDBA1144-927D-45E1-B8E5-6A33371CE8BA}" type="presParOf" srcId="{8265EC38-D651-443D-A64A-DBD938668408}" destId="{F525AFEC-55EE-4F09-9117-4E8AF6DBBCF7}" srcOrd="3" destOrd="0" presId="urn:microsoft.com/office/officeart/2005/8/layout/cycle3"/>
    <dgm:cxn modelId="{95480756-A3FE-4BBD-B367-CBD9CF96C706}" type="presParOf" srcId="{8265EC38-D651-443D-A64A-DBD938668408}" destId="{5FE71F81-3F0D-49DB-9C5D-1302F26A0FB6}" srcOrd="4" destOrd="0" presId="urn:microsoft.com/office/officeart/2005/8/layout/cycle3"/>
    <dgm:cxn modelId="{528DB44B-5EA2-4819-AD30-C90C4F6A611C}" type="presParOf" srcId="{8265EC38-D651-443D-A64A-DBD938668408}" destId="{E0596257-3A6F-4312-8A27-DFE394F8357B}" srcOrd="5" destOrd="0" presId="urn:microsoft.com/office/officeart/2005/8/layout/cycle3"/>
    <dgm:cxn modelId="{1AD0BB17-9671-4A1B-B0C9-FB522B61CCBE}" type="presParOf" srcId="{8265EC38-D651-443D-A64A-DBD938668408}" destId="{6CD30144-855C-4217-9317-924AB74A0B45}" srcOrd="6" destOrd="0" presId="urn:microsoft.com/office/officeart/2005/8/layout/cycle3"/>
    <dgm:cxn modelId="{95EFB841-5C13-4B7F-8A78-59916CE85E2C}" type="presParOf" srcId="{8265EC38-D651-443D-A64A-DBD938668408}" destId="{680B84EA-4B35-4398-81A2-9FD0ABB2F485}" srcOrd="7" destOrd="0" presId="urn:microsoft.com/office/officeart/2005/8/layout/cycle3"/>
    <dgm:cxn modelId="{18257F7D-9595-41B0-A92E-C5BB051A0921}" type="presParOf" srcId="{8265EC38-D651-443D-A64A-DBD938668408}" destId="{D4130B8A-8751-4E57-B397-484B97676C92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66AE4E-667A-4465-9812-92675A8ADFEE}" type="doc">
      <dgm:prSet loTypeId="urn:microsoft.com/office/officeart/2005/8/layout/cycle3" loCatId="cycle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379CB642-FF8B-4F64-A790-D94E8FA725BF}">
      <dgm:prSet phldrT="[Text]"/>
      <dgm:spPr/>
      <dgm:t>
        <a:bodyPr/>
        <a:lstStyle/>
        <a:p>
          <a:pPr algn="ctr"/>
          <a:r>
            <a:rPr lang="cs-CZ" dirty="0"/>
            <a:t>ODVOLÁVKY</a:t>
          </a:r>
          <a:br>
            <a:rPr lang="cs-CZ" dirty="0"/>
          </a:br>
          <a:r>
            <a:rPr lang="cs-CZ" dirty="0"/>
            <a:t> OD ZÁKAZNÍKŮ </a:t>
          </a:r>
        </a:p>
      </dgm:t>
    </dgm:pt>
    <dgm:pt modelId="{123F4C15-8778-4B4B-B72A-6EDA39F4F50B}" type="parTrans" cxnId="{EA3D9C90-CCAF-4ECE-8067-9FE4C7931B7A}">
      <dgm:prSet/>
      <dgm:spPr/>
      <dgm:t>
        <a:bodyPr/>
        <a:lstStyle/>
        <a:p>
          <a:pPr algn="ctr"/>
          <a:endParaRPr lang="cs-CZ"/>
        </a:p>
      </dgm:t>
    </dgm:pt>
    <dgm:pt modelId="{5A7990A4-F1F6-4691-8FD5-2574A864E922}" type="sibTrans" cxnId="{EA3D9C90-CCAF-4ECE-8067-9FE4C7931B7A}">
      <dgm:prSet/>
      <dgm:spPr/>
      <dgm:t>
        <a:bodyPr/>
        <a:lstStyle/>
        <a:p>
          <a:pPr algn="ctr"/>
          <a:endParaRPr lang="cs-CZ"/>
        </a:p>
      </dgm:t>
    </dgm:pt>
    <dgm:pt modelId="{2B1E4DC3-E804-4D59-B2F6-A059E9CDE25F}">
      <dgm:prSet phldrT="[Text]"/>
      <dgm:spPr/>
      <dgm:t>
        <a:bodyPr/>
        <a:lstStyle/>
        <a:p>
          <a:pPr algn="ctr"/>
          <a:r>
            <a:rPr lang="cs-CZ"/>
            <a:t>PŘIJETÍ ODVOLÁVEK</a:t>
          </a:r>
          <a:br>
            <a:rPr lang="cs-CZ"/>
          </a:br>
          <a:r>
            <a:rPr lang="cs-CZ"/>
            <a:t>+ PLÁNOVÁNÍ VÝROBY</a:t>
          </a:r>
        </a:p>
      </dgm:t>
    </dgm:pt>
    <dgm:pt modelId="{F8784CFA-15A6-496F-9643-7327009084D4}" type="parTrans" cxnId="{5AA25B33-E123-478F-9934-E59055D522D2}">
      <dgm:prSet/>
      <dgm:spPr/>
      <dgm:t>
        <a:bodyPr/>
        <a:lstStyle/>
        <a:p>
          <a:pPr algn="ctr"/>
          <a:endParaRPr lang="cs-CZ"/>
        </a:p>
      </dgm:t>
    </dgm:pt>
    <dgm:pt modelId="{3B37D09D-2DF2-4E1B-8860-57D73BAA5F38}" type="sibTrans" cxnId="{5AA25B33-E123-478F-9934-E59055D522D2}">
      <dgm:prSet/>
      <dgm:spPr/>
      <dgm:t>
        <a:bodyPr/>
        <a:lstStyle/>
        <a:p>
          <a:pPr algn="ctr"/>
          <a:endParaRPr lang="cs-CZ"/>
        </a:p>
      </dgm:t>
    </dgm:pt>
    <dgm:pt modelId="{AE8428AD-1279-44D7-B750-EAFC45673FC6}">
      <dgm:prSet phldrT="[Text]"/>
      <dgm:spPr/>
      <dgm:t>
        <a:bodyPr/>
        <a:lstStyle/>
        <a:p>
          <a:pPr algn="ctr"/>
          <a:r>
            <a:rPr lang="cs-CZ"/>
            <a:t>PŘÍPRAVA TPA</a:t>
          </a:r>
        </a:p>
      </dgm:t>
    </dgm:pt>
    <dgm:pt modelId="{B14698DA-76F2-4E44-BAA1-66E71261345B}" type="parTrans" cxnId="{97EA821F-1C31-4F0C-A2E5-12E73ABEA9F6}">
      <dgm:prSet/>
      <dgm:spPr/>
      <dgm:t>
        <a:bodyPr/>
        <a:lstStyle/>
        <a:p>
          <a:pPr algn="ctr"/>
          <a:endParaRPr lang="cs-CZ"/>
        </a:p>
      </dgm:t>
    </dgm:pt>
    <dgm:pt modelId="{CB5ED109-6C20-4AB6-9B15-3810466ACC16}" type="sibTrans" cxnId="{97EA821F-1C31-4F0C-A2E5-12E73ABEA9F6}">
      <dgm:prSet/>
      <dgm:spPr/>
      <dgm:t>
        <a:bodyPr/>
        <a:lstStyle/>
        <a:p>
          <a:pPr algn="ctr"/>
          <a:endParaRPr lang="cs-CZ"/>
        </a:p>
      </dgm:t>
    </dgm:pt>
    <dgm:pt modelId="{F1709F8C-2C85-4C07-A1B9-FB7CE75DC880}">
      <dgm:prSet phldrT="[Text]"/>
      <dgm:spPr/>
      <dgm:t>
        <a:bodyPr/>
        <a:lstStyle/>
        <a:p>
          <a:pPr algn="ctr"/>
          <a:r>
            <a:rPr lang="cs-CZ"/>
            <a:t>KOMPLETACE EXPEDICE</a:t>
          </a:r>
        </a:p>
      </dgm:t>
    </dgm:pt>
    <dgm:pt modelId="{5933A64C-2FEF-4DD3-983E-D9B2765A148D}" type="parTrans" cxnId="{25B9468B-1DB9-4D60-9A40-DF3E9C7978A5}">
      <dgm:prSet/>
      <dgm:spPr/>
      <dgm:t>
        <a:bodyPr/>
        <a:lstStyle/>
        <a:p>
          <a:pPr algn="ctr"/>
          <a:endParaRPr lang="cs-CZ"/>
        </a:p>
      </dgm:t>
    </dgm:pt>
    <dgm:pt modelId="{58CA1F8D-4518-4D7B-BEF6-58878A45F35B}" type="sibTrans" cxnId="{25B9468B-1DB9-4D60-9A40-DF3E9C7978A5}">
      <dgm:prSet/>
      <dgm:spPr/>
      <dgm:t>
        <a:bodyPr/>
        <a:lstStyle/>
        <a:p>
          <a:pPr algn="ctr"/>
          <a:endParaRPr lang="cs-CZ"/>
        </a:p>
      </dgm:t>
    </dgm:pt>
    <dgm:pt modelId="{EF96EA2D-13A3-451C-8814-3AB6625B336C}">
      <dgm:prSet phldrT="[Text]"/>
      <dgm:spPr/>
      <dgm:t>
        <a:bodyPr/>
        <a:lstStyle/>
        <a:p>
          <a:pPr algn="ctr"/>
          <a:r>
            <a:rPr lang="cs-CZ"/>
            <a:t>NAKLÁDKA VOZIDLA </a:t>
          </a:r>
        </a:p>
      </dgm:t>
    </dgm:pt>
    <dgm:pt modelId="{155299A2-50CA-44A2-9A0A-357CA7B50777}" type="parTrans" cxnId="{528B5793-64D1-494A-89A3-201F0D13CB09}">
      <dgm:prSet/>
      <dgm:spPr/>
      <dgm:t>
        <a:bodyPr/>
        <a:lstStyle/>
        <a:p>
          <a:pPr algn="ctr"/>
          <a:endParaRPr lang="cs-CZ"/>
        </a:p>
      </dgm:t>
    </dgm:pt>
    <dgm:pt modelId="{232FB9A0-11AE-4BED-B675-63D2226583A6}" type="sibTrans" cxnId="{528B5793-64D1-494A-89A3-201F0D13CB09}">
      <dgm:prSet/>
      <dgm:spPr/>
      <dgm:t>
        <a:bodyPr/>
        <a:lstStyle/>
        <a:p>
          <a:pPr algn="ctr"/>
          <a:endParaRPr lang="cs-CZ"/>
        </a:p>
      </dgm:t>
    </dgm:pt>
    <dgm:pt modelId="{97E8D8EA-8BAA-41CD-8271-FE8E8BD09711}">
      <dgm:prSet/>
      <dgm:spPr/>
      <dgm:t>
        <a:bodyPr/>
        <a:lstStyle/>
        <a:p>
          <a:pPr algn="ctr"/>
          <a:r>
            <a:rPr lang="cs-CZ" dirty="0"/>
            <a:t>VÝROBA + VYTVOŘENÍ DODACÍHO LISTU</a:t>
          </a:r>
        </a:p>
      </dgm:t>
    </dgm:pt>
    <dgm:pt modelId="{0E8AB7A8-BBF8-4A2F-8C6C-35142CD485B9}" type="parTrans" cxnId="{71ED6B1D-0529-4291-A152-9CC8A771A182}">
      <dgm:prSet/>
      <dgm:spPr/>
      <dgm:t>
        <a:bodyPr/>
        <a:lstStyle/>
        <a:p>
          <a:pPr algn="ctr"/>
          <a:endParaRPr lang="cs-CZ"/>
        </a:p>
      </dgm:t>
    </dgm:pt>
    <dgm:pt modelId="{20C86964-617A-468B-8C03-291A9EBCD977}" type="sibTrans" cxnId="{71ED6B1D-0529-4291-A152-9CC8A771A182}">
      <dgm:prSet/>
      <dgm:spPr/>
      <dgm:t>
        <a:bodyPr/>
        <a:lstStyle/>
        <a:p>
          <a:pPr algn="ctr"/>
          <a:endParaRPr lang="cs-CZ"/>
        </a:p>
      </dgm:t>
    </dgm:pt>
    <dgm:pt modelId="{1517BA40-AB9C-4529-943C-C2FBBAEB273E}">
      <dgm:prSet/>
      <dgm:spPr/>
      <dgm:t>
        <a:bodyPr/>
        <a:lstStyle/>
        <a:p>
          <a:pPr algn="ctr"/>
          <a:r>
            <a:rPr lang="cs-CZ"/>
            <a:t>PŘÍPRAVA DIAGONÁLY</a:t>
          </a:r>
        </a:p>
      </dgm:t>
    </dgm:pt>
    <dgm:pt modelId="{774B13B2-51FC-4938-9077-072B0A4E57A7}" type="parTrans" cxnId="{2F550846-37C5-49F8-9757-A250916E8E64}">
      <dgm:prSet/>
      <dgm:spPr/>
      <dgm:t>
        <a:bodyPr/>
        <a:lstStyle/>
        <a:p>
          <a:pPr algn="ctr"/>
          <a:endParaRPr lang="cs-CZ"/>
        </a:p>
      </dgm:t>
    </dgm:pt>
    <dgm:pt modelId="{42E89448-2BCA-451A-8E75-A6C62DAB01C0}" type="sibTrans" cxnId="{2F550846-37C5-49F8-9757-A250916E8E64}">
      <dgm:prSet/>
      <dgm:spPr/>
      <dgm:t>
        <a:bodyPr/>
        <a:lstStyle/>
        <a:p>
          <a:pPr algn="ctr"/>
          <a:endParaRPr lang="cs-CZ"/>
        </a:p>
      </dgm:t>
    </dgm:pt>
    <dgm:pt modelId="{301373BB-DD6F-4E5A-B9CC-C3E802DE2CFB}" type="pres">
      <dgm:prSet presAssocID="{1A66AE4E-667A-4465-9812-92675A8ADF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265EC38-D651-443D-A64A-DBD938668408}" type="pres">
      <dgm:prSet presAssocID="{1A66AE4E-667A-4465-9812-92675A8ADFEE}" presName="cycle" presStyleCnt="0"/>
      <dgm:spPr/>
      <dgm:t>
        <a:bodyPr/>
        <a:lstStyle/>
        <a:p>
          <a:endParaRPr lang="cs-CZ"/>
        </a:p>
      </dgm:t>
    </dgm:pt>
    <dgm:pt modelId="{C1196B4F-A183-4CE7-9EC6-4581A7ADFC45}" type="pres">
      <dgm:prSet presAssocID="{379CB642-FF8B-4F64-A790-D94E8FA725BF}" presName="nodeFirstNode" presStyleLbl="node1" presStyleIdx="0" presStyleCnt="7" custScaleX="118482" custScaleY="1187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24B4C5-771A-4B97-9FF3-A3B62F5EE0BC}" type="pres">
      <dgm:prSet presAssocID="{5A7990A4-F1F6-4691-8FD5-2574A864E922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814056E4-1207-4D92-9EC9-CC69FF635860}" type="pres">
      <dgm:prSet presAssocID="{2B1E4DC3-E804-4D59-B2F6-A059E9CDE25F}" presName="nodeFollowingNodes" presStyleLbl="node1" presStyleIdx="1" presStyleCnt="7" custScaleX="132701" custScaleY="124859" custRadScaleRad="96376" custRadScaleInc="100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25AFEC-55EE-4F09-9117-4E8AF6DBBCF7}" type="pres">
      <dgm:prSet presAssocID="{97E8D8EA-8BAA-41CD-8271-FE8E8BD09711}" presName="nodeFollowingNodes" presStyleLbl="node1" presStyleIdx="2" presStyleCnt="7" custScaleX="153431" custScaleY="1256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E71F81-3F0D-49DB-9C5D-1302F26A0FB6}" type="pres">
      <dgm:prSet presAssocID="{1517BA40-AB9C-4529-943C-C2FBBAEB273E}" presName="nodeFollowingNodes" presStyleLbl="node1" presStyleIdx="3" presStyleCnt="7" custRadScaleRad="92998" custRadScaleInc="-126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596257-3A6F-4312-8A27-DFE394F8357B}" type="pres">
      <dgm:prSet presAssocID="{AE8428AD-1279-44D7-B750-EAFC45673FC6}" presName="nodeFollowingNodes" presStyleLbl="node1" presStyleIdx="4" presStyleCnt="7" custRadScaleRad="91829" custRadScaleInc="149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30144-855C-4217-9317-924AB74A0B45}" type="pres">
      <dgm:prSet presAssocID="{F1709F8C-2C85-4C07-A1B9-FB7CE75DC880}" presName="nodeFollowingNodes" presStyleLbl="node1" presStyleIdx="5" presStyleCnt="7" custRadScaleRad="98055" custRadScaleInc="1492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0B84EA-4B35-4398-81A2-9FD0ABB2F485}" type="pres">
      <dgm:prSet presAssocID="{EF96EA2D-13A3-451C-8814-3AB6625B336C}" presName="nodeFollowingNodes" presStyleLbl="node1" presStyleIdx="6" presStyleCnt="7" custScaleX="119505" custScaleY="126938" custRadScaleRad="96849" custRadScaleInc="-91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EA821F-1C31-4F0C-A2E5-12E73ABEA9F6}" srcId="{1A66AE4E-667A-4465-9812-92675A8ADFEE}" destId="{AE8428AD-1279-44D7-B750-EAFC45673FC6}" srcOrd="4" destOrd="0" parTransId="{B14698DA-76F2-4E44-BAA1-66E71261345B}" sibTransId="{CB5ED109-6C20-4AB6-9B15-3810466ACC16}"/>
    <dgm:cxn modelId="{5AA25B33-E123-478F-9934-E59055D522D2}" srcId="{1A66AE4E-667A-4465-9812-92675A8ADFEE}" destId="{2B1E4DC3-E804-4D59-B2F6-A059E9CDE25F}" srcOrd="1" destOrd="0" parTransId="{F8784CFA-15A6-496F-9643-7327009084D4}" sibTransId="{3B37D09D-2DF2-4E1B-8860-57D73BAA5F38}"/>
    <dgm:cxn modelId="{6EC5AF66-F2D7-434E-824D-518DAA00B958}" type="presOf" srcId="{379CB642-FF8B-4F64-A790-D94E8FA725BF}" destId="{C1196B4F-A183-4CE7-9EC6-4581A7ADFC45}" srcOrd="0" destOrd="0" presId="urn:microsoft.com/office/officeart/2005/8/layout/cycle3"/>
    <dgm:cxn modelId="{71ED6B1D-0529-4291-A152-9CC8A771A182}" srcId="{1A66AE4E-667A-4465-9812-92675A8ADFEE}" destId="{97E8D8EA-8BAA-41CD-8271-FE8E8BD09711}" srcOrd="2" destOrd="0" parTransId="{0E8AB7A8-BBF8-4A2F-8C6C-35142CD485B9}" sibTransId="{20C86964-617A-468B-8C03-291A9EBCD977}"/>
    <dgm:cxn modelId="{6F7E807A-8B60-4FA3-AE28-2C592B1A85B2}" type="presOf" srcId="{5A7990A4-F1F6-4691-8FD5-2574A864E922}" destId="{B224B4C5-771A-4B97-9FF3-A3B62F5EE0BC}" srcOrd="0" destOrd="0" presId="urn:microsoft.com/office/officeart/2005/8/layout/cycle3"/>
    <dgm:cxn modelId="{2F550846-37C5-49F8-9757-A250916E8E64}" srcId="{1A66AE4E-667A-4465-9812-92675A8ADFEE}" destId="{1517BA40-AB9C-4529-943C-C2FBBAEB273E}" srcOrd="3" destOrd="0" parTransId="{774B13B2-51FC-4938-9077-072B0A4E57A7}" sibTransId="{42E89448-2BCA-451A-8E75-A6C62DAB01C0}"/>
    <dgm:cxn modelId="{3A82192D-42F5-4359-B6AF-AE9DD30F31D5}" type="presOf" srcId="{EF96EA2D-13A3-451C-8814-3AB6625B336C}" destId="{680B84EA-4B35-4398-81A2-9FD0ABB2F485}" srcOrd="0" destOrd="0" presId="urn:microsoft.com/office/officeart/2005/8/layout/cycle3"/>
    <dgm:cxn modelId="{528B5793-64D1-494A-89A3-201F0D13CB09}" srcId="{1A66AE4E-667A-4465-9812-92675A8ADFEE}" destId="{EF96EA2D-13A3-451C-8814-3AB6625B336C}" srcOrd="6" destOrd="0" parTransId="{155299A2-50CA-44A2-9A0A-357CA7B50777}" sibTransId="{232FB9A0-11AE-4BED-B675-63D2226583A6}"/>
    <dgm:cxn modelId="{25B9468B-1DB9-4D60-9A40-DF3E9C7978A5}" srcId="{1A66AE4E-667A-4465-9812-92675A8ADFEE}" destId="{F1709F8C-2C85-4C07-A1B9-FB7CE75DC880}" srcOrd="5" destOrd="0" parTransId="{5933A64C-2FEF-4DD3-983E-D9B2765A148D}" sibTransId="{58CA1F8D-4518-4D7B-BEF6-58878A45F35B}"/>
    <dgm:cxn modelId="{19D687E8-E85E-4AD2-AF5A-96A823D3D6B2}" type="presOf" srcId="{2B1E4DC3-E804-4D59-B2F6-A059E9CDE25F}" destId="{814056E4-1207-4D92-9EC9-CC69FF635860}" srcOrd="0" destOrd="0" presId="urn:microsoft.com/office/officeart/2005/8/layout/cycle3"/>
    <dgm:cxn modelId="{1A767492-B951-433B-86F5-BC7A99D75821}" type="presOf" srcId="{1517BA40-AB9C-4529-943C-C2FBBAEB273E}" destId="{5FE71F81-3F0D-49DB-9C5D-1302F26A0FB6}" srcOrd="0" destOrd="0" presId="urn:microsoft.com/office/officeart/2005/8/layout/cycle3"/>
    <dgm:cxn modelId="{D6A28155-0AD6-4220-A731-4565CDA4C912}" type="presOf" srcId="{AE8428AD-1279-44D7-B750-EAFC45673FC6}" destId="{E0596257-3A6F-4312-8A27-DFE394F8357B}" srcOrd="0" destOrd="0" presId="urn:microsoft.com/office/officeart/2005/8/layout/cycle3"/>
    <dgm:cxn modelId="{8C88C60E-8172-4A66-B3B1-AC5401A778D8}" type="presOf" srcId="{97E8D8EA-8BAA-41CD-8271-FE8E8BD09711}" destId="{F525AFEC-55EE-4F09-9117-4E8AF6DBBCF7}" srcOrd="0" destOrd="0" presId="urn:microsoft.com/office/officeart/2005/8/layout/cycle3"/>
    <dgm:cxn modelId="{EA3D9C90-CCAF-4ECE-8067-9FE4C7931B7A}" srcId="{1A66AE4E-667A-4465-9812-92675A8ADFEE}" destId="{379CB642-FF8B-4F64-A790-D94E8FA725BF}" srcOrd="0" destOrd="0" parTransId="{123F4C15-8778-4B4B-B72A-6EDA39F4F50B}" sibTransId="{5A7990A4-F1F6-4691-8FD5-2574A864E922}"/>
    <dgm:cxn modelId="{DE6ABD1C-D5A6-4914-84E2-5A2C442B934F}" type="presOf" srcId="{1A66AE4E-667A-4465-9812-92675A8ADFEE}" destId="{301373BB-DD6F-4E5A-B9CC-C3E802DE2CFB}" srcOrd="0" destOrd="0" presId="urn:microsoft.com/office/officeart/2005/8/layout/cycle3"/>
    <dgm:cxn modelId="{A48FC79B-A291-4771-B7E4-E5772967AA99}" type="presOf" srcId="{F1709F8C-2C85-4C07-A1B9-FB7CE75DC880}" destId="{6CD30144-855C-4217-9317-924AB74A0B45}" srcOrd="0" destOrd="0" presId="urn:microsoft.com/office/officeart/2005/8/layout/cycle3"/>
    <dgm:cxn modelId="{44918E7A-DBF6-4550-B6ED-A8EB9B184966}" type="presParOf" srcId="{301373BB-DD6F-4E5A-B9CC-C3E802DE2CFB}" destId="{8265EC38-D651-443D-A64A-DBD938668408}" srcOrd="0" destOrd="0" presId="urn:microsoft.com/office/officeart/2005/8/layout/cycle3"/>
    <dgm:cxn modelId="{B3F35BAE-3617-4A91-83FC-D2A36AC663C0}" type="presParOf" srcId="{8265EC38-D651-443D-A64A-DBD938668408}" destId="{C1196B4F-A183-4CE7-9EC6-4581A7ADFC45}" srcOrd="0" destOrd="0" presId="urn:microsoft.com/office/officeart/2005/8/layout/cycle3"/>
    <dgm:cxn modelId="{7A1E1DFE-75A4-469F-9F30-B01D0A1C83F6}" type="presParOf" srcId="{8265EC38-D651-443D-A64A-DBD938668408}" destId="{B224B4C5-771A-4B97-9FF3-A3B62F5EE0BC}" srcOrd="1" destOrd="0" presId="urn:microsoft.com/office/officeart/2005/8/layout/cycle3"/>
    <dgm:cxn modelId="{D1F59FD9-3AB9-40B7-BB34-BE53934629A1}" type="presParOf" srcId="{8265EC38-D651-443D-A64A-DBD938668408}" destId="{814056E4-1207-4D92-9EC9-CC69FF635860}" srcOrd="2" destOrd="0" presId="urn:microsoft.com/office/officeart/2005/8/layout/cycle3"/>
    <dgm:cxn modelId="{6B288BDB-C709-48EC-9BDB-B28874989822}" type="presParOf" srcId="{8265EC38-D651-443D-A64A-DBD938668408}" destId="{F525AFEC-55EE-4F09-9117-4E8AF6DBBCF7}" srcOrd="3" destOrd="0" presId="urn:microsoft.com/office/officeart/2005/8/layout/cycle3"/>
    <dgm:cxn modelId="{CBECDE43-2FD9-48A5-8CE9-766E1A09D500}" type="presParOf" srcId="{8265EC38-D651-443D-A64A-DBD938668408}" destId="{5FE71F81-3F0D-49DB-9C5D-1302F26A0FB6}" srcOrd="4" destOrd="0" presId="urn:microsoft.com/office/officeart/2005/8/layout/cycle3"/>
    <dgm:cxn modelId="{10778A8C-F2DA-4160-88C8-92288AC99A49}" type="presParOf" srcId="{8265EC38-D651-443D-A64A-DBD938668408}" destId="{E0596257-3A6F-4312-8A27-DFE394F8357B}" srcOrd="5" destOrd="0" presId="urn:microsoft.com/office/officeart/2005/8/layout/cycle3"/>
    <dgm:cxn modelId="{81EAFA74-502E-4449-8A58-E4D42F8788BD}" type="presParOf" srcId="{8265EC38-D651-443D-A64A-DBD938668408}" destId="{6CD30144-855C-4217-9317-924AB74A0B45}" srcOrd="6" destOrd="0" presId="urn:microsoft.com/office/officeart/2005/8/layout/cycle3"/>
    <dgm:cxn modelId="{0434B994-9828-4694-8649-01DD9358EE4C}" type="presParOf" srcId="{8265EC38-D651-443D-A64A-DBD938668408}" destId="{680B84EA-4B35-4398-81A2-9FD0ABB2F485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4B4C5-771A-4B97-9FF3-A3B62F5EE0BC}">
      <dsp:nvSpPr>
        <dsp:cNvPr id="0" name=""/>
        <dsp:cNvSpPr/>
      </dsp:nvSpPr>
      <dsp:spPr>
        <a:xfrm>
          <a:off x="317659" y="-40884"/>
          <a:ext cx="4214018" cy="4214018"/>
        </a:xfrm>
        <a:prstGeom prst="circularArrow">
          <a:avLst>
            <a:gd name="adj1" fmla="val 5544"/>
            <a:gd name="adj2" fmla="val 330680"/>
            <a:gd name="adj3" fmla="val 14683926"/>
            <a:gd name="adj4" fmla="val 16854597"/>
            <a:gd name="adj5" fmla="val 575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1196B4F-A183-4CE7-9EC6-4581A7ADFC45}">
      <dsp:nvSpPr>
        <dsp:cNvPr id="0" name=""/>
        <dsp:cNvSpPr/>
      </dsp:nvSpPr>
      <dsp:spPr>
        <a:xfrm>
          <a:off x="1847541" y="0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ODVOLÁVKY</a:t>
          </a:r>
          <a:br>
            <a:rPr lang="cs-CZ" sz="1000" kern="1200" dirty="0"/>
          </a:br>
          <a:r>
            <a:rPr lang="cs-CZ" sz="1000" kern="1200" dirty="0"/>
            <a:t> FAU-DODAVETEL</a:t>
          </a:r>
        </a:p>
      </dsp:txBody>
      <dsp:txXfrm>
        <a:off x="1875714" y="28173"/>
        <a:ext cx="1097908" cy="520781"/>
      </dsp:txXfrm>
    </dsp:sp>
    <dsp:sp modelId="{814056E4-1207-4D92-9EC9-CC69FF635860}">
      <dsp:nvSpPr>
        <dsp:cNvPr id="0" name=""/>
        <dsp:cNvSpPr/>
      </dsp:nvSpPr>
      <dsp:spPr>
        <a:xfrm>
          <a:off x="3118228" y="529680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PŘIJETÍ  + VÝROBA DLE ODVOLÁVEK</a:t>
          </a:r>
        </a:p>
      </dsp:txBody>
      <dsp:txXfrm>
        <a:off x="3146401" y="557853"/>
        <a:ext cx="1097908" cy="520781"/>
      </dsp:txXfrm>
    </dsp:sp>
    <dsp:sp modelId="{F525AFEC-55EE-4F09-9117-4E8AF6DBBCF7}">
      <dsp:nvSpPr>
        <dsp:cNvPr id="0" name=""/>
        <dsp:cNvSpPr/>
      </dsp:nvSpPr>
      <dsp:spPr>
        <a:xfrm>
          <a:off x="3511998" y="1726411"/>
          <a:ext cx="1419386" cy="72503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ZACLENÍ + NÁMOŘNÍ PŘEPRAVA</a:t>
          </a:r>
        </a:p>
      </dsp:txBody>
      <dsp:txXfrm>
        <a:off x="3547391" y="1761804"/>
        <a:ext cx="1348600" cy="654253"/>
      </dsp:txXfrm>
    </dsp:sp>
    <dsp:sp modelId="{5FE71F81-3F0D-49DB-9C5D-1302F26A0FB6}">
      <dsp:nvSpPr>
        <dsp:cNvPr id="0" name=""/>
        <dsp:cNvSpPr/>
      </dsp:nvSpPr>
      <dsp:spPr>
        <a:xfrm>
          <a:off x="3069258" y="3058811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SKLAD ÚŽICE BOLLORÉ</a:t>
          </a:r>
        </a:p>
      </dsp:txBody>
      <dsp:txXfrm>
        <a:off x="3097431" y="3086984"/>
        <a:ext cx="1097908" cy="520781"/>
      </dsp:txXfrm>
    </dsp:sp>
    <dsp:sp modelId="{E0596257-3A6F-4312-8A27-DFE394F8357B}">
      <dsp:nvSpPr>
        <dsp:cNvPr id="0" name=""/>
        <dsp:cNvSpPr/>
      </dsp:nvSpPr>
      <dsp:spPr>
        <a:xfrm>
          <a:off x="1847541" y="3597390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VYSTAVENÍ MANIFESTU</a:t>
          </a:r>
        </a:p>
      </dsp:txBody>
      <dsp:txXfrm>
        <a:off x="1875714" y="3625563"/>
        <a:ext cx="1097908" cy="520781"/>
      </dsp:txXfrm>
    </dsp:sp>
    <dsp:sp modelId="{6CD30144-855C-4217-9317-924AB74A0B45}">
      <dsp:nvSpPr>
        <dsp:cNvPr id="0" name=""/>
        <dsp:cNvSpPr/>
      </dsp:nvSpPr>
      <dsp:spPr>
        <a:xfrm>
          <a:off x="576854" y="3071054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VYCLENÍ DO </a:t>
          </a:r>
          <a:r>
            <a:rPr lang="cs-CZ" sz="1000" kern="1200" dirty="0" smtClean="0"/>
            <a:t>VOLNÉHO </a:t>
          </a:r>
          <a:r>
            <a:rPr lang="cs-CZ" sz="1000" kern="1200" dirty="0"/>
            <a:t>OBĚHU</a:t>
          </a:r>
        </a:p>
      </dsp:txBody>
      <dsp:txXfrm>
        <a:off x="605027" y="3099227"/>
        <a:ext cx="1097908" cy="520781"/>
      </dsp:txXfrm>
    </dsp:sp>
    <dsp:sp modelId="{680B84EA-4B35-4398-81A2-9FD0ABB2F485}">
      <dsp:nvSpPr>
        <dsp:cNvPr id="0" name=""/>
        <dsp:cNvSpPr/>
      </dsp:nvSpPr>
      <dsp:spPr>
        <a:xfrm>
          <a:off x="50518" y="1800367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STANDARDNÍ TRANSPORT ÚŽICE - PÍSEK</a:t>
          </a:r>
        </a:p>
      </dsp:txBody>
      <dsp:txXfrm>
        <a:off x="78691" y="1828540"/>
        <a:ext cx="1097908" cy="520781"/>
      </dsp:txXfrm>
    </dsp:sp>
    <dsp:sp modelId="{D4130B8A-8751-4E57-B397-484B97676C92}">
      <dsp:nvSpPr>
        <dsp:cNvPr id="0" name=""/>
        <dsp:cNvSpPr/>
      </dsp:nvSpPr>
      <dsp:spPr>
        <a:xfrm>
          <a:off x="576854" y="529680"/>
          <a:ext cx="1154254" cy="5771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PŘIJETÍ MATERIÁLU PÍSEK</a:t>
          </a:r>
        </a:p>
      </dsp:txBody>
      <dsp:txXfrm>
        <a:off x="605027" y="557853"/>
        <a:ext cx="1097908" cy="520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4B4C5-771A-4B97-9FF3-A3B62F5EE0BC}">
      <dsp:nvSpPr>
        <dsp:cNvPr id="0" name=""/>
        <dsp:cNvSpPr/>
      </dsp:nvSpPr>
      <dsp:spPr>
        <a:xfrm>
          <a:off x="100774" y="375335"/>
          <a:ext cx="3900692" cy="3900692"/>
        </a:xfrm>
        <a:prstGeom prst="circularArrow">
          <a:avLst>
            <a:gd name="adj1" fmla="val 5544"/>
            <a:gd name="adj2" fmla="val 330680"/>
            <a:gd name="adj3" fmla="val 14316871"/>
            <a:gd name="adj4" fmla="val 17064795"/>
            <a:gd name="adj5" fmla="val 575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1196B4F-A183-4CE7-9EC6-4581A7ADFC45}">
      <dsp:nvSpPr>
        <dsp:cNvPr id="0" name=""/>
        <dsp:cNvSpPr/>
      </dsp:nvSpPr>
      <dsp:spPr>
        <a:xfrm>
          <a:off x="1359038" y="393409"/>
          <a:ext cx="1384165" cy="6935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ODVOLÁVKY</a:t>
          </a:r>
          <a:br>
            <a:rPr lang="cs-CZ" sz="1200" kern="1200" dirty="0"/>
          </a:br>
          <a:r>
            <a:rPr lang="cs-CZ" sz="1200" kern="1200" dirty="0"/>
            <a:t> OD ZÁKAZNÍKŮ </a:t>
          </a:r>
        </a:p>
      </dsp:txBody>
      <dsp:txXfrm>
        <a:off x="1392897" y="427268"/>
        <a:ext cx="1316447" cy="625877"/>
      </dsp:txXfrm>
    </dsp:sp>
    <dsp:sp modelId="{814056E4-1207-4D92-9EC9-CC69FF635860}">
      <dsp:nvSpPr>
        <dsp:cNvPr id="0" name=""/>
        <dsp:cNvSpPr/>
      </dsp:nvSpPr>
      <dsp:spPr>
        <a:xfrm>
          <a:off x="2604443" y="1141618"/>
          <a:ext cx="1550279" cy="72933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PŘIJETÍ ODVOLÁVEK</a:t>
          </a:r>
          <a:br>
            <a:rPr lang="cs-CZ" sz="1200" kern="1200"/>
          </a:br>
          <a:r>
            <a:rPr lang="cs-CZ" sz="1200" kern="1200"/>
            <a:t>+ PLÁNOVÁNÍ VÝROBY</a:t>
          </a:r>
        </a:p>
      </dsp:txBody>
      <dsp:txXfrm>
        <a:off x="2640046" y="1177221"/>
        <a:ext cx="1479073" cy="658126"/>
      </dsp:txXfrm>
    </dsp:sp>
    <dsp:sp modelId="{F525AFEC-55EE-4F09-9117-4E8AF6DBBCF7}">
      <dsp:nvSpPr>
        <dsp:cNvPr id="0" name=""/>
        <dsp:cNvSpPr/>
      </dsp:nvSpPr>
      <dsp:spPr>
        <a:xfrm>
          <a:off x="2776595" y="2406843"/>
          <a:ext cx="1792457" cy="73383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VÝROBA + VYTVOŘENÍ DODACÍHO LISTU</a:t>
          </a:r>
        </a:p>
      </dsp:txBody>
      <dsp:txXfrm>
        <a:off x="2812418" y="2442666"/>
        <a:ext cx="1720811" cy="662184"/>
      </dsp:txXfrm>
    </dsp:sp>
    <dsp:sp modelId="{5FE71F81-3F0D-49DB-9C5D-1302F26A0FB6}">
      <dsp:nvSpPr>
        <dsp:cNvPr id="0" name=""/>
        <dsp:cNvSpPr/>
      </dsp:nvSpPr>
      <dsp:spPr>
        <a:xfrm>
          <a:off x="2272758" y="3432067"/>
          <a:ext cx="1168249" cy="5841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PŘÍPRAVA DIAGONÁLY</a:t>
          </a:r>
        </a:p>
      </dsp:txBody>
      <dsp:txXfrm>
        <a:off x="2301273" y="3460582"/>
        <a:ext cx="1111219" cy="527094"/>
      </dsp:txXfrm>
    </dsp:sp>
    <dsp:sp modelId="{E0596257-3A6F-4312-8A27-DFE394F8357B}">
      <dsp:nvSpPr>
        <dsp:cNvPr id="0" name=""/>
        <dsp:cNvSpPr/>
      </dsp:nvSpPr>
      <dsp:spPr>
        <a:xfrm>
          <a:off x="647423" y="3400556"/>
          <a:ext cx="1168249" cy="5841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PŘÍPRAVA TPA</a:t>
          </a:r>
        </a:p>
      </dsp:txBody>
      <dsp:txXfrm>
        <a:off x="675938" y="3429071"/>
        <a:ext cx="1111219" cy="527094"/>
      </dsp:txXfrm>
    </dsp:sp>
    <dsp:sp modelId="{6CD30144-855C-4217-9317-924AB74A0B45}">
      <dsp:nvSpPr>
        <dsp:cNvPr id="0" name=""/>
        <dsp:cNvSpPr/>
      </dsp:nvSpPr>
      <dsp:spPr>
        <a:xfrm>
          <a:off x="-154703" y="2285994"/>
          <a:ext cx="1168249" cy="5841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KOMPLETACE EXPEDICE</a:t>
          </a:r>
        </a:p>
      </dsp:txBody>
      <dsp:txXfrm>
        <a:off x="-126188" y="2314509"/>
        <a:ext cx="1111219" cy="527094"/>
      </dsp:txXfrm>
    </dsp:sp>
    <dsp:sp modelId="{680B84EA-4B35-4398-81A2-9FD0ABB2F485}">
      <dsp:nvSpPr>
        <dsp:cNvPr id="0" name=""/>
        <dsp:cNvSpPr/>
      </dsp:nvSpPr>
      <dsp:spPr>
        <a:xfrm>
          <a:off x="24602" y="1121561"/>
          <a:ext cx="1396116" cy="74147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NAKLÁDKA VOZIDLA </a:t>
          </a:r>
        </a:p>
      </dsp:txBody>
      <dsp:txXfrm>
        <a:off x="60798" y="1157757"/>
        <a:ext cx="1323724" cy="669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9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53AD1-10C5-4319-B965-147B577223F2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z="100" smtClean="0">
                <a:solidFill>
                  <a:srgbClr val="000000"/>
                </a:solidFill>
                <a:latin typeface="Times New Roman"/>
              </a:rPr>
              <a:t> </a:t>
            </a:r>
            <a:endParaRPr lang="cs-CZ" sz="1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47A34-6511-4559-9AC5-063A966C9B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4910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8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1EFE-C6E8-42B3-9F7D-71371BF14783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95700-859D-4EEE-BD6F-35E79288A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1048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9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3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5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7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9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5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27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788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510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903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88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862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55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71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05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3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700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27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7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751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99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7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0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9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2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8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13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90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54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2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9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6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8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7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 smtClean="0"/>
              <a:t> 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8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FAC4C4C-0E9E-44A9-AA93-2BD490556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631" y="973016"/>
            <a:ext cx="10187354" cy="219091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000" dirty="0" smtClean="0"/>
              <a:t>Vliv nedodržování výrobního plánu </a:t>
            </a:r>
            <a:br>
              <a:rPr lang="cs-CZ" sz="5000" dirty="0" smtClean="0"/>
            </a:br>
            <a:r>
              <a:rPr lang="cs-CZ" sz="5000" dirty="0" smtClean="0"/>
              <a:t>na transportní aktivity ve společnosti Faurecia Automotive Czech Republic s.r.o.</a:t>
            </a:r>
            <a:endParaRPr lang="cs-CZ" sz="50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A64EC8A4-46D3-4810-B714-92A9F1805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61796" y="3927230"/>
            <a:ext cx="6226819" cy="122043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 smtClean="0"/>
              <a:t>Autor práce:		Bc</a:t>
            </a:r>
            <a:r>
              <a:rPr lang="cs-CZ" dirty="0"/>
              <a:t>. </a:t>
            </a:r>
            <a:r>
              <a:rPr lang="cs-CZ" dirty="0" smtClean="0"/>
              <a:t>Zuzana Ondráková</a:t>
            </a:r>
          </a:p>
          <a:p>
            <a:pPr algn="l"/>
            <a:r>
              <a:rPr lang="cs-CZ" dirty="0" smtClean="0"/>
              <a:t>Vedoucí práce:	doc</a:t>
            </a:r>
            <a:r>
              <a:rPr lang="cs-CZ" dirty="0"/>
              <a:t>. Ing. Ján Ližbetin, PhD</a:t>
            </a:r>
            <a:r>
              <a:rPr lang="cs-CZ" dirty="0" smtClean="0"/>
              <a:t>.</a:t>
            </a:r>
          </a:p>
          <a:p>
            <a:pPr algn="l"/>
            <a:r>
              <a:rPr lang="cs-CZ" dirty="0" smtClean="0"/>
              <a:t>Oponent práce:	</a:t>
            </a:r>
            <a:r>
              <a:rPr lang="cs-CZ" dirty="0"/>
              <a:t>Ing. Pavla Lejsková,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4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166406" cy="1206062"/>
          </a:xfrm>
        </p:spPr>
        <p:txBody>
          <a:bodyPr/>
          <a:lstStyle/>
          <a:p>
            <a:r>
              <a:rPr lang="cs-CZ" b="1" dirty="0" smtClean="0"/>
              <a:t>EASY 4 PRO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324304" y="2144111"/>
            <a:ext cx="5055064" cy="3647090"/>
          </a:xfrm>
        </p:spPr>
        <p:txBody>
          <a:bodyPr anchor="t" anchorCtr="0">
            <a:normAutofit fontScale="92500" lnSpcReduction="10000"/>
          </a:bodyPr>
          <a:lstStyle/>
          <a:p>
            <a:r>
              <a:rPr lang="cs-CZ" dirty="0" smtClean="0"/>
              <a:t>Aukční portál pro zajištění speciálních, neočekávaných transportů</a:t>
            </a:r>
          </a:p>
          <a:p>
            <a:r>
              <a:rPr lang="cs-CZ" dirty="0" smtClean="0"/>
              <a:t>Přístup mají vybraní dopravci schválení nákupním oddělením</a:t>
            </a:r>
          </a:p>
          <a:p>
            <a:r>
              <a:rPr lang="cs-CZ" dirty="0" smtClean="0"/>
              <a:t>Závod začal využívat v roce 2017, předtím vše zajišťoval 1 výhradní dopravce</a:t>
            </a:r>
          </a:p>
          <a:p>
            <a:r>
              <a:rPr lang="cs-CZ" dirty="0" smtClean="0"/>
              <a:t>Porovnání nákladů vztažené na 1 přepravenou paletu:</a:t>
            </a:r>
          </a:p>
          <a:p>
            <a:pPr>
              <a:buFontTx/>
              <a:buChar char="-"/>
            </a:pPr>
            <a:r>
              <a:rPr lang="cs-CZ" dirty="0" smtClean="0"/>
              <a:t>Cena 1 palety v roce 2016: 46 EUR, v roce 2017: 40 EUR</a:t>
            </a:r>
          </a:p>
          <a:p>
            <a:pPr>
              <a:buFontTx/>
              <a:buChar char="-"/>
            </a:pPr>
            <a:r>
              <a:rPr lang="cs-CZ" dirty="0" smtClean="0"/>
              <a:t>Celková úspora cca 50 000 EUR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34584"/>
              </p:ext>
            </p:extLst>
          </p:nvPr>
        </p:nvGraphicFramePr>
        <p:xfrm>
          <a:off x="6526924" y="2049516"/>
          <a:ext cx="5462785" cy="402021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88926"/>
                <a:gridCol w="872363"/>
                <a:gridCol w="782821"/>
                <a:gridCol w="876433"/>
                <a:gridCol w="1071121"/>
                <a:gridCol w="1071121"/>
              </a:tblGrid>
              <a:tr h="536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Náklady 2016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palet 2016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Náklady 2017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palet 2017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⌀ cena/ paleta 2016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⌀ cena/ paleta 2017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€ 46 510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€ 47 748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1598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€ 65,0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€ 29,9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€ 49 090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1373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€ 23 535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896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€ 35,8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€ 26,3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€ 72 538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1521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€ 18 547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€ 47,7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€ 26,9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€ 38 653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€ 20 033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731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€ 41,5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€ 27,4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€ 44 706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822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€ 17 880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€ 54,4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€ 48,1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€ 27 091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€ 31 361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590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€ 43,2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€ 53,2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€ 34 422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631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€ 40 573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773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€ 54,6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€ 52,5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€ 37 555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735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€ 15 208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€ 51,1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€ 30,2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€ 28 490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471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€ 14 394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€ 60,5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€ 44,3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€ 14 865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€ 15 665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€ 41,4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€ 43,0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€ 25 379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829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€ 23 573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€ 30,6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€ 53,0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€ 18 204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€ 21 976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€ 29,1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€ 52,2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21" marR="44021" marT="0" marB="0" anchor="b"/>
                </a:tc>
              </a:tr>
              <a:tr h="26801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€ 437 503</a:t>
                      </a:r>
                    </a:p>
                  </a:txBody>
                  <a:tcPr marL="44021" marR="44021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9 641</a:t>
                      </a:r>
                    </a:p>
                  </a:txBody>
                  <a:tcPr marL="44021" marR="44021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€ 290 493</a:t>
                      </a:r>
                    </a:p>
                  </a:txBody>
                  <a:tcPr marL="44021" marR="44021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7 707</a:t>
                      </a:r>
                    </a:p>
                  </a:txBody>
                  <a:tcPr marL="44021" marR="44021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€ 46</a:t>
                      </a:r>
                    </a:p>
                  </a:txBody>
                  <a:tcPr marL="44021" marR="44021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€ 40</a:t>
                      </a:r>
                    </a:p>
                  </a:txBody>
                  <a:tcPr marL="44021" marR="44021" marT="0" marB="0" anchor="b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53813"/>
          </a:xfrm>
        </p:spPr>
        <p:txBody>
          <a:bodyPr/>
          <a:lstStyle/>
          <a:p>
            <a:r>
              <a:rPr lang="cs-CZ" b="1" dirty="0" smtClean="0"/>
              <a:t>Možnosti zajišťování extra transportů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484310" y="1831427"/>
            <a:ext cx="10018713" cy="4616669"/>
          </a:xfrm>
        </p:spPr>
        <p:txBody>
          <a:bodyPr anchor="t" anchorCtr="0"/>
          <a:lstStyle/>
          <a:p>
            <a:r>
              <a:rPr lang="cs-CZ" sz="2200" dirty="0" smtClean="0"/>
              <a:t>Kmenový pracovník společnosti</a:t>
            </a:r>
          </a:p>
          <a:p>
            <a:pPr marL="0" indent="0">
              <a:buNone/>
            </a:pPr>
            <a:r>
              <a:rPr lang="cs-CZ" sz="2200" dirty="0" smtClean="0"/>
              <a:t>      Aukční portál </a:t>
            </a:r>
          </a:p>
          <a:p>
            <a:pPr marL="0" indent="0">
              <a:buNone/>
            </a:pPr>
            <a:r>
              <a:rPr lang="cs-CZ" sz="2200" dirty="0" smtClean="0"/>
              <a:t>      Outsourcing služeb – jeden konkrétní zasilatel či dopravce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Stanovená kritéria</a:t>
            </a:r>
            <a:br>
              <a:rPr lang="cs-CZ" sz="2200" dirty="0" smtClean="0"/>
            </a:br>
            <a:r>
              <a:rPr lang="cs-CZ" sz="2200" dirty="0" smtClean="0"/>
              <a:t>Náklady na provoz, náklady na přepravu 1 palety, časová náročnost, spolehlivost, transparentnost.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93290"/>
              </p:ext>
            </p:extLst>
          </p:nvPr>
        </p:nvGraphicFramePr>
        <p:xfrm>
          <a:off x="2222938" y="4445877"/>
          <a:ext cx="8812923" cy="1402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1201"/>
                <a:gridCol w="1564144"/>
                <a:gridCol w="1927531"/>
                <a:gridCol w="1327152"/>
                <a:gridCol w="1295553"/>
                <a:gridCol w="1627342"/>
              </a:tblGrid>
              <a:tr h="560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K1: Náklady na provoz/měsíc/CZK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K2: Náklady na přepravu 1 palety/EUR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K3: Hodinová náročnost/den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K4: Spolehlivost %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K5: Transparentnost %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280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Faurecia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35 000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80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Easy4Pro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80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Outsourcing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9" name="Zástupný symbol pro zápatí 8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1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11469"/>
          </a:xfrm>
        </p:spPr>
        <p:txBody>
          <a:bodyPr/>
          <a:lstStyle/>
          <a:p>
            <a:r>
              <a:rPr lang="cs-CZ" b="1" dirty="0" smtClean="0"/>
              <a:t>WSA x TOPSIS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261240" y="1876098"/>
            <a:ext cx="10752083" cy="1954924"/>
          </a:xfrm>
        </p:spPr>
        <p:txBody>
          <a:bodyPr>
            <a:normAutofit/>
          </a:bodyPr>
          <a:lstStyle/>
          <a:p>
            <a:r>
              <a:rPr lang="cs-CZ" dirty="0" smtClean="0"/>
              <a:t>Hodnocením metodou WSA a TOPSIS</a:t>
            </a:r>
          </a:p>
          <a:p>
            <a:r>
              <a:rPr lang="cs-CZ" dirty="0" smtClean="0"/>
              <a:t>Obě metody potvrdily následující pořadí: Easy4pro, </a:t>
            </a:r>
            <a:r>
              <a:rPr lang="cs-CZ" dirty="0" smtClean="0"/>
              <a:t>outsourcing</a:t>
            </a:r>
            <a:r>
              <a:rPr lang="cs-CZ" dirty="0" smtClean="0"/>
              <a:t>, kmenový pracovník</a:t>
            </a:r>
          </a:p>
          <a:p>
            <a:r>
              <a:rPr lang="cs-CZ" dirty="0" smtClean="0"/>
              <a:t>Potvrzeno, že by se závod měl dále ubírat tímto směrem a aukční portál šířit do dalších závodů</a:t>
            </a:r>
          </a:p>
          <a:p>
            <a:r>
              <a:rPr lang="cs-CZ" dirty="0" smtClean="0"/>
              <a:t>Obecně je cílem společnost minimalizovat potřebu speciálních transportů</a:t>
            </a:r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709754"/>
              </p:ext>
            </p:extLst>
          </p:nvPr>
        </p:nvGraphicFramePr>
        <p:xfrm>
          <a:off x="3456464" y="4131011"/>
          <a:ext cx="6728061" cy="1610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8052"/>
                <a:gridCol w="660427"/>
                <a:gridCol w="688561"/>
                <a:gridCol w="703331"/>
                <a:gridCol w="801797"/>
                <a:gridCol w="731464"/>
                <a:gridCol w="675197"/>
                <a:gridCol w="699111"/>
                <a:gridCol w="68012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Pořadí WSA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Pořadí TOPSIS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Celkové pořadí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39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Faurecia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35 000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39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Easy4Pro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39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Outsourcing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7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5842" y="622738"/>
            <a:ext cx="10018713" cy="1752599"/>
          </a:xfrm>
        </p:spPr>
        <p:txBody>
          <a:bodyPr/>
          <a:lstStyle/>
          <a:p>
            <a:r>
              <a:rPr lang="cs-CZ" b="1" dirty="0" smtClean="0"/>
              <a:t>Doplňující dotazy vedoucího práce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50428" y="1939159"/>
            <a:ext cx="10373710" cy="3799489"/>
          </a:xfrm>
        </p:spPr>
        <p:txBody>
          <a:bodyPr anchor="t" anchorCtr="0"/>
          <a:lstStyle/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Předložila jste navrhované řešení v podniku? Jaký byl jejich postoj?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1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dotazy </a:t>
            </a:r>
            <a:r>
              <a:rPr lang="cs-CZ" b="1" dirty="0" smtClean="0"/>
              <a:t>oponenta práce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15840" y="2412124"/>
            <a:ext cx="10018713" cy="2117834"/>
          </a:xfrm>
        </p:spPr>
        <p:txBody>
          <a:bodyPr anchor="t" anchorCtr="0"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Byl podnik seznámen s výsledky Vaší práce? Využije poznatky z Vaší 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bude je aplikovat?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6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076" y="1870427"/>
            <a:ext cx="10018713" cy="1752599"/>
          </a:xfrm>
        </p:spPr>
        <p:txBody>
          <a:bodyPr/>
          <a:lstStyle/>
          <a:p>
            <a:r>
              <a:rPr lang="cs-CZ" b="1" dirty="0" smtClean="0"/>
              <a:t>Děkuji Vám za pozornost.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3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21828"/>
          </a:xfrm>
        </p:spPr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49517"/>
            <a:ext cx="9756504" cy="3925614"/>
          </a:xfrm>
        </p:spPr>
        <p:txBody>
          <a:bodyPr anchor="t" anchorCtr="0">
            <a:normAutofit fontScale="70000" lnSpcReduction="20000"/>
          </a:bodyPr>
          <a:lstStyle/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Teoretická východiska</a:t>
            </a:r>
          </a:p>
          <a:p>
            <a:r>
              <a:rPr lang="cs-CZ" dirty="0" smtClean="0"/>
              <a:t>Metodika práce</a:t>
            </a:r>
          </a:p>
          <a:p>
            <a:r>
              <a:rPr lang="cs-CZ" dirty="0" smtClean="0"/>
              <a:t>Představení společnosti</a:t>
            </a:r>
          </a:p>
          <a:p>
            <a:r>
              <a:rPr lang="cs-CZ" dirty="0" smtClean="0"/>
              <a:t>Dodavatelský řetězec</a:t>
            </a:r>
          </a:p>
          <a:p>
            <a:r>
              <a:rPr lang="cs-CZ" dirty="0" smtClean="0"/>
              <a:t>Plánování výroby</a:t>
            </a:r>
          </a:p>
          <a:p>
            <a:r>
              <a:rPr lang="cs-CZ" dirty="0" smtClean="0"/>
              <a:t>Příčiny nedodržování výrobního plánu</a:t>
            </a:r>
          </a:p>
          <a:p>
            <a:r>
              <a:rPr lang="cs-CZ" dirty="0" smtClean="0"/>
              <a:t>Easy4 pro</a:t>
            </a:r>
          </a:p>
          <a:p>
            <a:r>
              <a:rPr lang="cs-CZ" dirty="0" smtClean="0"/>
              <a:t>Možnosti zajišťování extra transportů</a:t>
            </a:r>
          </a:p>
          <a:p>
            <a:r>
              <a:rPr lang="cs-CZ" dirty="0" smtClean="0"/>
              <a:t>WSA x TOPSIS</a:t>
            </a:r>
          </a:p>
          <a:p>
            <a:r>
              <a:rPr lang="cs-CZ" dirty="0" smtClean="0"/>
              <a:t>Doplňující dotazy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9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2780" y="417786"/>
            <a:ext cx="10018713" cy="1426779"/>
          </a:xfrm>
        </p:spPr>
        <p:txBody>
          <a:bodyPr/>
          <a:lstStyle/>
          <a:p>
            <a:r>
              <a:rPr lang="cs-CZ" b="1" dirty="0" smtClean="0"/>
              <a:t>CÍL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7014" y="1910254"/>
            <a:ext cx="10371359" cy="3124201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cs-CZ" dirty="0"/>
              <a:t>Cílem práce je analyzovat nedodržování výrobního plánu na transportní aktivity </a:t>
            </a:r>
            <a:r>
              <a:rPr lang="cs-CZ" dirty="0" smtClean="0"/>
              <a:t>ve společnosti Faurecia Automotive Czech Republic s.r.o.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a vyhodnotit optimalizaci nákladů, kterou společnost </a:t>
            </a:r>
            <a:r>
              <a:rPr lang="cs-CZ" dirty="0" smtClean="0"/>
              <a:t>realizuje prostřednictvím </a:t>
            </a:r>
            <a:r>
              <a:rPr lang="cs-CZ" dirty="0"/>
              <a:t>aukčního transportního systému.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0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3849" y="496614"/>
            <a:ext cx="9894941" cy="1426779"/>
          </a:xfrm>
        </p:spPr>
        <p:txBody>
          <a:bodyPr/>
          <a:lstStyle/>
          <a:p>
            <a:r>
              <a:rPr lang="cs-CZ" b="1" dirty="0" smtClean="0"/>
              <a:t>TEORETICKÁ VÝCHODISKA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7724" y="1923393"/>
            <a:ext cx="10005299" cy="3867807"/>
          </a:xfrm>
        </p:spPr>
        <p:txBody>
          <a:bodyPr anchor="t" anchorCtr="0">
            <a:normAutofit fontScale="92500" lnSpcReduction="20000"/>
          </a:bodyPr>
          <a:lstStyle/>
          <a:p>
            <a:r>
              <a:rPr lang="cs-CZ" dirty="0" smtClean="0"/>
              <a:t>Historie logistiky</a:t>
            </a:r>
          </a:p>
          <a:p>
            <a:r>
              <a:rPr lang="cs-CZ" dirty="0" smtClean="0"/>
              <a:t>Logistika</a:t>
            </a:r>
          </a:p>
          <a:p>
            <a:r>
              <a:rPr lang="cs-CZ" dirty="0" smtClean="0"/>
              <a:t>Logistický řetězec</a:t>
            </a:r>
          </a:p>
          <a:p>
            <a:r>
              <a:rPr lang="cs-CZ" dirty="0" smtClean="0"/>
              <a:t>Dodavatelský řetězec</a:t>
            </a:r>
          </a:p>
          <a:p>
            <a:r>
              <a:rPr lang="cs-CZ" dirty="0" smtClean="0"/>
              <a:t>Výroba</a:t>
            </a:r>
          </a:p>
          <a:p>
            <a:r>
              <a:rPr lang="cs-CZ" dirty="0" smtClean="0"/>
              <a:t>Plánování, logistické plánování</a:t>
            </a:r>
          </a:p>
          <a:p>
            <a:r>
              <a:rPr lang="cs-CZ" dirty="0" smtClean="0"/>
              <a:t>Just in time</a:t>
            </a:r>
          </a:p>
          <a:p>
            <a:r>
              <a:rPr lang="cs-CZ" dirty="0" smtClean="0"/>
              <a:t>Outsourcing</a:t>
            </a:r>
          </a:p>
          <a:p>
            <a:r>
              <a:rPr lang="cs-CZ" dirty="0" smtClean="0"/>
              <a:t>Doprava, dopravní prostředky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3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0429" y="685801"/>
            <a:ext cx="10052596" cy="1395248"/>
          </a:xfrm>
        </p:spPr>
        <p:txBody>
          <a:bodyPr/>
          <a:lstStyle/>
          <a:p>
            <a:r>
              <a:rPr lang="cs-CZ" b="1" dirty="0" smtClean="0"/>
              <a:t>METODIKA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30972"/>
            <a:ext cx="10134876" cy="3245070"/>
          </a:xfrm>
        </p:spPr>
        <p:txBody>
          <a:bodyPr anchor="t" anchorCtr="0">
            <a:normAutofit fontScale="92500" lnSpcReduction="20000"/>
          </a:bodyPr>
          <a:lstStyle/>
          <a:p>
            <a:r>
              <a:rPr lang="cs-CZ" dirty="0" smtClean="0"/>
              <a:t>Metody sběru dat</a:t>
            </a:r>
          </a:p>
          <a:p>
            <a:pPr>
              <a:buFontTx/>
              <a:buChar char="-"/>
            </a:pPr>
            <a:r>
              <a:rPr lang="cs-CZ" dirty="0" smtClean="0"/>
              <a:t>Analýza dokumentů, metoda rozhovoru, metoda pozorování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Metody hodnocení dat</a:t>
            </a:r>
          </a:p>
          <a:p>
            <a:pPr>
              <a:buFontTx/>
              <a:buChar char="-"/>
            </a:pPr>
            <a:r>
              <a:rPr lang="cs-CZ" dirty="0" smtClean="0"/>
              <a:t>Metoda komparace, metoda analýzy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Metody operačního výzkumu</a:t>
            </a:r>
          </a:p>
          <a:p>
            <a:pPr marL="0" indent="0">
              <a:buNone/>
            </a:pPr>
            <a:r>
              <a:rPr lang="cs-CZ" dirty="0" smtClean="0"/>
              <a:t>- Vicekriteriální rozhodování (metoda váženého součtu – WSA, metoda TOPSIS)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98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8898" y="354725"/>
            <a:ext cx="10068362" cy="1142999"/>
          </a:xfrm>
        </p:spPr>
        <p:txBody>
          <a:bodyPr/>
          <a:lstStyle/>
          <a:p>
            <a:r>
              <a:rPr lang="cs-CZ" b="1" dirty="0" smtClean="0"/>
              <a:t>Faurecia Automotive Czech Republic s.r.o.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2771" y="1592317"/>
            <a:ext cx="10294883" cy="4430111"/>
          </a:xfrm>
        </p:spPr>
        <p:txBody>
          <a:bodyPr anchor="t" anchorCtr="0">
            <a:normAutofit fontScale="92500" lnSpcReduction="20000"/>
          </a:bodyPr>
          <a:lstStyle/>
          <a:p>
            <a:r>
              <a:rPr lang="cs-CZ" dirty="0" smtClean="0"/>
              <a:t>Společnost založena v roce 2006, sídlo v Písku</a:t>
            </a:r>
          </a:p>
          <a:p>
            <a:pPr marL="0" indent="0">
              <a:buNone/>
            </a:pPr>
            <a:r>
              <a:rPr lang="cs-CZ" dirty="0" smtClean="0"/>
              <a:t>Výroba výfukových systémů pro Volvo, Škoda auto, Ford, Volkswagen, Audi</a:t>
            </a:r>
          </a:p>
          <a:p>
            <a:pPr marL="0" indent="0">
              <a:buNone/>
            </a:pPr>
            <a:r>
              <a:rPr lang="cs-CZ" dirty="0" smtClean="0"/>
              <a:t>700 zaměstnanců, 12 oddělení</a:t>
            </a:r>
          </a:p>
          <a:p>
            <a:pPr marL="0" indent="0">
              <a:buNone/>
            </a:pPr>
            <a:r>
              <a:rPr lang="cs-CZ" dirty="0" smtClean="0"/>
              <a:t>Součást koncernu Faurecia Group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Založena ve Francii v roce 1914, dnes součást skupiny PSA Peugeot Citroen</a:t>
            </a:r>
          </a:p>
          <a:p>
            <a:pPr marL="0" indent="0">
              <a:buNone/>
            </a:pPr>
            <a:r>
              <a:rPr lang="cs-CZ" dirty="0" smtClean="0"/>
              <a:t>6. největší dodavatel pro automobilový průmysl na světě</a:t>
            </a:r>
          </a:p>
          <a:p>
            <a:pPr marL="0" indent="0">
              <a:buNone/>
            </a:pPr>
            <a:r>
              <a:rPr lang="cs-CZ" dirty="0" smtClean="0"/>
              <a:t>Výroba výfukových systémů, autosedaček a interiérů do osobních automobilů</a:t>
            </a:r>
          </a:p>
          <a:p>
            <a:pPr marL="0" indent="0">
              <a:buNone/>
            </a:pPr>
            <a:r>
              <a:rPr lang="cs-CZ" dirty="0" smtClean="0"/>
              <a:t>330 výrobních závodů a 30 vývojových center ve 36 státech</a:t>
            </a:r>
          </a:p>
          <a:p>
            <a:pPr marL="0" indent="0">
              <a:buNone/>
            </a:pPr>
            <a:r>
              <a:rPr lang="cs-CZ" dirty="0" smtClean="0"/>
              <a:t>V ČR 7 výrobních závodů, 4500 zaměstnanců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4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7724" y="402022"/>
            <a:ext cx="10005300" cy="1206062"/>
          </a:xfrm>
        </p:spPr>
        <p:txBody>
          <a:bodyPr/>
          <a:lstStyle/>
          <a:p>
            <a:r>
              <a:rPr lang="cs-CZ" b="1" dirty="0" smtClean="0"/>
              <a:t>DODAVATELSKÝ ŘETĚZEC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889531" y="1655379"/>
            <a:ext cx="4613491" cy="4619297"/>
          </a:xfrm>
        </p:spPr>
        <p:txBody>
          <a:bodyPr anchor="t" anchorCtr="0"/>
          <a:lstStyle/>
          <a:p>
            <a:r>
              <a:rPr lang="cs-CZ" dirty="0" smtClean="0"/>
              <a:t>2 směry: Asie  (Asia bridge) + Evropa (TEO)</a:t>
            </a:r>
          </a:p>
          <a:p>
            <a:r>
              <a:rPr lang="cs-CZ" dirty="0" smtClean="0"/>
              <a:t> </a:t>
            </a:r>
            <a:r>
              <a:rPr lang="cs-CZ" dirty="0" smtClean="0"/>
              <a:t>Asie</a:t>
            </a:r>
            <a:r>
              <a:rPr lang="cs-CZ" dirty="0" smtClean="0"/>
              <a:t>: </a:t>
            </a:r>
            <a:r>
              <a:rPr lang="cs-CZ" dirty="0" smtClean="0"/>
              <a:t>DAP, Evropa: FCA</a:t>
            </a:r>
            <a:endParaRPr lang="cs-CZ" dirty="0" smtClean="0"/>
          </a:p>
          <a:p>
            <a:r>
              <a:rPr lang="cs-CZ" dirty="0" smtClean="0"/>
              <a:t>Odvolávky pro dodavatele jsou vystavovány dle potřeb</a:t>
            </a:r>
          </a:p>
          <a:p>
            <a:r>
              <a:rPr lang="cs-CZ" dirty="0" smtClean="0"/>
              <a:t>Do závodu je zboží přijímáno na základě manifestů</a:t>
            </a:r>
          </a:p>
          <a:p>
            <a:r>
              <a:rPr lang="cs-CZ" dirty="0" smtClean="0"/>
              <a:t>Celní služby: Bolloré, Czech International</a:t>
            </a:r>
          </a:p>
          <a:p>
            <a:r>
              <a:rPr lang="cs-CZ" dirty="0" smtClean="0"/>
              <a:t>Standardní toky:</a:t>
            </a:r>
          </a:p>
          <a:p>
            <a:pPr marL="0" indent="0">
              <a:buNone/>
            </a:pPr>
            <a:r>
              <a:rPr lang="cs-CZ" dirty="0" smtClean="0"/>
              <a:t>	MKR </a:t>
            </a:r>
            <a:r>
              <a:rPr lang="cs-CZ" dirty="0" smtClean="0"/>
              <a:t>FR, MKR ES + PT, MKR DE, MKR IT, </a:t>
            </a:r>
            <a:br>
              <a:rPr lang="cs-CZ" dirty="0" smtClean="0"/>
            </a:br>
            <a:r>
              <a:rPr lang="cs-CZ" dirty="0" smtClean="0"/>
              <a:t>	MKR </a:t>
            </a:r>
            <a:r>
              <a:rPr lang="cs-CZ" dirty="0" smtClean="0"/>
              <a:t>HU, MKR CZ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87354828"/>
              </p:ext>
            </p:extLst>
          </p:nvPr>
        </p:nvGraphicFramePr>
        <p:xfrm>
          <a:off x="1308538" y="1797269"/>
          <a:ext cx="4981904" cy="4177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5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125" y="480848"/>
            <a:ext cx="10018713" cy="985345"/>
          </a:xfrm>
        </p:spPr>
        <p:txBody>
          <a:bodyPr/>
          <a:lstStyle/>
          <a:p>
            <a:r>
              <a:rPr lang="cs-CZ" b="1" dirty="0" smtClean="0"/>
              <a:t>PLÁNOVÁNÍ VÝROBY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58910" y="1970690"/>
            <a:ext cx="5423338" cy="3820510"/>
          </a:xfrm>
        </p:spPr>
        <p:txBody>
          <a:bodyPr anchor="t" anchorCtr="0"/>
          <a:lstStyle/>
          <a:p>
            <a:r>
              <a:rPr lang="cs-CZ" dirty="0" smtClean="0"/>
              <a:t>Plánování zajišťuje zákaznický kontakt na základě výrobních požadavků</a:t>
            </a:r>
          </a:p>
          <a:p>
            <a:r>
              <a:rPr lang="cs-CZ" dirty="0" smtClean="0"/>
              <a:t>Objednávky prostřednictvím manifestů a odvolávek</a:t>
            </a:r>
          </a:p>
          <a:p>
            <a:r>
              <a:rPr lang="cs-CZ" dirty="0" smtClean="0"/>
              <a:t>Plánování dlouhodobé (PIC) a týdenní (PDP)</a:t>
            </a:r>
          </a:p>
          <a:p>
            <a:r>
              <a:rPr lang="cs-CZ" dirty="0" smtClean="0"/>
              <a:t>Nutno plánovat výrobní kapacity, materiálové, lidské zdroje, atd.</a:t>
            </a:r>
          </a:p>
          <a:p>
            <a:r>
              <a:rPr lang="cs-CZ" dirty="0" smtClean="0"/>
              <a:t>Dodací podmínka FCA 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95459289"/>
              </p:ext>
            </p:extLst>
          </p:nvPr>
        </p:nvGraphicFramePr>
        <p:xfrm>
          <a:off x="1277007" y="1529255"/>
          <a:ext cx="4414346" cy="4587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6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79938"/>
          </a:xfrm>
        </p:spPr>
        <p:txBody>
          <a:bodyPr/>
          <a:lstStyle/>
          <a:p>
            <a:r>
              <a:rPr lang="cs-CZ" b="1" dirty="0" smtClean="0"/>
              <a:t>Příčiny nedodržování výrobního plánu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292772" y="2004847"/>
            <a:ext cx="4761187" cy="3124201"/>
          </a:xfrm>
        </p:spPr>
        <p:txBody>
          <a:bodyPr anchor="t" anchorCtr="0"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Pochybení dodavatele materiálu</a:t>
            </a:r>
          </a:p>
          <a:p>
            <a:r>
              <a:rPr lang="cs-CZ" dirty="0" smtClean="0"/>
              <a:t>Pochybení výroby</a:t>
            </a:r>
          </a:p>
          <a:p>
            <a:r>
              <a:rPr lang="cs-CZ" dirty="0" smtClean="0"/>
              <a:t>Neočekávané navýšení potřeb zákazníka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Obvykle vede k zajištění speciálního transportu</a:t>
            </a:r>
          </a:p>
          <a:p>
            <a:pPr marL="0" indent="0">
              <a:buNone/>
            </a:pPr>
            <a:r>
              <a:rPr lang="cs-CZ" dirty="0" smtClean="0"/>
              <a:t>- Cílem je minimalizovat počet transportů</a:t>
            </a:r>
          </a:p>
        </p:txBody>
      </p:sp>
      <p:pic>
        <p:nvPicPr>
          <p:cNvPr id="8" name="Picture 3"/>
          <p:cNvPicPr>
            <a:picLocks noGrp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317" y="2065283"/>
            <a:ext cx="5785945" cy="389408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 smtClean="0"/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8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2152ec2e-c0c1-4834-9aa1-dc782ab0e2aa" origin="userSelected">
  <element uid="id_classification_nonbusiness" value=""/>
</sisl>
</file>

<file path=customXml/itemProps1.xml><?xml version="1.0" encoding="utf-8"?>
<ds:datastoreItem xmlns:ds="http://schemas.openxmlformats.org/officeDocument/2006/customXml" ds:itemID="{3E9AF0E6-83AF-4971-BA14-948455E85A74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1713</TotalTime>
  <Words>799</Words>
  <Application>Microsoft Office PowerPoint</Application>
  <PresentationFormat>Vlastní</PresentationFormat>
  <Paragraphs>296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Paralaxa</vt:lpstr>
      <vt:lpstr>Vliv nedodržování výrobního plánu  na transportní aktivity ve společnosti Faurecia Automotive Czech Republic s.r.o.</vt:lpstr>
      <vt:lpstr>OBSAH</vt:lpstr>
      <vt:lpstr>CÍL PRÁCE</vt:lpstr>
      <vt:lpstr>TEORETICKÁ VÝCHODISKA</vt:lpstr>
      <vt:lpstr>METODIKA PRÁCE</vt:lpstr>
      <vt:lpstr>Faurecia Automotive Czech Republic s.r.o.</vt:lpstr>
      <vt:lpstr>DODAVATELSKÝ ŘETĚZEC</vt:lpstr>
      <vt:lpstr>PLÁNOVÁNÍ VÝROBY</vt:lpstr>
      <vt:lpstr>Příčiny nedodržování výrobního plánu</vt:lpstr>
      <vt:lpstr>EASY 4 PRO</vt:lpstr>
      <vt:lpstr>Možnosti zajišťování extra transportů</vt:lpstr>
      <vt:lpstr>WSA x TOPSIS</vt:lpstr>
      <vt:lpstr>Doplňující dotazy vedoucího práce</vt:lpstr>
      <vt:lpstr>Doplňující dotazy oponenta práce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</dc:title>
  <dc:creator>Jaroslav Horský</dc:creator>
  <cp:lastModifiedBy>ONDRAKOVA Zuzana</cp:lastModifiedBy>
  <cp:revision>72</cp:revision>
  <dcterms:created xsi:type="dcterms:W3CDTF">2018-01-19T19:25:33Z</dcterms:created>
  <dcterms:modified xsi:type="dcterms:W3CDTF">2018-05-29T07:39:18Z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0b8b45c0-629c-47bb-94f7-bf231f707c68</vt:lpwstr>
  </property>
  <property fmtid="{D5CDD505-2E9C-101B-9397-08002B2CF9AE}" pid="3" name="bjSaver">
    <vt:lpwstr>YKjOuYy7YvzDVaTAv9faKmsg2u833jgL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policy="2152ec2e-c0c1-4834-9aa1-dc782ab0e2aa" origin="userSelected" xmlns="http://www.boldonj</vt:lpwstr>
  </property>
  <property fmtid="{D5CDD505-2E9C-101B-9397-08002B2CF9AE}" pid="5" name="bjDocumentLabelXML-0">
    <vt:lpwstr>ames.com/2008/01/sie/internal/label"&gt;&lt;element uid="id_classification_nonbusiness" value="" /&gt;&lt;/sisl&gt;</vt:lpwstr>
  </property>
  <property fmtid="{D5CDD505-2E9C-101B-9397-08002B2CF9AE}" pid="6" name="bjDocumentSecurityLabel">
    <vt:lpwstr>P U B L I C   </vt:lpwstr>
  </property>
</Properties>
</file>