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4" r:id="rId7"/>
    <p:sldId id="271" r:id="rId8"/>
    <p:sldId id="265" r:id="rId9"/>
    <p:sldId id="266" r:id="rId10"/>
    <p:sldId id="263" r:id="rId11"/>
    <p:sldId id="272" r:id="rId12"/>
    <p:sldId id="267" r:id="rId13"/>
    <p:sldId id="268" r:id="rId14"/>
    <p:sldId id="269" r:id="rId15"/>
    <p:sldId id="270" r:id="rId16"/>
    <p:sldId id="273" r:id="rId17"/>
    <p:sldId id="262" r:id="rId18"/>
    <p:sldId id="261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50EE9B-C1BF-4428-8ED8-40AB97390EAF}" type="datetimeFigureOut">
              <a:rPr lang="cs-CZ" smtClean="0"/>
              <a:t>30.5.2018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8D06FA-98DD-47EA-9A88-D8AB6AE0414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940C-71E2-4396-9E52-3258B773DBDE}" type="datetimeFigureOut">
              <a:rPr lang="cs-CZ" smtClean="0"/>
              <a:pPr/>
              <a:t>30.5.2018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6250-552A-4F48-A32A-FFEE7FDE3E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940C-71E2-4396-9E52-3258B773DBDE}" type="datetimeFigureOut">
              <a:rPr lang="cs-CZ" smtClean="0"/>
              <a:pPr/>
              <a:t>30.5.2018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6250-552A-4F48-A32A-FFEE7FDE3E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940C-71E2-4396-9E52-3258B773DBDE}" type="datetimeFigureOut">
              <a:rPr lang="cs-CZ" smtClean="0"/>
              <a:pPr/>
              <a:t>30.5.2018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6250-552A-4F48-A32A-FFEE7FDE3E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940C-71E2-4396-9E52-3258B773DBDE}" type="datetimeFigureOut">
              <a:rPr lang="cs-CZ" smtClean="0"/>
              <a:pPr/>
              <a:t>30.5.2018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6250-552A-4F48-A32A-FFEE7FDE3E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940C-71E2-4396-9E52-3258B773DBDE}" type="datetimeFigureOut">
              <a:rPr lang="cs-CZ" smtClean="0"/>
              <a:pPr/>
              <a:t>30.5.2018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6250-552A-4F48-A32A-FFEE7FDE3E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940C-71E2-4396-9E52-3258B773DBDE}" type="datetimeFigureOut">
              <a:rPr lang="cs-CZ" smtClean="0"/>
              <a:pPr/>
              <a:t>30.5.2018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6250-552A-4F48-A32A-FFEE7FDE3E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940C-71E2-4396-9E52-3258B773DBDE}" type="datetimeFigureOut">
              <a:rPr lang="cs-CZ" smtClean="0"/>
              <a:pPr/>
              <a:t>30.5.2018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6250-552A-4F48-A32A-FFEE7FDE3E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940C-71E2-4396-9E52-3258B773DBDE}" type="datetimeFigureOut">
              <a:rPr lang="cs-CZ" smtClean="0"/>
              <a:pPr/>
              <a:t>30.5.2018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6250-552A-4F48-A32A-FFEE7FDE3E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940C-71E2-4396-9E52-3258B773DBDE}" type="datetimeFigureOut">
              <a:rPr lang="cs-CZ" smtClean="0"/>
              <a:pPr/>
              <a:t>30.5.2018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6250-552A-4F48-A32A-FFEE7FDE3E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940C-71E2-4396-9E52-3258B773DBDE}" type="datetimeFigureOut">
              <a:rPr lang="cs-CZ" smtClean="0"/>
              <a:pPr/>
              <a:t>30.5.2018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6250-552A-4F48-A32A-FFEE7FDE3E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940C-71E2-4396-9E52-3258B773DBDE}" type="datetimeFigureOut">
              <a:rPr lang="cs-CZ" smtClean="0"/>
              <a:pPr/>
              <a:t>30.5.2018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6250-552A-4F48-A32A-FFEE7FDE3E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40000"/>
                <a:lumOff val="6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1940C-71E2-4396-9E52-3258B773DBDE}" type="datetimeFigureOut">
              <a:rPr lang="cs-CZ" smtClean="0"/>
              <a:pPr/>
              <a:t>30.5.2018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46250-552A-4F48-A32A-FFEE7FDE3E9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Optimalizace materiálových toků ve společnosti Klima a.s.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cs-C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 diplomové práce:         </a:t>
            </a:r>
            <a:r>
              <a:rPr lang="cs-C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Bc. Tomáš </a:t>
            </a:r>
            <a:r>
              <a:rPr lang="cs-CZ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Mauric</a:t>
            </a:r>
            <a:endParaRPr lang="cs-CZ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cs-C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Vedoucí diplomové práce:     </a:t>
            </a:r>
            <a:r>
              <a:rPr lang="cs-C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Ing. Petr Hrubý, CSc.</a:t>
            </a:r>
          </a:p>
          <a:p>
            <a:pPr algn="l">
              <a:lnSpc>
                <a:spcPct val="150000"/>
              </a:lnSpc>
            </a:pPr>
            <a:r>
              <a:rPr lang="cs-C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Oponent diplomové práce:    </a:t>
            </a:r>
            <a:r>
              <a:rPr lang="cs-C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Pavla </a:t>
            </a:r>
            <a:r>
              <a:rPr lang="cs-CZ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Lejsková</a:t>
            </a:r>
            <a:r>
              <a:rPr lang="cs-C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sz="2400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428604"/>
            <a:ext cx="1269957" cy="1269957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571604" y="428604"/>
            <a:ext cx="67866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000" dirty="0" smtClean="0">
                <a:latin typeface="+mj-lt"/>
                <a:cs typeface="Arial" panose="020B0604020202020204" pitchFamily="34" charset="0"/>
              </a:rPr>
              <a:t>Vysoká škola technická a ekonomická v Českých Budějovicích</a:t>
            </a:r>
          </a:p>
          <a:p>
            <a:pPr algn="r"/>
            <a:r>
              <a:rPr lang="cs-CZ" sz="2000" dirty="0" smtClean="0">
                <a:latin typeface="+mj-lt"/>
                <a:cs typeface="Arial" panose="020B0604020202020204" pitchFamily="34" charset="0"/>
              </a:rPr>
              <a:t>Ústav technicko-technologický</a:t>
            </a:r>
            <a:endParaRPr lang="cs-CZ" sz="20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286380" y="5929330"/>
            <a:ext cx="30743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České Budějovice, červen 2018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Návrhy na optimalizaci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cs-CZ" sz="2400" dirty="0" smtClean="0"/>
              <a:t>Pořízení konzolových regálů do skladu s hutním materiálem</a:t>
            </a:r>
          </a:p>
          <a:p>
            <a:pPr lvl="0">
              <a:lnSpc>
                <a:spcPct val="150000"/>
              </a:lnSpc>
            </a:pPr>
            <a:r>
              <a:rPr lang="cs-CZ" sz="2400" dirty="0" smtClean="0"/>
              <a:t>Řízení skladu kombinací metod ABC a XYZ</a:t>
            </a:r>
          </a:p>
          <a:p>
            <a:pPr lvl="0">
              <a:lnSpc>
                <a:spcPct val="150000"/>
              </a:lnSpc>
            </a:pPr>
            <a:r>
              <a:rPr lang="cs-CZ" sz="2400" dirty="0" smtClean="0"/>
              <a:t>Eliminace papírové formy</a:t>
            </a:r>
          </a:p>
          <a:p>
            <a:pPr lvl="0">
              <a:lnSpc>
                <a:spcPct val="150000"/>
              </a:lnSpc>
            </a:pPr>
            <a:r>
              <a:rPr lang="cs-CZ" sz="2400" dirty="0" smtClean="0"/>
              <a:t>Zavedení automatické identifikace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Zavedení automatické identifikace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60000"/>
              </a:lnSpc>
              <a:buNone/>
            </a:pPr>
            <a:r>
              <a:rPr lang="cs-CZ" sz="2400" b="1" dirty="0" smtClean="0"/>
              <a:t>	Očekávané přínosy: </a:t>
            </a:r>
          </a:p>
          <a:p>
            <a:pPr>
              <a:lnSpc>
                <a:spcPct val="160000"/>
              </a:lnSpc>
            </a:pPr>
            <a:r>
              <a:rPr lang="cs-CZ" sz="2400" dirty="0" smtClean="0"/>
              <a:t>eliminace papírové formy a chybovosti</a:t>
            </a:r>
            <a:endParaRPr lang="cs-CZ" sz="2400" b="1" dirty="0" smtClean="0"/>
          </a:p>
          <a:p>
            <a:pPr>
              <a:lnSpc>
                <a:spcPct val="160000"/>
              </a:lnSpc>
            </a:pPr>
            <a:r>
              <a:rPr lang="cs-CZ" sz="2400" dirty="0" smtClean="0"/>
              <a:t>přehlednější systém</a:t>
            </a:r>
          </a:p>
          <a:p>
            <a:pPr>
              <a:lnSpc>
                <a:spcPct val="160000"/>
              </a:lnSpc>
            </a:pPr>
            <a:r>
              <a:rPr lang="cs-CZ" sz="2400" dirty="0" smtClean="0"/>
              <a:t>časová úspora</a:t>
            </a:r>
          </a:p>
          <a:p>
            <a:pPr>
              <a:lnSpc>
                <a:spcPct val="160000"/>
              </a:lnSpc>
              <a:buNone/>
            </a:pPr>
            <a:r>
              <a:rPr lang="cs-CZ" sz="2400" b="1" dirty="0" smtClean="0"/>
              <a:t>	Požadovaná zařízení: </a:t>
            </a:r>
          </a:p>
          <a:p>
            <a:pPr>
              <a:lnSpc>
                <a:spcPct val="160000"/>
              </a:lnSpc>
            </a:pPr>
            <a:r>
              <a:rPr lang="cs-CZ" sz="2400" dirty="0" smtClean="0"/>
              <a:t> 8 čtecích terminálů</a:t>
            </a:r>
          </a:p>
          <a:p>
            <a:pPr>
              <a:lnSpc>
                <a:spcPct val="160000"/>
              </a:lnSpc>
            </a:pPr>
            <a:r>
              <a:rPr lang="cs-CZ" sz="2400" dirty="0" smtClean="0"/>
              <a:t> 1 </a:t>
            </a:r>
            <a:r>
              <a:rPr lang="cs-CZ" sz="2400" dirty="0" err="1" smtClean="0"/>
              <a:t>termotransferová</a:t>
            </a:r>
            <a:r>
              <a:rPr lang="cs-CZ" sz="2400" dirty="0" smtClean="0"/>
              <a:t> tiskárna</a:t>
            </a:r>
          </a:p>
          <a:p>
            <a:pPr>
              <a:lnSpc>
                <a:spcPct val="160000"/>
              </a:lnSpc>
            </a:pPr>
            <a:r>
              <a:rPr lang="cs-CZ" sz="2400" dirty="0" smtClean="0"/>
              <a:t>bezdrátová průmyslová síť – 3000 m</a:t>
            </a:r>
            <a:r>
              <a:rPr lang="cs-CZ" sz="2400" baseline="30000" dirty="0" smtClean="0"/>
              <a:t>2 </a:t>
            </a:r>
            <a:endParaRPr lang="cs-CZ" sz="2400" dirty="0" smtClean="0"/>
          </a:p>
          <a:p>
            <a:pPr>
              <a:lnSpc>
                <a:spcPct val="160000"/>
              </a:lnSpc>
            </a:pPr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Návrhy rozpočtu 1. a 2. varianty</a:t>
            </a:r>
            <a:endParaRPr lang="cs-CZ" dirty="0"/>
          </a:p>
        </p:txBody>
      </p:sp>
      <p:pic>
        <p:nvPicPr>
          <p:cNvPr id="2051" name="Picture 3" descr="C:\Users\Tom\Desktop\Bez názv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500174"/>
            <a:ext cx="3686175" cy="5181600"/>
          </a:xfrm>
          <a:prstGeom prst="rect">
            <a:avLst/>
          </a:prstGeom>
          <a:noFill/>
        </p:spPr>
      </p:pic>
      <p:pic>
        <p:nvPicPr>
          <p:cNvPr id="2052" name="Picture 4" descr="C:\Users\Tom\Desktop\Bez názvu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1500174"/>
            <a:ext cx="3786188" cy="51938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rozpočtu 3. varianty</a:t>
            </a:r>
            <a:endParaRPr lang="cs-CZ" dirty="0"/>
          </a:p>
        </p:txBody>
      </p:sp>
      <p:pic>
        <p:nvPicPr>
          <p:cNvPr id="3074" name="Picture 2" descr="C:\Users\Tom\Desktop\Bez názvu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428736"/>
            <a:ext cx="3786214" cy="52072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Určení nejvhodnější varianty pomocí metody TOPSIS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cs-CZ" sz="3600" dirty="0" smtClean="0"/>
              <a:t>Pro zhodnocení nejvhodnější varianty byla stanovena kritéria hodnocení:</a:t>
            </a:r>
          </a:p>
          <a:p>
            <a:pPr lvl="0">
              <a:lnSpc>
                <a:spcPct val="170000"/>
              </a:lnSpc>
            </a:pPr>
            <a:r>
              <a:rPr lang="cs-CZ" sz="3600" b="1" dirty="0" smtClean="0"/>
              <a:t>Cena</a:t>
            </a:r>
            <a:r>
              <a:rPr lang="cs-CZ" sz="3600" dirty="0" smtClean="0"/>
              <a:t> – jde o celkové náklady realizace nabídky, kdy hlavním požadavkem byla nízká pořizovací cena.</a:t>
            </a:r>
          </a:p>
          <a:p>
            <a:pPr lvl="0">
              <a:lnSpc>
                <a:spcPct val="170000"/>
              </a:lnSpc>
            </a:pPr>
            <a:r>
              <a:rPr lang="cs-CZ" sz="3600" b="1" dirty="0" smtClean="0"/>
              <a:t>Manipulace a obsluha</a:t>
            </a:r>
            <a:r>
              <a:rPr lang="cs-CZ" sz="3600" dirty="0" smtClean="0"/>
              <a:t> – manipulace a obsluha terminálu a systému měla být jednoduchá a časově nenáročná. </a:t>
            </a:r>
          </a:p>
          <a:p>
            <a:pPr lvl="0">
              <a:lnSpc>
                <a:spcPct val="170000"/>
              </a:lnSpc>
            </a:pPr>
            <a:r>
              <a:rPr lang="cs-CZ" sz="3600" b="1" dirty="0" smtClean="0"/>
              <a:t>Životnost a odolnost</a:t>
            </a:r>
            <a:r>
              <a:rPr lang="cs-CZ" sz="3600" dirty="0" smtClean="0"/>
              <a:t> – při práci s hutním materiálem se musí předpokládat zvýšená zátěž na životnost a odolnost zařízení. </a:t>
            </a:r>
          </a:p>
          <a:p>
            <a:pPr lvl="0">
              <a:lnSpc>
                <a:spcPct val="170000"/>
              </a:lnSpc>
            </a:pPr>
            <a:r>
              <a:rPr lang="cs-CZ" sz="3600" b="1" dirty="0" smtClean="0"/>
              <a:t>Obsah informací</a:t>
            </a:r>
            <a:r>
              <a:rPr lang="cs-CZ" sz="3600" dirty="0" smtClean="0"/>
              <a:t> – toto kritériu udává, jak velký obsah dat a informací o materiálu, polotovaru a výrobku je schopen daný prvek automatické identifikace obsahovat.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metody TOPSIS</a:t>
            </a:r>
            <a:endParaRPr lang="cs-CZ" dirty="0"/>
          </a:p>
        </p:txBody>
      </p:sp>
      <p:pic>
        <p:nvPicPr>
          <p:cNvPr id="4098" name="Picture 2" descr="C:\Users\Tom\Desktop\Bez názv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00174"/>
            <a:ext cx="3712884" cy="1714512"/>
          </a:xfrm>
          <a:prstGeom prst="rect">
            <a:avLst/>
          </a:prstGeom>
          <a:noFill/>
        </p:spPr>
      </p:pic>
      <p:pic>
        <p:nvPicPr>
          <p:cNvPr id="4099" name="Picture 3" descr="C:\Users\Tom\Desktop\Bez názvu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1500174"/>
            <a:ext cx="5000660" cy="3147624"/>
          </a:xfrm>
          <a:prstGeom prst="rect">
            <a:avLst/>
          </a:prstGeom>
          <a:noFill/>
        </p:spPr>
      </p:pic>
      <p:sp>
        <p:nvSpPr>
          <p:cNvPr id="6" name="Obdélník 5"/>
          <p:cNvSpPr/>
          <p:nvPr/>
        </p:nvSpPr>
        <p:spPr>
          <a:xfrm>
            <a:off x="500034" y="4786322"/>
            <a:ext cx="82153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 smtClean="0"/>
              <a:t>Z výsledků, které byly získané za využití metody </a:t>
            </a:r>
            <a:r>
              <a:rPr lang="cs-CZ" sz="2000" dirty="0" err="1" smtClean="0"/>
              <a:t>vícekriteriálního</a:t>
            </a:r>
            <a:r>
              <a:rPr lang="cs-CZ" sz="2000" dirty="0" smtClean="0"/>
              <a:t> rozhodování TOPSIS byla určena nejvhodnější varianta č. 3, jak je možno vidět v grafu.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400" dirty="0" smtClean="0"/>
              <a:t>Zavedení systému čárových kódů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dirty="0" smtClean="0"/>
              <a:t>Zefektivnění materiálového toku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dirty="0" smtClean="0"/>
              <a:t>Eliminace papírové formy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dirty="0" smtClean="0"/>
              <a:t>Eliminace chybovosti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dirty="0" smtClean="0"/>
              <a:t>Časová úspora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dotazy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Bude navrhované řešení využito v praxi?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cs-CZ" sz="2000" dirty="0" smtClean="0"/>
              <a:t>Cíl práce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Použité metody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Charakteristika společnosti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SWOT analýza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Analýza ABC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Návrhy na optimalizaci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Zavedení automatické identifikace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Metoda </a:t>
            </a:r>
            <a:r>
              <a:rPr lang="cs-CZ" sz="2000" dirty="0" err="1" smtClean="0"/>
              <a:t>vícekriteriálního</a:t>
            </a:r>
            <a:r>
              <a:rPr lang="cs-CZ" sz="2000" dirty="0" smtClean="0"/>
              <a:t> rozhodování  </a:t>
            </a:r>
            <a:r>
              <a:rPr lang="cs-CZ" sz="2000" dirty="0" smtClean="0"/>
              <a:t>TOPSIS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Závěr</a:t>
            </a:r>
            <a:endParaRPr lang="cs-CZ" sz="2000" dirty="0" smtClean="0"/>
          </a:p>
          <a:p>
            <a:pPr>
              <a:lnSpc>
                <a:spcPct val="150000"/>
              </a:lnSpc>
            </a:pPr>
            <a:r>
              <a:rPr lang="cs-CZ" sz="2000" dirty="0" smtClean="0"/>
              <a:t>Doplňující otázky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000" dirty="0" smtClean="0"/>
              <a:t>Cílem této diplomové práce je zmapovat materiálový tok vybraných produktů a navrhnout opatření směřující k optimalizaci materiálového toku, která budou za pomoci ekonomických kritérií vyhodnocena.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 smtClean="0"/>
              <a:t>Metoda sběru dat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Metoda zpracování dat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Analýza současného stavu </a:t>
            </a:r>
          </a:p>
          <a:p>
            <a:pPr lvl="1">
              <a:lnSpc>
                <a:spcPct val="150000"/>
              </a:lnSpc>
            </a:pPr>
            <a:r>
              <a:rPr lang="cs-CZ" sz="1600" dirty="0" smtClean="0"/>
              <a:t>Přímé pozorování</a:t>
            </a:r>
          </a:p>
          <a:p>
            <a:pPr lvl="1">
              <a:lnSpc>
                <a:spcPct val="150000"/>
              </a:lnSpc>
            </a:pPr>
            <a:r>
              <a:rPr lang="cs-CZ" sz="1600" dirty="0" smtClean="0"/>
              <a:t>Rozhovory</a:t>
            </a:r>
          </a:p>
          <a:p>
            <a:pPr lvl="1">
              <a:lnSpc>
                <a:spcPct val="150000"/>
              </a:lnSpc>
            </a:pPr>
            <a:r>
              <a:rPr lang="cs-CZ" sz="1600" dirty="0" smtClean="0"/>
              <a:t>Interní dokumentace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SWOT analýza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Analýza ABC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Metoda </a:t>
            </a:r>
            <a:r>
              <a:rPr lang="cs-CZ" sz="2000" dirty="0" err="1" smtClean="0"/>
              <a:t>vícekriteriálního</a:t>
            </a:r>
            <a:r>
              <a:rPr lang="cs-CZ" sz="2000" dirty="0" smtClean="0"/>
              <a:t> rozhodování TOPSIS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 smtClean="0"/>
              <a:t>Akciová společnost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Založena 1.11.1990 v Prachaticích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160 zaměstnanců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Základní kapitál 22 mil. Kč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Český výrobce vzduchotechnických zařízení a svařovaných konstrukcí pro průmyslové účely, zejména energetiku, hutní výrobu a strojírenství</a:t>
            </a:r>
            <a:endParaRPr lang="cs-CZ" sz="2000" dirty="0"/>
          </a:p>
        </p:txBody>
      </p:sp>
      <p:pic>
        <p:nvPicPr>
          <p:cNvPr id="4" name="Obrázek 3" descr="C:\Users\Tom\Desktop\Bez názvu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4857760"/>
            <a:ext cx="478634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 descr="Bez názvu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0"/>
            <a:ext cx="7169162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Matice IFE a EFE</a:t>
            </a:r>
            <a:endParaRPr lang="cs-CZ" dirty="0"/>
          </a:p>
        </p:txBody>
      </p:sp>
      <p:pic>
        <p:nvPicPr>
          <p:cNvPr id="3" name="Picture 2" descr="C:\Users\Tom\Desktop\Bez názvu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85926"/>
            <a:ext cx="4514850" cy="4810125"/>
          </a:xfrm>
          <a:prstGeom prst="rect">
            <a:avLst/>
          </a:prstGeom>
          <a:noFill/>
        </p:spPr>
      </p:pic>
      <p:pic>
        <p:nvPicPr>
          <p:cNvPr id="4" name="Picture 3" descr="C:\Users\Tom\Desktop\Bez názvu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29150" y="1785926"/>
            <a:ext cx="4514850" cy="4810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Výsledná matice SWOT</a:t>
            </a:r>
            <a:endParaRPr lang="cs-CZ" dirty="0"/>
          </a:p>
        </p:txBody>
      </p:sp>
      <p:pic>
        <p:nvPicPr>
          <p:cNvPr id="4" name="Zástupný symbol pro obsah 3" descr="Bez názvu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474" y="1857364"/>
            <a:ext cx="8721806" cy="400052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ABC</a:t>
            </a:r>
            <a:endParaRPr lang="cs-CZ" dirty="0"/>
          </a:p>
        </p:txBody>
      </p:sp>
      <p:pic>
        <p:nvPicPr>
          <p:cNvPr id="4" name="Zástupný symbol pro obsah 3" descr="Bez názvu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1214422"/>
            <a:ext cx="7049168" cy="4143404"/>
          </a:xfrm>
        </p:spPr>
      </p:pic>
      <p:sp>
        <p:nvSpPr>
          <p:cNvPr id="5" name="Obdélník 4"/>
          <p:cNvSpPr/>
          <p:nvPr/>
        </p:nvSpPr>
        <p:spPr>
          <a:xfrm>
            <a:off x="571472" y="5429264"/>
            <a:ext cx="77153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Kategorie </a:t>
            </a:r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A: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tvoří přibližně 7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0%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celkové hodnoty spotřeby</a:t>
            </a:r>
          </a:p>
          <a:p>
            <a:pPr algn="ctr"/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Kategorie </a:t>
            </a:r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B: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tvoří přibližně 20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celkové hodnoty spotřeby</a:t>
            </a:r>
          </a:p>
          <a:p>
            <a:pPr algn="ctr"/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Kategorie </a:t>
            </a:r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C: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tvoří přibližně 10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celkové hodnoty spotřeby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343</Words>
  <Application>Microsoft Office PowerPoint</Application>
  <PresentationFormat>Předvádění na obrazovce (4:3)</PresentationFormat>
  <Paragraphs>75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Optimalizace materiálových toků ve společnosti Klima a.s.</vt:lpstr>
      <vt:lpstr>Obsah</vt:lpstr>
      <vt:lpstr>Cíl práce</vt:lpstr>
      <vt:lpstr>Použité metody</vt:lpstr>
      <vt:lpstr>Charakteristika společnosti</vt:lpstr>
      <vt:lpstr>Snímek 6</vt:lpstr>
      <vt:lpstr>Matice IFE a EFE</vt:lpstr>
      <vt:lpstr>Výsledná matice SWOT</vt:lpstr>
      <vt:lpstr>Analýza ABC</vt:lpstr>
      <vt:lpstr>Návrhy na optimalizaci</vt:lpstr>
      <vt:lpstr>Zavedení automatické identifikace</vt:lpstr>
      <vt:lpstr>Návrhy rozpočtu 1. a 2. varianty</vt:lpstr>
      <vt:lpstr>Návrh rozpočtu 3. varianty</vt:lpstr>
      <vt:lpstr>Určení nejvhodnější varianty pomocí metody TOPSIS</vt:lpstr>
      <vt:lpstr>Výsledky metody TOPSIS</vt:lpstr>
      <vt:lpstr>Závěr</vt:lpstr>
      <vt:lpstr>Doplňující dotazy</vt:lpstr>
      <vt:lpstr>Děkuji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</dc:creator>
  <cp:lastModifiedBy>Tom</cp:lastModifiedBy>
  <cp:revision>25</cp:revision>
  <dcterms:created xsi:type="dcterms:W3CDTF">2018-05-30T14:10:36Z</dcterms:created>
  <dcterms:modified xsi:type="dcterms:W3CDTF">2018-05-30T21:13:45Z</dcterms:modified>
</cp:coreProperties>
</file>