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76" r:id="rId4"/>
    <p:sldId id="260" r:id="rId5"/>
    <p:sldId id="261" r:id="rId6"/>
    <p:sldId id="286" r:id="rId7"/>
    <p:sldId id="287" r:id="rId8"/>
    <p:sldId id="278" r:id="rId9"/>
    <p:sldId id="280" r:id="rId10"/>
    <p:sldId id="281" r:id="rId11"/>
    <p:sldId id="277" r:id="rId12"/>
    <p:sldId id="282" r:id="rId13"/>
    <p:sldId id="283" r:id="rId14"/>
    <p:sldId id="284" r:id="rId15"/>
    <p:sldId id="268" r:id="rId16"/>
    <p:sldId id="285" r:id="rId17"/>
    <p:sldId id="272" r:id="rId18"/>
    <p:sldId id="274" r:id="rId19"/>
    <p:sldId id="275" r:id="rId20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65" autoAdjust="0"/>
    <p:restoredTop sz="87433" autoAdjust="0"/>
  </p:normalViewPr>
  <p:slideViewPr>
    <p:cSldViewPr>
      <p:cViewPr varScale="1">
        <p:scale>
          <a:sx n="63" d="100"/>
          <a:sy n="63" d="100"/>
        </p:scale>
        <p:origin x="165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9C36EE-03BA-46E2-9069-6FD4D09372AB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296B34-7A47-4322-9183-BB790219D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342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/>
              <a:t>Faça clique para editar o estilo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16/05/2018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16/05/2018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16/05/2018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16/05/2018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16/05/2018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16/05/2018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16/05/2018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16/05/2018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16/05/2018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16/05/2018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16/05/2018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gConfetti">
          <a:fgClr>
            <a:schemeClr val="accent2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70875-E729-438F-AD64-DA10B3256A5A}" type="datetimeFigureOut">
              <a:rPr lang="pt-PT" smtClean="0"/>
              <a:t>16/05/2018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C85B3-BB92-4040-8F52-E774985663BC}" type="slidenum">
              <a:rPr lang="pt-PT" smtClean="0"/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DnDiag">
          <a:fgClr>
            <a:schemeClr val="bg1">
              <a:lumMod val="8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844824"/>
            <a:ext cx="9144000" cy="2330177"/>
          </a:xfrm>
          <a:solidFill>
            <a:srgbClr val="00B050"/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txBody>
          <a:bodyPr>
            <a:normAutofit/>
          </a:bodyPr>
          <a:lstStyle/>
          <a:p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Optimalizace procesu expedice ve společnosti Silon</a:t>
            </a:r>
            <a:endParaRPr lang="en-GB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11560" y="4509120"/>
            <a:ext cx="7992888" cy="1752600"/>
          </a:xfrm>
        </p:spPr>
        <p:txBody>
          <a:bodyPr>
            <a:normAutofit/>
          </a:bodyPr>
          <a:lstStyle/>
          <a:p>
            <a:pPr algn="l"/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Autor diplomové práce:         </a:t>
            </a: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Bc. Aleš Mrázek</a:t>
            </a:r>
          </a:p>
          <a:p>
            <a:pPr algn="l"/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Vedoucí diplomové práce:     </a:t>
            </a: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Ing. Petr Hrubý, CSc.</a:t>
            </a:r>
          </a:p>
          <a:p>
            <a:pPr algn="l"/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Oponent diplomové práce:    </a:t>
            </a: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Eva </a:t>
            </a:r>
            <a:r>
              <a:rPr lang="cs-CZ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Brumerčíková</a:t>
            </a: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PhD</a:t>
            </a:r>
            <a:endParaRPr lang="en-GB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827584" y="476672"/>
            <a:ext cx="79928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Vysoká škola technická a ekonomická v Českých Budějovicích</a:t>
            </a:r>
          </a:p>
          <a:p>
            <a:pPr algn="r"/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Ústav technicko-technologický</a:t>
            </a:r>
            <a:endParaRPr lang="en-GB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Resultado de imagem para všte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82797"/>
            <a:ext cx="1464097" cy="1464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99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4D4063-75EF-4AE7-8378-A5B5B6F5515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>
            <a:normAutofit fontScale="90000"/>
          </a:bodyPr>
          <a:lstStyle/>
          <a:p>
            <a:r>
              <a:rPr 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Změna formy dokumentace naloženého zboží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1AD8EB3-39BD-4A8E-871C-65026E91A8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cs typeface="Times New Roman" panose="02020603050405020304" pitchFamily="18" charset="0"/>
              </a:rPr>
              <a:t>Zavedení kamerových systémů na VZV.</a:t>
            </a:r>
          </a:p>
          <a:p>
            <a:r>
              <a:rPr lang="cs-CZ" dirty="0">
                <a:cs typeface="Times New Roman" panose="02020603050405020304" pitchFamily="18" charset="0"/>
              </a:rPr>
              <a:t>Min 3 kamery.</a:t>
            </a:r>
          </a:p>
          <a:p>
            <a:r>
              <a:rPr lang="cs-CZ" dirty="0">
                <a:cs typeface="Times New Roman" panose="02020603050405020304" pitchFamily="18" charset="0"/>
              </a:rPr>
              <a:t>49 500 Kč.</a:t>
            </a:r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DFB9634-A533-4DA8-8810-3A60DCCC578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420888"/>
            <a:ext cx="6192688" cy="38878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331216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4CC350-1879-4770-A2D3-096A6DFAF253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/>
          <a:lstStyle/>
          <a:p>
            <a:r>
              <a:rPr 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Zavedení automatické identifikace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B77D61A-3680-4A69-A191-E1F3F69BBC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RFID technologie X Systém čárových kódů 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eliminace papírové formy,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přehlednost v meziskladu a skladech,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eliminace chybovosti,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časová úspora.</a:t>
            </a:r>
          </a:p>
          <a:p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Oracle JD Edwards</a:t>
            </a:r>
          </a:p>
        </p:txBody>
      </p:sp>
    </p:spTree>
    <p:extLst>
      <p:ext uri="{BB962C8B-B14F-4D97-AF65-F5344CB8AC3E}">
        <p14:creationId xmlns:p14="http://schemas.microsoft.com/office/powerpoint/2010/main" val="39626314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D5ABA2-9588-43BA-8E51-B93D2244743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/>
          <a:lstStyle/>
          <a:p>
            <a:r>
              <a:rPr 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Zavedení automatické identifikace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B911083-C187-4D9A-AFD9-A680F6528F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429200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/>
              <a:t>Očekávané přínosy: </a:t>
            </a:r>
          </a:p>
          <a:p>
            <a:r>
              <a:rPr lang="cs-CZ" dirty="0"/>
              <a:t>přehlednější systém skladování,</a:t>
            </a:r>
          </a:p>
          <a:p>
            <a:r>
              <a:rPr lang="cs-CZ" dirty="0"/>
              <a:t>eliminace papírové formy a chybovosti, </a:t>
            </a:r>
          </a:p>
          <a:p>
            <a:r>
              <a:rPr lang="cs-CZ" dirty="0"/>
              <a:t>časová úspora. </a:t>
            </a:r>
          </a:p>
          <a:p>
            <a:r>
              <a:rPr lang="cs-CZ" b="1" dirty="0"/>
              <a:t>Požadovaná zařízení: </a:t>
            </a:r>
          </a:p>
          <a:p>
            <a:r>
              <a:rPr lang="cs-CZ" dirty="0"/>
              <a:t> 6 čtecích terminálů, </a:t>
            </a:r>
          </a:p>
          <a:p>
            <a:r>
              <a:rPr lang="cs-CZ" dirty="0"/>
              <a:t> 2 tiskárny, </a:t>
            </a:r>
          </a:p>
          <a:p>
            <a:r>
              <a:rPr lang="cs-CZ" dirty="0"/>
              <a:t>bezdrátová průmyslová síť – 1000 m2 . </a:t>
            </a:r>
          </a:p>
          <a:p>
            <a:r>
              <a:rPr lang="cs-CZ" b="1" dirty="0"/>
              <a:t>Kalkulace nákladů: </a:t>
            </a:r>
          </a:p>
          <a:p>
            <a:r>
              <a:rPr lang="cs-CZ" dirty="0"/>
              <a:t> Gaben, spol. s r.o., </a:t>
            </a:r>
          </a:p>
          <a:p>
            <a:r>
              <a:rPr lang="cs-CZ" dirty="0"/>
              <a:t> systémy automatické identifikace.</a:t>
            </a:r>
          </a:p>
        </p:txBody>
      </p:sp>
    </p:spTree>
    <p:extLst>
      <p:ext uri="{BB962C8B-B14F-4D97-AF65-F5344CB8AC3E}">
        <p14:creationId xmlns:p14="http://schemas.microsoft.com/office/powerpoint/2010/main" val="14125444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E50543-E116-4A5E-BB58-CCCE383B6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550606" cy="1143000"/>
          </a:xfrm>
          <a:solidFill>
            <a:srgbClr val="00B050"/>
          </a:solidFill>
        </p:spPr>
        <p:txBody>
          <a:bodyPr/>
          <a:lstStyle/>
          <a:p>
            <a:r>
              <a:rPr 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Zavedení automatické identifikace</a:t>
            </a:r>
            <a:endParaRPr lang="cs-CZ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11AB706F-20C1-428D-BB76-03D86CD544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7819193"/>
              </p:ext>
            </p:extLst>
          </p:nvPr>
        </p:nvGraphicFramePr>
        <p:xfrm>
          <a:off x="136194" y="1417638"/>
          <a:ext cx="6714518" cy="48196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06974">
                  <a:extLst>
                    <a:ext uri="{9D8B030D-6E8A-4147-A177-3AD203B41FA5}">
                      <a16:colId xmlns:a16="http://schemas.microsoft.com/office/drawing/2014/main" val="459230944"/>
                    </a:ext>
                  </a:extLst>
                </a:gridCol>
                <a:gridCol w="1807544">
                  <a:extLst>
                    <a:ext uri="{9D8B030D-6E8A-4147-A177-3AD203B41FA5}">
                      <a16:colId xmlns:a16="http://schemas.microsoft.com/office/drawing/2014/main" val="2130084582"/>
                    </a:ext>
                  </a:extLst>
                </a:gridCol>
              </a:tblGrid>
              <a:tr h="473523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Souhrnná nabídka implementace čárových kódů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6298771"/>
                  </a:ext>
                </a:extLst>
              </a:tr>
              <a:tr h="568412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Hardware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0707062"/>
                  </a:ext>
                </a:extLst>
              </a:tr>
              <a:tr h="5275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Mobilní terminály Honeywell Dolphin 6500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237 656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79362272"/>
                  </a:ext>
                </a:extLst>
              </a:tr>
              <a:tr h="5275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Tiskárny Datamax-O’Neil RL4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50 800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844848724"/>
                  </a:ext>
                </a:extLst>
              </a:tr>
              <a:tr h="5275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Rozvod průmyslové sítě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15 898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31194968"/>
                  </a:ext>
                </a:extLst>
              </a:tr>
              <a:tr h="568412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Software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1995674"/>
                  </a:ext>
                </a:extLst>
              </a:tr>
              <a:tr h="5275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Software WMS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142 000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561856810"/>
                  </a:ext>
                </a:extLst>
              </a:tr>
              <a:tr h="5275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Zavedení WMS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264 400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365278318"/>
                  </a:ext>
                </a:extLst>
              </a:tr>
              <a:tr h="5715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Celková cena bez DPH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710 754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953147259"/>
                  </a:ext>
                </a:extLst>
              </a:tr>
            </a:tbl>
          </a:graphicData>
        </a:graphic>
      </p:graphicFrame>
      <p:pic>
        <p:nvPicPr>
          <p:cNvPr id="5" name="obrázek 38" descr="Výsledek obrázku pro Honeywell Dolphin 6500 cena">
            <a:extLst>
              <a:ext uri="{FF2B5EF4-FFF2-40B4-BE49-F238E27FC236}">
                <a16:creationId xmlns:a16="http://schemas.microsoft.com/office/drawing/2014/main" id="{B628871F-1B90-4238-9348-DEE7C820C8BD}"/>
              </a:ext>
            </a:extLst>
          </p:cNvPr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0712" y="1196752"/>
            <a:ext cx="2286000" cy="2628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14" descr="Výsledek obrázku pro Datamax-O'Neil RL4">
            <a:extLst>
              <a:ext uri="{FF2B5EF4-FFF2-40B4-BE49-F238E27FC236}">
                <a16:creationId xmlns:a16="http://schemas.microsoft.com/office/drawing/2014/main" id="{B20981C6-C3E6-4EB3-9A41-BEA11D0EA71B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79617" y="3933056"/>
            <a:ext cx="2028190" cy="2465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50687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579BB8-30E5-441A-BB35-CA5A3C4E648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/>
          <a:lstStyle/>
          <a:p>
            <a:r>
              <a:rPr 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Zavedení automatické identifikace</a:t>
            </a:r>
            <a:endParaRPr lang="cs-CZ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EF80D097-13D3-40DB-921A-6DADCA3210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9499669"/>
              </p:ext>
            </p:extLst>
          </p:nvPr>
        </p:nvGraphicFramePr>
        <p:xfrm>
          <a:off x="457200" y="1772816"/>
          <a:ext cx="6453187" cy="45365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15993">
                  <a:extLst>
                    <a:ext uri="{9D8B030D-6E8A-4147-A177-3AD203B41FA5}">
                      <a16:colId xmlns:a16="http://schemas.microsoft.com/office/drawing/2014/main" val="1124164703"/>
                    </a:ext>
                  </a:extLst>
                </a:gridCol>
                <a:gridCol w="1737194">
                  <a:extLst>
                    <a:ext uri="{9D8B030D-6E8A-4147-A177-3AD203B41FA5}">
                      <a16:colId xmlns:a16="http://schemas.microsoft.com/office/drawing/2014/main" val="2547400954"/>
                    </a:ext>
                  </a:extLst>
                </a:gridCol>
              </a:tblGrid>
              <a:tr h="445704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Souhrnná nabídka implementace RFID technologie</a:t>
                      </a:r>
                      <a:endParaRPr lang="cs-CZ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2029001"/>
                  </a:ext>
                </a:extLst>
              </a:tr>
              <a:tr h="535015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Hardware</a:t>
                      </a:r>
                      <a:endParaRPr lang="cs-CZ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6567773"/>
                  </a:ext>
                </a:extLst>
              </a:tr>
              <a:tr h="496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Mobilní terminály Motorola MC9190-Z RFID</a:t>
                      </a:r>
                      <a:endParaRPr lang="cs-CZ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chemeClr val="tx1"/>
                          </a:solidFill>
                          <a:effectLst/>
                        </a:rPr>
                        <a:t>549 200</a:t>
                      </a:r>
                      <a:endParaRPr lang="cs-CZ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490829632"/>
                  </a:ext>
                </a:extLst>
              </a:tr>
              <a:tr h="496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Tiskárny ZT410 RFID</a:t>
                      </a:r>
                      <a:endParaRPr lang="cs-CZ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chemeClr val="tx1"/>
                          </a:solidFill>
                          <a:effectLst/>
                        </a:rPr>
                        <a:t>170 000</a:t>
                      </a:r>
                      <a:endParaRPr lang="cs-CZ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250685753"/>
                  </a:ext>
                </a:extLst>
              </a:tr>
              <a:tr h="496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Rozvod průmyslové sítě</a:t>
                      </a:r>
                      <a:endParaRPr lang="cs-CZ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chemeClr val="tx1"/>
                          </a:solidFill>
                          <a:effectLst/>
                        </a:rPr>
                        <a:t>16 600</a:t>
                      </a:r>
                      <a:endParaRPr lang="cs-CZ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487746222"/>
                  </a:ext>
                </a:extLst>
              </a:tr>
              <a:tr h="535015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Software</a:t>
                      </a:r>
                      <a:endParaRPr lang="cs-CZ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5711037"/>
                  </a:ext>
                </a:extLst>
              </a:tr>
              <a:tr h="496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Software WMS</a:t>
                      </a:r>
                      <a:endParaRPr lang="cs-CZ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chemeClr val="tx1"/>
                          </a:solidFill>
                          <a:effectLst/>
                        </a:rPr>
                        <a:t>142 000</a:t>
                      </a:r>
                      <a:endParaRPr lang="cs-CZ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938779996"/>
                  </a:ext>
                </a:extLst>
              </a:tr>
              <a:tr h="496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Zavedení WMS</a:t>
                      </a:r>
                      <a:endParaRPr lang="cs-CZ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chemeClr val="tx1"/>
                          </a:solidFill>
                          <a:effectLst/>
                        </a:rPr>
                        <a:t>264 400</a:t>
                      </a:r>
                      <a:endParaRPr lang="cs-CZ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147069667"/>
                  </a:ext>
                </a:extLst>
              </a:tr>
              <a:tr h="5379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Celková cena bez DPH</a:t>
                      </a:r>
                      <a:endParaRPr lang="cs-CZ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1 142 200</a:t>
                      </a:r>
                      <a:endParaRPr lang="cs-CZ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565996045"/>
                  </a:ext>
                </a:extLst>
              </a:tr>
            </a:tbl>
          </a:graphicData>
        </a:graphic>
      </p:graphicFrame>
      <p:pic>
        <p:nvPicPr>
          <p:cNvPr id="5" name="Obrázek 4" descr="https://www.ab-com.cz/content/images/product/default/223102.jpg">
            <a:extLst>
              <a:ext uri="{FF2B5EF4-FFF2-40B4-BE49-F238E27FC236}">
                <a16:creationId xmlns:a16="http://schemas.microsoft.com/office/drawing/2014/main" id="{17C72970-3252-4B10-88DA-20D8A576AD3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0387" y="1772816"/>
            <a:ext cx="2019300" cy="2019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 descr="Tiskárna Zebra ZT410">
            <a:extLst>
              <a:ext uri="{FF2B5EF4-FFF2-40B4-BE49-F238E27FC236}">
                <a16:creationId xmlns:a16="http://schemas.microsoft.com/office/drawing/2014/main" id="{CD106B64-777E-49EE-A743-9F83CE7A258A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9935" y="3933056"/>
            <a:ext cx="2044065" cy="217530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627655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2776"/>
          </a:xfrm>
          <a:solidFill>
            <a:srgbClr val="00B050"/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txBody>
          <a:bodyPr>
            <a:normAutofit/>
          </a:bodyPr>
          <a:lstStyle/>
          <a:p>
            <a:pPr lvl="1"/>
            <a:r>
              <a:rPr lang="cs-CZ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Určení nejvhodnější varianty pomocí metod vícekriteriálního hodnocení </a:t>
            </a:r>
          </a:p>
        </p:txBody>
      </p:sp>
      <p:graphicFrame>
        <p:nvGraphicFramePr>
          <p:cNvPr id="5" name="Zástupný symbol pro obsah 4">
            <a:extLst>
              <a:ext uri="{FF2B5EF4-FFF2-40B4-BE49-F238E27FC236}">
                <a16:creationId xmlns:a16="http://schemas.microsoft.com/office/drawing/2014/main" id="{94A67C7F-CB1A-4FF6-B4CB-39112938D0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3523691"/>
              </p:ext>
            </p:extLst>
          </p:nvPr>
        </p:nvGraphicFramePr>
        <p:xfrm>
          <a:off x="252535" y="4077072"/>
          <a:ext cx="9144000" cy="34104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02614">
                  <a:extLst>
                    <a:ext uri="{9D8B030D-6E8A-4147-A177-3AD203B41FA5}">
                      <a16:colId xmlns:a16="http://schemas.microsoft.com/office/drawing/2014/main" val="3438344870"/>
                    </a:ext>
                  </a:extLst>
                </a:gridCol>
                <a:gridCol w="1603858">
                  <a:extLst>
                    <a:ext uri="{9D8B030D-6E8A-4147-A177-3AD203B41FA5}">
                      <a16:colId xmlns:a16="http://schemas.microsoft.com/office/drawing/2014/main" val="1924909825"/>
                    </a:ext>
                  </a:extLst>
                </a:gridCol>
                <a:gridCol w="2093975">
                  <a:extLst>
                    <a:ext uri="{9D8B030D-6E8A-4147-A177-3AD203B41FA5}">
                      <a16:colId xmlns:a16="http://schemas.microsoft.com/office/drawing/2014/main" val="2369901140"/>
                    </a:ext>
                  </a:extLst>
                </a:gridCol>
                <a:gridCol w="1986077">
                  <a:extLst>
                    <a:ext uri="{9D8B030D-6E8A-4147-A177-3AD203B41FA5}">
                      <a16:colId xmlns:a16="http://schemas.microsoft.com/office/drawing/2014/main" val="1269753911"/>
                    </a:ext>
                  </a:extLst>
                </a:gridCol>
                <a:gridCol w="1757476">
                  <a:extLst>
                    <a:ext uri="{9D8B030D-6E8A-4147-A177-3AD203B41FA5}">
                      <a16:colId xmlns:a16="http://schemas.microsoft.com/office/drawing/2014/main" val="2688182071"/>
                    </a:ext>
                  </a:extLst>
                </a:gridCol>
              </a:tblGrid>
              <a:tr h="7151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tx1"/>
                          </a:solidFill>
                          <a:effectLst/>
                        </a:rPr>
                        <a:t>Cena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tx1"/>
                          </a:solidFill>
                          <a:effectLst/>
                        </a:rPr>
                        <a:t>[v tisících Kč]</a:t>
                      </a:r>
                      <a:endParaRPr lang="cs-CZ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88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chemeClr val="tx1"/>
                          </a:solidFill>
                          <a:effectLst/>
                        </a:rPr>
                        <a:t>Cena označení          za 1 ks</a:t>
                      </a:r>
                    </a:p>
                    <a:p>
                      <a:pPr marL="488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chemeClr val="tx1"/>
                          </a:solidFill>
                          <a:effectLst/>
                        </a:rPr>
                        <a:t>[v Kč]</a:t>
                      </a:r>
                      <a:endParaRPr lang="cs-CZ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88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tx1"/>
                          </a:solidFill>
                          <a:effectLst/>
                        </a:rPr>
                        <a:t>Manipulace a obsluha</a:t>
                      </a:r>
                    </a:p>
                    <a:p>
                      <a:pPr marL="488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tx1"/>
                          </a:solidFill>
                          <a:effectLst/>
                        </a:rPr>
                        <a:t>[1–10]</a:t>
                      </a:r>
                      <a:endParaRPr lang="cs-CZ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88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chemeClr val="tx1"/>
                          </a:solidFill>
                          <a:effectLst/>
                        </a:rPr>
                        <a:t>Životnost a odolnost</a:t>
                      </a:r>
                    </a:p>
                    <a:p>
                      <a:pPr marL="488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chemeClr val="tx1"/>
                          </a:solidFill>
                          <a:effectLst/>
                        </a:rPr>
                        <a:t>[1–10]</a:t>
                      </a:r>
                      <a:endParaRPr lang="cs-CZ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14159336"/>
                  </a:ext>
                </a:extLst>
              </a:tr>
              <a:tr h="5952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tx1"/>
                          </a:solidFill>
                          <a:effectLst/>
                        </a:rPr>
                        <a:t>Čárové kódy</a:t>
                      </a:r>
                      <a:endParaRPr lang="cs-CZ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chemeClr val="tx1"/>
                          </a:solidFill>
                          <a:effectLst/>
                        </a:rPr>
                        <a:t>710 754</a:t>
                      </a:r>
                      <a:endParaRPr lang="cs-CZ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chemeClr val="tx1"/>
                          </a:solidFill>
                          <a:effectLst/>
                        </a:rPr>
                        <a:t>0,35</a:t>
                      </a:r>
                      <a:endParaRPr lang="cs-CZ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cs-CZ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cs-CZ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49775176"/>
                  </a:ext>
                </a:extLst>
              </a:tr>
              <a:tr h="5952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chemeClr val="tx1"/>
                          </a:solidFill>
                          <a:effectLst/>
                        </a:rPr>
                        <a:t>RFID </a:t>
                      </a:r>
                      <a:endParaRPr lang="cs-CZ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chemeClr val="tx1"/>
                          </a:solidFill>
                          <a:effectLst/>
                        </a:rPr>
                        <a:t>1 142 200</a:t>
                      </a:r>
                      <a:endParaRPr lang="cs-CZ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tx1"/>
                          </a:solidFill>
                          <a:effectLst/>
                        </a:rPr>
                        <a:t>2,8</a:t>
                      </a:r>
                      <a:endParaRPr lang="cs-CZ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cs-CZ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cs-CZ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75779880"/>
                  </a:ext>
                </a:extLst>
              </a:tr>
              <a:tr h="5952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chemeClr val="tx1"/>
                          </a:solidFill>
                          <a:effectLst/>
                        </a:rPr>
                        <a:t>Váhy</a:t>
                      </a:r>
                      <a:endParaRPr lang="cs-CZ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chemeClr val="tx1"/>
                          </a:solidFill>
                          <a:effectLst/>
                        </a:rPr>
                        <a:t>0,35</a:t>
                      </a:r>
                      <a:endParaRPr lang="cs-CZ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chemeClr val="tx1"/>
                          </a:solidFill>
                          <a:effectLst/>
                        </a:rPr>
                        <a:t>0,20</a:t>
                      </a:r>
                      <a:endParaRPr lang="cs-CZ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tx1"/>
                          </a:solidFill>
                          <a:effectLst/>
                        </a:rPr>
                        <a:t>0,25</a:t>
                      </a:r>
                      <a:endParaRPr lang="cs-CZ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tx1"/>
                          </a:solidFill>
                          <a:effectLst/>
                        </a:rPr>
                        <a:t>0,20</a:t>
                      </a:r>
                      <a:endParaRPr lang="cs-CZ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70555876"/>
                  </a:ext>
                </a:extLst>
              </a:tr>
              <a:tr h="5952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chemeClr val="tx1"/>
                          </a:solidFill>
                          <a:effectLst/>
                        </a:rPr>
                        <a:t>Povaha</a:t>
                      </a:r>
                      <a:endParaRPr lang="cs-CZ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chemeClr val="tx1"/>
                          </a:solidFill>
                          <a:effectLst/>
                        </a:rPr>
                        <a:t>minimalizační</a:t>
                      </a:r>
                      <a:endParaRPr lang="cs-CZ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tx1"/>
                          </a:solidFill>
                          <a:effectLst/>
                        </a:rPr>
                        <a:t>minimalizační</a:t>
                      </a:r>
                      <a:endParaRPr lang="cs-CZ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chemeClr val="tx1"/>
                          </a:solidFill>
                          <a:effectLst/>
                        </a:rPr>
                        <a:t>maximalizační</a:t>
                      </a:r>
                      <a:endParaRPr lang="cs-CZ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tx1"/>
                          </a:solidFill>
                          <a:effectLst/>
                        </a:rPr>
                        <a:t>maximalizační</a:t>
                      </a:r>
                      <a:endParaRPr lang="cs-CZ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6658323"/>
                  </a:ext>
                </a:extLst>
              </a:tr>
            </a:tbl>
          </a:graphicData>
        </a:graphic>
      </p:graphicFrame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6125417F-8214-4EB5-80AB-2091E5527E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9547553"/>
              </p:ext>
            </p:extLst>
          </p:nvPr>
        </p:nvGraphicFramePr>
        <p:xfrm>
          <a:off x="683568" y="1348584"/>
          <a:ext cx="7776864" cy="24002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21952">
                  <a:extLst>
                    <a:ext uri="{9D8B030D-6E8A-4147-A177-3AD203B41FA5}">
                      <a16:colId xmlns:a16="http://schemas.microsoft.com/office/drawing/2014/main" val="2404381632"/>
                    </a:ext>
                  </a:extLst>
                </a:gridCol>
                <a:gridCol w="3454912">
                  <a:extLst>
                    <a:ext uri="{9D8B030D-6E8A-4147-A177-3AD203B41FA5}">
                      <a16:colId xmlns:a16="http://schemas.microsoft.com/office/drawing/2014/main" val="3965726876"/>
                    </a:ext>
                  </a:extLst>
                </a:gridCol>
              </a:tblGrid>
              <a:tr h="480053">
                <a:tc>
                  <a:txBody>
                    <a:bodyPr/>
                    <a:lstStyle/>
                    <a:p>
                      <a:pPr marL="488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chemeClr val="tx1"/>
                          </a:solidFill>
                          <a:effectLst/>
                        </a:rPr>
                        <a:t>Kritérium</a:t>
                      </a:r>
                      <a:endParaRPr lang="cs-CZ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chemeClr val="tx1"/>
                          </a:solidFill>
                          <a:effectLst/>
                        </a:rPr>
                        <a:t>Váha kritéria</a:t>
                      </a:r>
                      <a:endParaRPr lang="cs-CZ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071697069"/>
                  </a:ext>
                </a:extLst>
              </a:tr>
              <a:tr h="480053">
                <a:tc>
                  <a:txBody>
                    <a:bodyPr/>
                    <a:lstStyle/>
                    <a:p>
                      <a:pPr marL="488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chemeClr val="tx1"/>
                          </a:solidFill>
                          <a:effectLst/>
                        </a:rPr>
                        <a:t>Cena </a:t>
                      </a:r>
                      <a:endParaRPr lang="cs-CZ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chemeClr val="tx1"/>
                          </a:solidFill>
                          <a:effectLst/>
                        </a:rPr>
                        <a:t>0,35</a:t>
                      </a:r>
                      <a:endParaRPr lang="cs-CZ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0488838"/>
                  </a:ext>
                </a:extLst>
              </a:tr>
              <a:tr h="480053">
                <a:tc>
                  <a:txBody>
                    <a:bodyPr/>
                    <a:lstStyle/>
                    <a:p>
                      <a:pPr marL="488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solidFill>
                            <a:schemeClr val="tx1"/>
                          </a:solidFill>
                          <a:effectLst/>
                        </a:rPr>
                        <a:t>Cena označení za 1 ks</a:t>
                      </a:r>
                      <a:endParaRPr lang="cs-CZ" sz="2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solidFill>
                            <a:schemeClr val="tx1"/>
                          </a:solidFill>
                          <a:effectLst/>
                        </a:rPr>
                        <a:t>0,20</a:t>
                      </a:r>
                      <a:endParaRPr lang="cs-CZ" sz="2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0944961"/>
                  </a:ext>
                </a:extLst>
              </a:tr>
              <a:tr h="480053">
                <a:tc>
                  <a:txBody>
                    <a:bodyPr/>
                    <a:lstStyle/>
                    <a:p>
                      <a:pPr marL="488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chemeClr val="tx1"/>
                          </a:solidFill>
                          <a:effectLst/>
                        </a:rPr>
                        <a:t>Manipulace a obsluha</a:t>
                      </a:r>
                      <a:endParaRPr lang="cs-CZ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chemeClr val="tx1"/>
                          </a:solidFill>
                          <a:effectLst/>
                        </a:rPr>
                        <a:t>0,25</a:t>
                      </a:r>
                      <a:endParaRPr lang="cs-CZ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0727043"/>
                  </a:ext>
                </a:extLst>
              </a:tr>
              <a:tr h="480053">
                <a:tc>
                  <a:txBody>
                    <a:bodyPr/>
                    <a:lstStyle/>
                    <a:p>
                      <a:pPr marL="488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solidFill>
                            <a:schemeClr val="tx1"/>
                          </a:solidFill>
                          <a:effectLst/>
                        </a:rPr>
                        <a:t>Životnost a odolnost</a:t>
                      </a:r>
                      <a:endParaRPr lang="cs-CZ" sz="2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chemeClr val="tx1"/>
                          </a:solidFill>
                          <a:effectLst/>
                        </a:rPr>
                        <a:t>0,20</a:t>
                      </a:r>
                      <a:endParaRPr lang="cs-CZ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3783444"/>
                  </a:ext>
                </a:extLst>
              </a:tr>
            </a:tbl>
          </a:graphicData>
        </a:graphic>
      </p:graphicFrame>
      <p:sp>
        <p:nvSpPr>
          <p:cNvPr id="6" name="Rectangle 1">
            <a:extLst>
              <a:ext uri="{FF2B5EF4-FFF2-40B4-BE49-F238E27FC236}">
                <a16:creationId xmlns:a16="http://schemas.microsoft.com/office/drawing/2014/main" id="{8387BC92-8FD3-4300-A05F-BA9F14BC41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7784" y="3684657"/>
            <a:ext cx="98410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Základní matice pro vícekriteriální rozhodování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35511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70797E-344C-4982-B326-46CD088DB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4638"/>
            <a:ext cx="8964488" cy="1143000"/>
          </a:xfrm>
          <a:solidFill>
            <a:srgbClr val="00B050"/>
          </a:solidFill>
        </p:spPr>
        <p:txBody>
          <a:bodyPr>
            <a:noAutofit/>
          </a:bodyPr>
          <a:lstStyle/>
          <a:p>
            <a:r>
              <a:rPr lang="cs-CZ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Určení nejvhodnější varianty pomocí metod vícekriteriálního hodnocení </a:t>
            </a:r>
            <a:endParaRPr lang="cs-CZ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8C60256-8704-4CFE-B783-AE9786ABF8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Metoda TOPSIS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 </a:t>
            </a:r>
            <a:r>
              <a:rPr lang="cs-CZ" sz="2400" b="1" dirty="0"/>
              <a:t>Varianta č. 1 (Čárové kódy): </a:t>
            </a:r>
            <a:r>
              <a:rPr lang="cs-CZ" dirty="0"/>
              <a:t>0,8379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400" b="1" dirty="0"/>
              <a:t>  Varianta č. 2 (RFID): </a:t>
            </a:r>
            <a:r>
              <a:rPr lang="cs-CZ" dirty="0"/>
              <a:t>0,1621 </a:t>
            </a:r>
          </a:p>
          <a:p>
            <a:r>
              <a:rPr lang="cs-CZ" dirty="0"/>
              <a:t>Metoda váženého součtu (WSA)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400" b="1" dirty="0"/>
              <a:t>Varianta č. 1 (Čárové kódy): 0,55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400" b="1" dirty="0"/>
              <a:t>Varianta č. 2 (RFID): 0,45</a:t>
            </a:r>
          </a:p>
          <a:p>
            <a:pPr marL="0" indent="0">
              <a:buNone/>
            </a:pPr>
            <a:r>
              <a:rPr lang="cs-CZ" dirty="0"/>
              <a:t>• Zvolená varianta - (Čárové kódy)</a:t>
            </a:r>
          </a:p>
        </p:txBody>
      </p:sp>
    </p:spTree>
    <p:extLst>
      <p:ext uri="{BB962C8B-B14F-4D97-AF65-F5344CB8AC3E}">
        <p14:creationId xmlns:p14="http://schemas.microsoft.com/office/powerpoint/2010/main" val="8113850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84784"/>
          </a:xfrm>
          <a:solidFill>
            <a:srgbClr val="00B050"/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txBody>
          <a:bodyPr/>
          <a:lstStyle/>
          <a:p>
            <a:r>
              <a:rPr 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Závěr</a:t>
            </a:r>
            <a:endParaRPr lang="en-GB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Systém čárových kódů</a:t>
            </a:r>
          </a:p>
          <a:p>
            <a:r>
              <a:rPr lang="cs-CZ" dirty="0"/>
              <a:t>Kamerový systém na vysokozdvižné vozíky</a:t>
            </a:r>
          </a:p>
          <a:p>
            <a:r>
              <a:rPr lang="cs-CZ" dirty="0"/>
              <a:t>Paletové regály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Úspora času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Eliminace chyb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Zefektivnění materiálového toku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Eliminace papírového formy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57239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84784"/>
          </a:xfrm>
          <a:solidFill>
            <a:srgbClr val="00B050"/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txBody>
          <a:bodyPr/>
          <a:lstStyle/>
          <a:p>
            <a:r>
              <a:rPr 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Doplňující otázky oponenta práce</a:t>
            </a:r>
            <a:endParaRPr lang="en-GB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cs-CZ" sz="2400" dirty="0"/>
              <a:t>Neuvažovali </a:t>
            </a:r>
            <a:r>
              <a:rPr lang="cs-CZ" sz="2400" dirty="0" err="1"/>
              <a:t>ste</a:t>
            </a:r>
            <a:r>
              <a:rPr lang="cs-CZ" sz="2400" dirty="0"/>
              <a:t> nad </a:t>
            </a:r>
            <a:r>
              <a:rPr lang="cs-CZ" sz="2400" dirty="0" err="1"/>
              <a:t>možnosťou</a:t>
            </a:r>
            <a:r>
              <a:rPr lang="cs-CZ" sz="2400" dirty="0"/>
              <a:t>, </a:t>
            </a:r>
            <a:r>
              <a:rPr lang="cs-CZ" sz="2400" dirty="0" err="1"/>
              <a:t>naištalovať</a:t>
            </a:r>
            <a:r>
              <a:rPr lang="cs-CZ" sz="2400" dirty="0"/>
              <a:t> kamery na </a:t>
            </a:r>
            <a:r>
              <a:rPr lang="cs-CZ" sz="2400" dirty="0" err="1"/>
              <a:t>expedičné</a:t>
            </a:r>
            <a:r>
              <a:rPr lang="cs-CZ" sz="2400" dirty="0"/>
              <a:t> brány. </a:t>
            </a:r>
            <a:r>
              <a:rPr lang="cs-CZ" sz="2400" dirty="0" err="1"/>
              <a:t>Tieto</a:t>
            </a:r>
            <a:r>
              <a:rPr lang="cs-CZ" sz="2400" dirty="0"/>
              <a:t> kamery by mohli </a:t>
            </a:r>
            <a:r>
              <a:rPr lang="cs-CZ" sz="2400" dirty="0" err="1"/>
              <a:t>zachytávať</a:t>
            </a:r>
            <a:r>
              <a:rPr lang="cs-CZ" sz="2400" dirty="0"/>
              <a:t> EAN kódy a </a:t>
            </a:r>
            <a:r>
              <a:rPr lang="cs-CZ" sz="2400" dirty="0" err="1"/>
              <a:t>vyhodnocovať</a:t>
            </a:r>
            <a:r>
              <a:rPr lang="cs-CZ" sz="2400" dirty="0"/>
              <a:t> </a:t>
            </a:r>
            <a:r>
              <a:rPr lang="cs-CZ" sz="2400" dirty="0" err="1"/>
              <a:t>ich</a:t>
            </a:r>
            <a:r>
              <a:rPr lang="cs-CZ" sz="2400" dirty="0"/>
              <a:t> a </a:t>
            </a:r>
            <a:r>
              <a:rPr lang="cs-CZ" sz="2400" dirty="0" err="1"/>
              <a:t>následne</a:t>
            </a:r>
            <a:r>
              <a:rPr lang="cs-CZ" sz="2400" dirty="0"/>
              <a:t> aj </a:t>
            </a:r>
            <a:r>
              <a:rPr lang="cs-CZ" sz="2400" dirty="0" err="1"/>
              <a:t>sledovať</a:t>
            </a:r>
            <a:r>
              <a:rPr lang="cs-CZ" sz="2400" dirty="0"/>
              <a:t> nakládku tovaru do </a:t>
            </a:r>
            <a:r>
              <a:rPr lang="cs-CZ" sz="2400" dirty="0" err="1"/>
              <a:t>návesov</a:t>
            </a:r>
            <a:r>
              <a:rPr lang="cs-CZ" sz="2400" dirty="0"/>
              <a:t>. V </a:t>
            </a:r>
            <a:r>
              <a:rPr lang="cs-CZ" sz="2400" dirty="0" err="1"/>
              <a:t>takom</a:t>
            </a:r>
            <a:r>
              <a:rPr lang="cs-CZ" sz="2400" dirty="0"/>
              <a:t> </a:t>
            </a:r>
            <a:r>
              <a:rPr lang="cs-CZ" sz="2400" dirty="0" err="1"/>
              <a:t>prípade</a:t>
            </a:r>
            <a:r>
              <a:rPr lang="cs-CZ" sz="2400" dirty="0"/>
              <a:t> by bolo aj </a:t>
            </a:r>
            <a:r>
              <a:rPr lang="cs-CZ" sz="2400" dirty="0" err="1"/>
              <a:t>znížené</a:t>
            </a:r>
            <a:r>
              <a:rPr lang="cs-CZ" sz="2400" dirty="0"/>
              <a:t> riziko </a:t>
            </a:r>
            <a:r>
              <a:rPr lang="cs-CZ" sz="2400" dirty="0" err="1"/>
              <a:t>poškodenia</a:t>
            </a:r>
            <a:r>
              <a:rPr lang="cs-CZ" sz="2400" dirty="0"/>
              <a:t> kamery na vozíku. </a:t>
            </a:r>
            <a:r>
              <a:rPr lang="cs-CZ" sz="2400" dirty="0" err="1"/>
              <a:t>Aký</a:t>
            </a:r>
            <a:r>
              <a:rPr lang="cs-CZ" sz="2400" dirty="0"/>
              <a:t> vplyv by </a:t>
            </a:r>
            <a:r>
              <a:rPr lang="cs-CZ" sz="2400" dirty="0" err="1"/>
              <a:t>mali</a:t>
            </a:r>
            <a:r>
              <a:rPr lang="cs-CZ" sz="2400" dirty="0"/>
              <a:t> Vaše návrhy na produktivitu práce </a:t>
            </a:r>
            <a:r>
              <a:rPr lang="cs-CZ" sz="2400" dirty="0" err="1"/>
              <a:t>zamestnancov</a:t>
            </a:r>
            <a:r>
              <a:rPr lang="cs-CZ" sz="2400" dirty="0"/>
              <a:t> na </a:t>
            </a:r>
            <a:r>
              <a:rPr lang="cs-CZ" sz="2400" dirty="0" err="1"/>
              <a:t>vysokozdvíhacom</a:t>
            </a:r>
            <a:r>
              <a:rPr lang="cs-CZ" sz="2400" dirty="0"/>
              <a:t> vozíku? </a:t>
            </a:r>
            <a:r>
              <a:rPr lang="cs-CZ" sz="2400" dirty="0" err="1"/>
              <a:t>Vedeli</a:t>
            </a:r>
            <a:r>
              <a:rPr lang="cs-CZ" sz="2400" dirty="0"/>
              <a:t> by </a:t>
            </a:r>
            <a:r>
              <a:rPr lang="cs-CZ" sz="2400" dirty="0" err="1"/>
              <a:t>ste</a:t>
            </a:r>
            <a:r>
              <a:rPr lang="cs-CZ" sz="2400" dirty="0"/>
              <a:t> </a:t>
            </a:r>
            <a:r>
              <a:rPr lang="cs-CZ" sz="2400" dirty="0" err="1"/>
              <a:t>vyrátať</a:t>
            </a:r>
            <a:r>
              <a:rPr lang="cs-CZ" sz="2400" dirty="0"/>
              <a:t> </a:t>
            </a:r>
            <a:r>
              <a:rPr lang="cs-CZ" sz="2400" dirty="0" err="1"/>
              <a:t>návratnosť</a:t>
            </a:r>
            <a:r>
              <a:rPr lang="cs-CZ" sz="2400" dirty="0"/>
              <a:t> </a:t>
            </a:r>
            <a:r>
              <a:rPr lang="cs-CZ" sz="2400" dirty="0" err="1"/>
              <a:t>investícií</a:t>
            </a:r>
            <a:r>
              <a:rPr lang="cs-CZ" sz="2400" dirty="0"/>
              <a:t>? </a:t>
            </a:r>
            <a:endParaRPr lang="en-GB" sz="2400" i="1" dirty="0"/>
          </a:p>
        </p:txBody>
      </p:sp>
    </p:spTree>
    <p:extLst>
      <p:ext uri="{BB962C8B-B14F-4D97-AF65-F5344CB8AC3E}">
        <p14:creationId xmlns:p14="http://schemas.microsoft.com/office/powerpoint/2010/main" val="28057486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3568" y="2420888"/>
            <a:ext cx="8229600" cy="1143000"/>
          </a:xfrm>
        </p:spPr>
        <p:txBody>
          <a:bodyPr/>
          <a:lstStyle/>
          <a:p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814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08520" y="23018"/>
            <a:ext cx="9144000" cy="1417638"/>
          </a:xfrm>
          <a:solidFill>
            <a:srgbClr val="00B050"/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txBody>
          <a:bodyPr/>
          <a:lstStyle/>
          <a:p>
            <a:r>
              <a:rPr 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Obsah</a:t>
            </a:r>
            <a:endParaRPr lang="en-GB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3478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• Cíl práce  </a:t>
            </a:r>
          </a:p>
          <a:p>
            <a:pPr marL="0" indent="0">
              <a:buNone/>
            </a:pPr>
            <a:r>
              <a:rPr lang="cs-CZ" dirty="0"/>
              <a:t>• Použité metody</a:t>
            </a:r>
          </a:p>
          <a:p>
            <a:pPr marL="0" indent="0">
              <a:buNone/>
            </a:pPr>
            <a:r>
              <a:rPr lang="cs-CZ" dirty="0"/>
              <a:t>• Společnost Silon s.r.o.</a:t>
            </a:r>
          </a:p>
          <a:p>
            <a:pPr marL="0" indent="0">
              <a:buNone/>
            </a:pPr>
            <a:r>
              <a:rPr lang="cs-CZ" dirty="0"/>
              <a:t>• Optimalizace expedice ve společnosti Silon</a:t>
            </a:r>
          </a:p>
          <a:p>
            <a:pPr marL="0" indent="0">
              <a:buNone/>
            </a:pPr>
            <a:r>
              <a:rPr lang="cs-CZ" dirty="0"/>
              <a:t>• Návrhy na optimalizaci</a:t>
            </a:r>
          </a:p>
          <a:p>
            <a:pPr marL="0" indent="0">
              <a:buNone/>
            </a:pPr>
            <a:r>
              <a:rPr lang="cs-CZ" dirty="0"/>
              <a:t>• Změna formy dokumentace naloženého zboží</a:t>
            </a:r>
          </a:p>
          <a:p>
            <a:pPr marL="0" indent="0">
              <a:buNone/>
            </a:pPr>
            <a:r>
              <a:rPr lang="cs-CZ" dirty="0"/>
              <a:t>• Zavedení automatické identifikace </a:t>
            </a:r>
          </a:p>
          <a:p>
            <a:pPr marL="0" indent="0">
              <a:buNone/>
            </a:pPr>
            <a:r>
              <a:rPr lang="cs-CZ" dirty="0"/>
              <a:t>• Kalkulace automatické identifikace </a:t>
            </a:r>
          </a:p>
          <a:p>
            <a:pPr marL="0" indent="0">
              <a:buNone/>
            </a:pPr>
            <a:r>
              <a:rPr lang="cs-CZ" dirty="0"/>
              <a:t>• Určení nejvhodnější varianty pomocí metod vícekriteriálního hodnocení </a:t>
            </a:r>
          </a:p>
          <a:p>
            <a:pPr marL="0" indent="0">
              <a:buNone/>
            </a:pPr>
            <a:r>
              <a:rPr lang="cs-CZ" dirty="0"/>
              <a:t>• Závěr </a:t>
            </a:r>
          </a:p>
          <a:p>
            <a:pPr marL="0" indent="0">
              <a:buNone/>
            </a:pPr>
            <a:r>
              <a:rPr lang="cs-CZ" dirty="0"/>
              <a:t>• Otázky oponenta diplomové práce</a:t>
            </a:r>
            <a:endParaRPr lang="cs-CZ" dirty="0"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8580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5B13AD-A777-488F-B445-E243F7068333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Cíl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CA061E7-4BB6-4976-A39D-F047946A8E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Cílem diplomové práce je provést posouzení subsystému expedice a navrhnout opatření směřující k optimalizaci procesu.</a:t>
            </a:r>
          </a:p>
        </p:txBody>
      </p:sp>
    </p:spTree>
    <p:extLst>
      <p:ext uri="{BB962C8B-B14F-4D97-AF65-F5344CB8AC3E}">
        <p14:creationId xmlns:p14="http://schemas.microsoft.com/office/powerpoint/2010/main" val="2989223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00B050"/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txBody>
          <a:bodyPr/>
          <a:lstStyle/>
          <a:p>
            <a:r>
              <a:rPr 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Použité metody</a:t>
            </a:r>
            <a:endParaRPr lang="en-GB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3000" dirty="0">
                <a:cs typeface="Times New Roman" panose="02020603050405020304" pitchFamily="18" charset="0"/>
              </a:rPr>
              <a:t>Metoda sběru dat</a:t>
            </a:r>
          </a:p>
          <a:p>
            <a:r>
              <a:rPr lang="cs-CZ" sz="3000" dirty="0">
                <a:cs typeface="Times New Roman" panose="02020603050405020304" pitchFamily="18" charset="0"/>
              </a:rPr>
              <a:t>Metoda zpracování dat</a:t>
            </a:r>
          </a:p>
          <a:p>
            <a:r>
              <a:rPr lang="cs-CZ" sz="3000" dirty="0">
                <a:cs typeface="Times New Roman" panose="02020603050405020304" pitchFamily="18" charset="0"/>
              </a:rPr>
              <a:t>Metoda vyhodnocení dat a komparace</a:t>
            </a:r>
          </a:p>
          <a:p>
            <a:r>
              <a:rPr lang="cs-CZ" sz="3000" dirty="0">
                <a:cs typeface="Times New Roman" panose="02020603050405020304" pitchFamily="18" charset="0"/>
              </a:rPr>
              <a:t>Analýza současného stavu </a:t>
            </a:r>
          </a:p>
          <a:p>
            <a:pPr marL="0" indent="0">
              <a:buNone/>
            </a:pPr>
            <a:r>
              <a:rPr lang="cs-CZ" sz="3000" dirty="0">
                <a:cs typeface="Times New Roman" panose="02020603050405020304" pitchFamily="18" charset="0"/>
              </a:rPr>
              <a:t>	- přímé pozorování</a:t>
            </a:r>
          </a:p>
          <a:p>
            <a:pPr marL="0" indent="0">
              <a:buNone/>
            </a:pPr>
            <a:r>
              <a:rPr lang="cs-CZ" sz="3000" dirty="0">
                <a:cs typeface="Times New Roman" panose="02020603050405020304" pitchFamily="18" charset="0"/>
              </a:rPr>
              <a:t>	- rozhovory</a:t>
            </a:r>
          </a:p>
          <a:p>
            <a:pPr marL="0" indent="0">
              <a:buNone/>
            </a:pPr>
            <a:r>
              <a:rPr lang="cs-CZ" sz="3000" dirty="0">
                <a:cs typeface="Times New Roman" panose="02020603050405020304" pitchFamily="18" charset="0"/>
              </a:rPr>
              <a:t>	- interní dokumentace </a:t>
            </a:r>
          </a:p>
          <a:p>
            <a:r>
              <a:rPr lang="cs-CZ" sz="3000" dirty="0">
                <a:cs typeface="Times New Roman" panose="02020603050405020304" pitchFamily="18" charset="0"/>
              </a:rPr>
              <a:t>Metoda vícekriteriálního rozhodování WSA</a:t>
            </a:r>
          </a:p>
          <a:p>
            <a:r>
              <a:rPr lang="cs-CZ" sz="3000" dirty="0">
                <a:cs typeface="Times New Roman" panose="02020603050405020304" pitchFamily="18" charset="0"/>
              </a:rPr>
              <a:t>Metoda vícekriteriálního rozhodování TOPSIS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4546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04" y="-18256"/>
            <a:ext cx="9144000" cy="1417638"/>
          </a:xfrm>
          <a:solidFill>
            <a:srgbClr val="00B050"/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txBody>
          <a:bodyPr/>
          <a:lstStyle/>
          <a:p>
            <a:r>
              <a:rPr 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Charakteristika podniku</a:t>
            </a:r>
            <a:endParaRPr lang="en-GB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r>
              <a:rPr lang="cs-CZ" sz="2800" dirty="0">
                <a:cs typeface="Times New Roman" panose="02020603050405020304" pitchFamily="18" charset="0"/>
              </a:rPr>
              <a:t>1950, Planá nad Lužnicí</a:t>
            </a:r>
          </a:p>
          <a:p>
            <a:r>
              <a:rPr lang="cs-CZ" sz="2800" dirty="0">
                <a:cs typeface="Times New Roman" panose="02020603050405020304" pitchFamily="18" charset="0"/>
              </a:rPr>
              <a:t>Společností s ručením omezením , 4 majitelé.</a:t>
            </a:r>
          </a:p>
          <a:p>
            <a:r>
              <a:rPr lang="cs-CZ" sz="2800" dirty="0">
                <a:cs typeface="Times New Roman" panose="02020603050405020304" pitchFamily="18" charset="0"/>
              </a:rPr>
              <a:t>Výrobce kompaundů a polyesterových vláken. </a:t>
            </a:r>
          </a:p>
          <a:p>
            <a:r>
              <a:rPr lang="cs-CZ" sz="2800" dirty="0">
                <a:cs typeface="Times New Roman" panose="02020603050405020304" pitchFamily="18" charset="0"/>
              </a:rPr>
              <a:t>Využití: automobilový průmysl, stavebnictví, hygienické a obecné zpracování. </a:t>
            </a:r>
          </a:p>
          <a:p>
            <a:r>
              <a:rPr lang="cs-CZ" sz="2800" dirty="0">
                <a:cs typeface="Times New Roman" panose="02020603050405020304" pitchFamily="18" charset="0"/>
              </a:rPr>
              <a:t>560 zaměstnanců</a:t>
            </a:r>
            <a:endParaRPr lang="en-GB" sz="2800" dirty="0">
              <a:cs typeface="Times New Roman" panose="02020603050405020304" pitchFamily="18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E12B129-9C80-4738-9D42-CE8A2A940ED0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3995936" y="4452367"/>
            <a:ext cx="3862695" cy="1610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3726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E752AE-F515-40B4-AE6F-61444F3A6FC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>
            <a:normAutofit fontScale="90000"/>
          </a:bodyPr>
          <a:lstStyle/>
          <a:p>
            <a:r>
              <a:rPr lang="cs-CZ" b="1" dirty="0"/>
              <a:t>Optimalizace expedice ve společnosti Silon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9874616-ABE8-49DB-AB07-9EB3842E1C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2 výrobní haly.</a:t>
            </a:r>
          </a:p>
          <a:p>
            <a:r>
              <a:rPr lang="cs-CZ" dirty="0"/>
              <a:t>2 sklady hotových výrobků.</a:t>
            </a:r>
          </a:p>
          <a:p>
            <a:r>
              <a:rPr lang="cs-CZ" dirty="0"/>
              <a:t>600 kg oktabíny, 1000 kg oktabíny, 1200 kg palety s pytlovaným materiálem.</a:t>
            </a:r>
          </a:p>
          <a:p>
            <a:r>
              <a:rPr lang="cs-CZ" dirty="0"/>
              <a:t>300 tun materiálu za pracovní den.</a:t>
            </a:r>
          </a:p>
          <a:p>
            <a:r>
              <a:rPr lang="cs-CZ" dirty="0"/>
              <a:t>Expedice – do silničních návěsů a kontejnerů</a:t>
            </a:r>
          </a:p>
          <a:p>
            <a:pPr marL="914400" lvl="2" indent="0">
              <a:buNone/>
            </a:pPr>
            <a:r>
              <a:rPr lang="cs-CZ" dirty="0"/>
              <a:t>	 </a:t>
            </a:r>
            <a:r>
              <a:rPr lang="cs-CZ" sz="3200" dirty="0"/>
              <a:t>–  do cisternových návěsů.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85021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9BA4A6-E256-4BC6-865E-29D550854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212DFF74-86E2-4CF1-8E48-B74B30969AAC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052736"/>
            <a:ext cx="8784976" cy="553062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684120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8DB18C-AF5C-4F0D-A3BE-8C5511BBD2E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Návrhy na optimalizaci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02F3CAA-6499-495F-AB7B-6B40A11E94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25963"/>
          </a:xfrm>
        </p:spPr>
        <p:txBody>
          <a:bodyPr/>
          <a:lstStyle/>
          <a:p>
            <a:pPr lvl="0"/>
            <a:r>
              <a:rPr lang="cs-CZ" dirty="0"/>
              <a:t>Změna formy dokumentace naloženého zboží.</a:t>
            </a:r>
          </a:p>
          <a:p>
            <a:pPr lvl="0"/>
            <a:r>
              <a:rPr lang="cs-CZ" dirty="0"/>
              <a:t>Vybudování nových regálů ve skladu hotových výrobků.</a:t>
            </a:r>
          </a:p>
          <a:p>
            <a:pPr lvl="0"/>
            <a:r>
              <a:rPr lang="cs-CZ" dirty="0"/>
              <a:t>Zavedení automatické identifikace.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66385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217CC4-E60C-41F8-BF74-B4C2A992A9E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>
            <a:normAutofit fontScale="90000"/>
          </a:bodyPr>
          <a:lstStyle/>
          <a:p>
            <a:br>
              <a:rPr lang="cs-CZ" i="1" dirty="0"/>
            </a:br>
            <a:r>
              <a:rPr 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Změna formy dokumentace naloženého zboží</a:t>
            </a:r>
            <a:br>
              <a:rPr lang="cs-CZ" i="1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D40BB2E-0CAB-4619-9DB4-2D23C42654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cs typeface="Times New Roman" panose="02020603050405020304" pitchFamily="18" charset="0"/>
              </a:rPr>
              <a:t>Po uložení zboží do přepravního prostředku  </a:t>
            </a:r>
            <a:r>
              <a:rPr lang="cs-CZ" dirty="0">
                <a:cs typeface="Times New Roman" panose="02020603050405020304" pitchFamily="18" charset="0"/>
                <a:sym typeface="Wingdings" panose="05000000000000000000" pitchFamily="2" charset="2"/>
              </a:rPr>
              <a:t> fotodokumentace řidičem VZV.</a:t>
            </a:r>
          </a:p>
          <a:p>
            <a:r>
              <a:rPr lang="cs-CZ" dirty="0">
                <a:cs typeface="Times New Roman" panose="02020603050405020304" pitchFamily="18" charset="0"/>
                <a:sym typeface="Wingdings" panose="05000000000000000000" pitchFamily="2" charset="2"/>
              </a:rPr>
              <a:t>Reklamace.</a:t>
            </a:r>
          </a:p>
          <a:p>
            <a:r>
              <a:rPr lang="cs-CZ" dirty="0">
                <a:cs typeface="Times New Roman" panose="02020603050405020304" pitchFamily="18" charset="0"/>
                <a:sym typeface="Wingdings" panose="05000000000000000000" pitchFamily="2" charset="2"/>
              </a:rPr>
              <a:t>Časová náročnost, nekvalitní snímky.</a:t>
            </a:r>
          </a:p>
          <a:p>
            <a:r>
              <a:rPr lang="cs-CZ" dirty="0">
                <a:cs typeface="Times New Roman" panose="02020603050405020304" pitchFamily="18" charset="0"/>
                <a:sym typeface="Wingdings" panose="05000000000000000000" pitchFamily="2" charset="2"/>
              </a:rPr>
              <a:t>Každý den cca 300 tun materiálu k vyskladnění.</a:t>
            </a:r>
          </a:p>
          <a:p>
            <a:r>
              <a:rPr lang="cs-CZ" dirty="0">
                <a:cs typeface="Times New Roman" panose="02020603050405020304" pitchFamily="18" charset="0"/>
                <a:sym typeface="Wingdings" panose="05000000000000000000" pitchFamily="2" charset="2"/>
              </a:rPr>
              <a:t>Velké množství fotografií.</a:t>
            </a:r>
            <a:endParaRPr lang="cs-CZ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24936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20233</TotalTime>
  <Words>637</Words>
  <Application>Microsoft Office PowerPoint</Application>
  <PresentationFormat>Předvádění na obrazovce (4:3)</PresentationFormat>
  <Paragraphs>170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Arial</vt:lpstr>
      <vt:lpstr>Calibri</vt:lpstr>
      <vt:lpstr>Times New Roman</vt:lpstr>
      <vt:lpstr>Wingdings</vt:lpstr>
      <vt:lpstr>Tema do Office</vt:lpstr>
      <vt:lpstr>Optimalizace procesu expedice ve společnosti Silon</vt:lpstr>
      <vt:lpstr>Obsah</vt:lpstr>
      <vt:lpstr>Cíl práce</vt:lpstr>
      <vt:lpstr>Použité metody</vt:lpstr>
      <vt:lpstr>Charakteristika podniku</vt:lpstr>
      <vt:lpstr>Optimalizace expedice ve společnosti Silon</vt:lpstr>
      <vt:lpstr>Prezentace aplikace PowerPoint</vt:lpstr>
      <vt:lpstr>Návrhy na optimalizaci</vt:lpstr>
      <vt:lpstr> Změna formy dokumentace naloženého zboží </vt:lpstr>
      <vt:lpstr>Změna formy dokumentace naloženého zboží</vt:lpstr>
      <vt:lpstr>Zavedení automatické identifikace</vt:lpstr>
      <vt:lpstr>Zavedení automatické identifikace</vt:lpstr>
      <vt:lpstr>Zavedení automatické identifikace</vt:lpstr>
      <vt:lpstr>Zavedení automatické identifikace</vt:lpstr>
      <vt:lpstr>Určení nejvhodnější varianty pomocí metod vícekriteriálního hodnocení </vt:lpstr>
      <vt:lpstr>Určení nejvhodnější varianty pomocí metod vícekriteriálního hodnocení </vt:lpstr>
      <vt:lpstr>Závěr</vt:lpstr>
      <vt:lpstr>Doplňující otázky oponenta práce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Optimalizace materiálových toků ve společnosti Družstevní závody Dražice - Strojírna s. r. o.</dc:title>
  <dc:creator>ecafe</dc:creator>
  <cp:lastModifiedBy>Aleš</cp:lastModifiedBy>
  <cp:revision>77</cp:revision>
  <dcterms:created xsi:type="dcterms:W3CDTF">2017-06-12T15:43:56Z</dcterms:created>
  <dcterms:modified xsi:type="dcterms:W3CDTF">2018-05-30T16:04:06Z</dcterms:modified>
</cp:coreProperties>
</file>