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3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21C033-5479-40A2-B2BA-743F27C7A2FA}" type="datetimeFigureOut">
              <a:rPr lang="cs-CZ" smtClean="0"/>
              <a:t>30.05.2018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FA8875-6DA4-447E-91A3-554412862381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21868" y="160018"/>
            <a:ext cx="6136797" cy="1757753"/>
          </a:xfrm>
        </p:spPr>
        <p:txBody>
          <a:bodyPr>
            <a:normAutofit/>
          </a:bodyPr>
          <a:lstStyle/>
          <a:p>
            <a:pPr algn="ctr"/>
            <a:r>
              <a:rPr lang="cs-CZ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Vysoká škola technická a ekonomická</a:t>
            </a:r>
            <a:br>
              <a:rPr lang="cs-CZ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Českých Budějovicích</a:t>
            </a:r>
            <a:br>
              <a:rPr lang="cs-CZ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Katedra dopravy a logistiky</a:t>
            </a:r>
            <a:br>
              <a:rPr lang="cs-CZ" sz="2500" dirty="0"/>
            </a:br>
            <a:endParaRPr lang="cs-CZ" sz="2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cs-CZ" sz="34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uplatnění optimalizačních metod v logistice (dopravě)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838665" y="3419548"/>
            <a:ext cx="7772400" cy="1953667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cs-CZ" sz="2000" b="1" dirty="0">
                <a:solidFill>
                  <a:schemeClr val="bg2">
                    <a:lumMod val="25000"/>
                  </a:schemeClr>
                </a:solidFill>
              </a:rPr>
              <a:t>Autor diplomové práce: </a:t>
            </a:r>
            <a:r>
              <a:rPr lang="cs-CZ" sz="2000" b="1" i="1" dirty="0">
                <a:solidFill>
                  <a:schemeClr val="bg2">
                    <a:lumMod val="25000"/>
                  </a:schemeClr>
                </a:solidFill>
              </a:rPr>
              <a:t>Bc. Lenka Mikulášková</a:t>
            </a:r>
          </a:p>
          <a:p>
            <a:pPr algn="l"/>
            <a:r>
              <a:rPr lang="cs-CZ" sz="2000" b="1" dirty="0">
                <a:solidFill>
                  <a:schemeClr val="bg2">
                    <a:lumMod val="25000"/>
                  </a:schemeClr>
                </a:solidFill>
              </a:rPr>
              <a:t>Vedoucí diplomové práce: </a:t>
            </a:r>
            <a:r>
              <a:rPr lang="cs-CZ" sz="2000" b="1" i="1" dirty="0">
                <a:solidFill>
                  <a:schemeClr val="bg2">
                    <a:lumMod val="25000"/>
                  </a:schemeClr>
                </a:solidFill>
              </a:rPr>
              <a:t>Ing. Jiří Čejka, Ph.D.</a:t>
            </a:r>
          </a:p>
          <a:p>
            <a:pPr algn="l"/>
            <a:r>
              <a:rPr lang="cs-CZ" sz="2000" b="1" dirty="0">
                <a:solidFill>
                  <a:schemeClr val="bg2">
                    <a:lumMod val="25000"/>
                  </a:schemeClr>
                </a:solidFill>
              </a:rPr>
              <a:t>Oponent diplomové práce: </a:t>
            </a:r>
            <a:r>
              <a:rPr lang="cs-CZ" sz="2000" b="1" i="1" dirty="0">
                <a:solidFill>
                  <a:schemeClr val="bg2">
                    <a:lumMod val="25000"/>
                  </a:schemeClr>
                </a:solidFill>
              </a:rPr>
              <a:t>doc. Ing. Miloš Hitka, PhD.</a:t>
            </a:r>
          </a:p>
          <a:p>
            <a:pPr algn="l"/>
            <a:r>
              <a:rPr lang="cs-CZ" sz="2000" b="1" i="1" dirty="0">
                <a:solidFill>
                  <a:schemeClr val="bg2">
                    <a:lumMod val="25000"/>
                  </a:schemeClr>
                </a:solidFill>
              </a:rPr>
              <a:t>České Budějovice, červen 2018</a:t>
            </a:r>
          </a:p>
        </p:txBody>
      </p:sp>
    </p:spTree>
    <p:extLst>
      <p:ext uri="{BB962C8B-B14F-4D97-AF65-F5344CB8AC3E}">
        <p14:creationId xmlns:p14="http://schemas.microsoft.com/office/powerpoint/2010/main" val="3652629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75323AD-3C5D-4302-B820-EEF0A1677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Flotila vozidel na DS Brno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Nedostatečná přepravní kapacita pro rozvoz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Medián zastávek na trase pro vozidla C5,8 je 9, pro vozidla B3,1 je 10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Průměrné náklady na závoz jednoho zákazníka v regionu DS Brno jsou 594,5 Kč.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BBDAA5-5F0F-4953-9062-7BC88762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4A79E5-6A67-420C-888F-0BCBFCE33F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C9D2BEF-55BA-4E45-A949-D76C35EE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Souhrnné řešení přepravních problémů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Pořízení velkokapacitního vozidla typu E16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Zdvihový objem válců min 6 500 cm</a:t>
            </a:r>
            <a:r>
              <a:rPr lang="cs-CZ" baseline="30000" dirty="0"/>
              <a:t>3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Maximální výkon min 230 kW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Užiteční hmotnost min 16 000 kg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Ložná plocha pro min 21 EUR palet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Vzduchové měchy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Nástavba vhodná pro rozvoz nápojů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Hydraulické sklopné čelo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Nástavba v bílé barvě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5783FA-D1B4-420D-B1C1-137F09EA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6E14A4D-EBEF-4ADB-B9DE-36B51B5BF3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3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DFC2EF3-AFD0-4F7A-8675-EE37CA3601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05E0CAC0-244F-45D7-A0DF-01A0F64C3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Souhrnné řešení přepravních problémů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Výběrové řízení na základě multikriteriálního rozhodování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Maximalizační kritéria – výkon motoru, užitečná hmotnost, rozměry ložné plochy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Minimalizační kritéria – spotřeba PHM, cena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/>
              <a:t>Výsledek: </a:t>
            </a:r>
            <a:r>
              <a:rPr lang="cs-CZ" dirty="0"/>
              <a:t>návrh na zakoupení vozidla DAF TGS za cenu 2 400 000 Kč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Vozidlo určené pro závoz velkoodběratelů a distribučních objednávek na DS Ostrava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7D53D7-165C-4FA1-BD7E-17CA1E85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08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812B6F75-7346-4899-A163-268F65D7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Snížení celkových ročních nákladů na primární distribuci na závoz DS Ostrava ve výši 2 025 864 Kč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Zvýšení nákladů na primární distribuci při závozech na DS Brno o 1 051 704 Kč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Celkové snížení nákladů na primární distribuci ve výši 974 160 Kč, tedy 48%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Zvýšení nákladů na SD při závozech na DS Ostrava o 996 100 Kč (140 závozů/1 rok)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Eliminace problému s dobou jízdy řidiče primární distribuce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F9BE99F-B6BC-40C6-B8B9-27E61EA0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Vyhodnocení úspory nákladů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6ACD2EC-83C1-4782-A31C-7FA1EACDB5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0EBC24C4-6C33-4E81-8A63-D82C327BD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Zvýšení průměrné objednávky velkoobchodů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Snížení počtu závozů velkoodběratelů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Úspora průměrně 103 254 Kč za 1 měsíc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Úspora přibližně 1 240 000 Kč/1 rok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Zvýšení kapacity vozidel pro rozvoz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56320E-F195-4F12-85F3-EDBFFA95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Vyhodnocení úspory nákladů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C082AF2-EAA6-406C-8C7A-2B1315E3F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8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A053C5E-096C-46A0-BC6E-FB74B07F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Výsledky a závěr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340D834-9DA2-4DAF-8F64-872C2784F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022094"/>
              </p:ext>
            </p:extLst>
          </p:nvPr>
        </p:nvGraphicFramePr>
        <p:xfrm>
          <a:off x="457200" y="1481138"/>
          <a:ext cx="8229600" cy="3220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610234674"/>
                    </a:ext>
                  </a:extLst>
                </a:gridCol>
                <a:gridCol w="3178696">
                  <a:extLst>
                    <a:ext uri="{9D8B030D-6E8A-4147-A177-3AD203B41FA5}">
                      <a16:colId xmlns:a16="http://schemas.microsoft.com/office/drawing/2014/main" val="4027547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 (Kč/ROK)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2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Zvýšení nákladů na sekundární distribuci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996 100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6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Snížení nákladů na primární distribuci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-974 160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48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Snížení nákladů na sekundární distribuci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-1 240 000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39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Eliminace problému s dobou jízdy řidiče kamionu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Zvýšení přepravní kapacity pro sekundární distribuci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/>
                        <a:t>- 1 218 060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020431"/>
                  </a:ext>
                </a:extLst>
              </a:tr>
            </a:tbl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B4393B40-7F7D-402A-87FC-DD4CC4995E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29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27B9CF6-CCDF-4ED4-B2A3-BEE4CE17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Celkové roční snížení nákladů na přepravu ve  výši 1 218 060 Kč.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Pořizovací náklady na vozidlo 2 400 000 Kč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Návratnost investice do dvou let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E32DB2-C197-424A-8A54-503A9264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Výsledky a závěr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1E1ADC9-6EAA-42C9-8F24-6AB52C60FF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8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Děkuji za pozornost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24E764-D48C-427C-A757-F012EEF5EB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95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doc. Ing. Miloš Hitka, PhD.: </a:t>
            </a:r>
            <a:r>
              <a:rPr lang="cs-CZ" i="1" dirty="0"/>
              <a:t>„Aký postoj zaujala firma k Vašim výsledkom a zvažuje ich využitie?“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Doplňující otázky oponenta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D1F9A9-87FF-4D94-BDFC-058C82EFA0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7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Cíl práce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Teoretická část diplomové práce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Aplikační část diplomové práce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Konflikty v řízení dopravy v pivovaru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Navržená řešení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Vyhodnocení úspory nákladů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Výsledky a závěr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328110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Cílem práce je aplikace metod operačního výzkumu do logistických technologií. V rámci práce dojde k vytipování vhodných metod pro řešení konkrétního problému. Následně dojde </a:t>
            </a:r>
            <a:r>
              <a:rPr lang="cs-CZ"/>
              <a:t>k využití </a:t>
            </a:r>
            <a:r>
              <a:rPr lang="cs-CZ" dirty="0"/>
              <a:t>vybraných metod k optimalizaci logistického problému.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Cíl práce</a:t>
            </a:r>
          </a:p>
        </p:txBody>
      </p:sp>
    </p:spTree>
    <p:extLst>
      <p:ext uri="{BB962C8B-B14F-4D97-AF65-F5344CB8AC3E}">
        <p14:creationId xmlns:p14="http://schemas.microsoft.com/office/powerpoint/2010/main" val="21215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Optimalizace jako neustálé zlepšování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Optimalizace podnikových procesů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Plánování a optimalizace dopravy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Teoretická část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227405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Distribuce zboží v Budějovickém Budvaru,n.p.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Primární a sekundární distribuce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Distribuční střediska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Vlastní a externí doprava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Plánování dopravy v programu Plantour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5AD04E-68AC-4412-B02D-A77F08B4C4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3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Clr>
                <a:schemeClr val="bg2">
                  <a:lumMod val="25000"/>
                </a:schemeClr>
              </a:buClr>
              <a:buNone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Konflikty v řízení dopravy v pivovaru</a:t>
            </a:r>
          </a:p>
          <a:p>
            <a:pPr marL="109728" indent="0">
              <a:buClr>
                <a:schemeClr val="bg2">
                  <a:lumMod val="25000"/>
                </a:schemeClr>
              </a:buClr>
              <a:buNone/>
            </a:pPr>
            <a:endParaRPr lang="cs-CZ" sz="1400" b="1" dirty="0"/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Problém se závozem distribučních objednávek na distribuční středisko Ostrava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Četnost závozů velkoodběratelů v regionu distribučního střediska Brno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Rozdíly ve vyváženosti množství závozů v různé dny v týdnu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Flotila vozidel na distribučním středisku Brno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5AEC88-F32B-4234-8841-63E967EFEA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1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4BF4E74-6061-4D43-BC45-733BAC460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Problém se závozem distribučních objednávek na distribuční středisko Ostrava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ČB – Ostrava 370 km, 6,5 hodiny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Nutnost čerpání devítihodinové přestávky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Sazba 21 Kč/km</a:t>
            </a:r>
          </a:p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Objemové vytížení kamionů mimo sezónu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44FBF10-E5A7-42FC-825E-4C599716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8A64C8E-0B46-439C-9F24-99E87504A4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0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Četnost závozů velkoodběratelů v regionu distribučního střediska Brno, rozdíly v  vyváženosti množství závozů v různé dny   týdnu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Objednávka zboží o hmotnosti 6 000 kg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12 velkoodběratelů (str. 32)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Průměrně 62 dodávek/1 měsíc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/>
              <a:t>Průměrně 4-5 dodávek každý čtvrtek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6CFFE9-1A2D-48F1-B752-60BCCBBB8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4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BBDF26B-6439-4EC7-9F15-46121A8BF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u="sng" dirty="0">
                <a:solidFill>
                  <a:schemeClr val="bg2">
                    <a:lumMod val="25000"/>
                  </a:schemeClr>
                </a:solidFill>
              </a:rPr>
              <a:t>Flotila vozidel na DS Brno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cs-CZ" sz="1400" u="sng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10F907-B64B-440A-9DA0-605101AD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Aplikační část diplomové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76CF85-3BDE-4F3F-B3AF-EAC220C9DB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07984"/>
            <a:ext cx="1210485" cy="1210485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DA5EA82D-EDED-4D7D-B4AD-7D9E4FD78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1224"/>
              </p:ext>
            </p:extLst>
          </p:nvPr>
        </p:nvGraphicFramePr>
        <p:xfrm>
          <a:off x="1187624" y="1988840"/>
          <a:ext cx="6552728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3144">
                  <a:extLst>
                    <a:ext uri="{9D8B030D-6E8A-4147-A177-3AD203B41FA5}">
                      <a16:colId xmlns:a16="http://schemas.microsoft.com/office/drawing/2014/main" val="1185211016"/>
                    </a:ext>
                  </a:extLst>
                </a:gridCol>
                <a:gridCol w="2719344">
                  <a:extLst>
                    <a:ext uri="{9D8B030D-6E8A-4147-A177-3AD203B41FA5}">
                      <a16:colId xmlns:a16="http://schemas.microsoft.com/office/drawing/2014/main" val="346902792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620375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TYP VOZIDLA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UŽITEČNÁ 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PALETOVÁ MÍSTA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09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5 800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12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5 800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866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5 800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57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5 800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1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4 400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787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14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8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99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5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3 000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86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250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587</Words>
  <Application>Microsoft Office PowerPoint</Application>
  <PresentationFormat>Předvádění na obrazovce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Shluk</vt:lpstr>
      <vt:lpstr>Vysoká škola technická a ekonomická v Českých Budějovicích Katedra dopravy a logistiky </vt:lpstr>
      <vt:lpstr>Obsah</vt:lpstr>
      <vt:lpstr>Cíl práce</vt:lpstr>
      <vt:lpstr>Teoretická část diplomové práce</vt:lpstr>
      <vt:lpstr>Aplikační část diplomové práce</vt:lpstr>
      <vt:lpstr>Aplikační část diplomové práce</vt:lpstr>
      <vt:lpstr>Aplikační část diplomové práce</vt:lpstr>
      <vt:lpstr>Aplikační část diplomové práce</vt:lpstr>
      <vt:lpstr>Aplikační část diplomové práce</vt:lpstr>
      <vt:lpstr>Aplikační část diplomové práce</vt:lpstr>
      <vt:lpstr>Aplikační část diplomové práce</vt:lpstr>
      <vt:lpstr>Aplikační část diplomové práce</vt:lpstr>
      <vt:lpstr>Vyhodnocení úspory nákladů</vt:lpstr>
      <vt:lpstr>Vyhodnocení úspory nákladů</vt:lpstr>
      <vt:lpstr>Výsledky a závěr</vt:lpstr>
      <vt:lpstr>Výsledky a závěr</vt:lpstr>
      <vt:lpstr>Děkuji za pozornost</vt:lpstr>
      <vt:lpstr>Doplňující otázky oponenta práce</vt:lpstr>
    </vt:vector>
  </TitlesOfParts>
  <Company>Budějovický Budvar, n.p.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Mikulášková Lenka Bc.</dc:creator>
  <cp:lastModifiedBy>Lenička</cp:lastModifiedBy>
  <cp:revision>24</cp:revision>
  <dcterms:created xsi:type="dcterms:W3CDTF">2018-05-29T06:34:23Z</dcterms:created>
  <dcterms:modified xsi:type="dcterms:W3CDTF">2018-05-30T16:57:21Z</dcterms:modified>
</cp:coreProperties>
</file>