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3" r:id="rId16"/>
    <p:sldId id="274" r:id="rId17"/>
    <p:sldId id="276" r:id="rId18"/>
    <p:sldId id="275" r:id="rId19"/>
    <p:sldId id="277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58" y="-12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106F3A-8A80-4E8A-8467-B5B2E0A313B9}" type="datetimeFigureOut">
              <a:rPr lang="cs-CZ" smtClean="0"/>
              <a:pPr/>
              <a:t>26. 5. 2018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09E82A-86B3-4E1A-92FD-A55BAE48C40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5033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142924-BCF0-44A7-BFFB-17FCB8975161}" type="datetimeFigureOut">
              <a:rPr lang="cs-CZ" smtClean="0"/>
              <a:pPr/>
              <a:t>26. 5. 2018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EF0A97-5EEA-4B82-8BF7-6CB3DFE15D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53918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F0A97-5EEA-4B82-8BF7-6CB3DFE15D21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97722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17CB-BF08-44B3-BE9F-D60268102CC3}" type="datetimeFigureOut">
              <a:rPr lang="cs-CZ" smtClean="0"/>
              <a:pPr/>
              <a:t>26. 5. 2018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041DBF-EDB6-4CA4-9517-A7D832DA7B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17CB-BF08-44B3-BE9F-D60268102CC3}" type="datetimeFigureOut">
              <a:rPr lang="cs-CZ" smtClean="0"/>
              <a:pPr/>
              <a:t>26. 5. 2018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1DBF-EDB6-4CA4-9517-A7D832DA7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17CB-BF08-44B3-BE9F-D60268102CC3}" type="datetimeFigureOut">
              <a:rPr lang="cs-CZ" smtClean="0"/>
              <a:pPr/>
              <a:t>26. 5. 2018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1DBF-EDB6-4CA4-9517-A7D832DA7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17CB-BF08-44B3-BE9F-D60268102CC3}" type="datetimeFigureOut">
              <a:rPr lang="cs-CZ" smtClean="0"/>
              <a:pPr/>
              <a:t>26. 5. 2018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1DBF-EDB6-4CA4-9517-A7D832DA7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17CB-BF08-44B3-BE9F-D60268102CC3}" type="datetimeFigureOut">
              <a:rPr lang="cs-CZ" smtClean="0"/>
              <a:pPr/>
              <a:t>26. 5. 2018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1DBF-EDB6-4CA4-9517-A7D832DA7B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17CB-BF08-44B3-BE9F-D60268102CC3}" type="datetimeFigureOut">
              <a:rPr lang="cs-CZ" smtClean="0"/>
              <a:pPr/>
              <a:t>26. 5. 2018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1DBF-EDB6-4CA4-9517-A7D832DA7B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17CB-BF08-44B3-BE9F-D60268102CC3}" type="datetimeFigureOut">
              <a:rPr lang="cs-CZ" smtClean="0"/>
              <a:pPr/>
              <a:t>26. 5. 2018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1DBF-EDB6-4CA4-9517-A7D832DA7B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17CB-BF08-44B3-BE9F-D60268102CC3}" type="datetimeFigureOut">
              <a:rPr lang="cs-CZ" smtClean="0"/>
              <a:pPr/>
              <a:t>26. 5. 2018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1DBF-EDB6-4CA4-9517-A7D832DA7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17CB-BF08-44B3-BE9F-D60268102CC3}" type="datetimeFigureOut">
              <a:rPr lang="cs-CZ" smtClean="0"/>
              <a:pPr/>
              <a:t>26. 5. 2018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1DBF-EDB6-4CA4-9517-A7D832DA7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17CB-BF08-44B3-BE9F-D60268102CC3}" type="datetimeFigureOut">
              <a:rPr lang="cs-CZ" smtClean="0"/>
              <a:pPr/>
              <a:t>26. 5. 2018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1DBF-EDB6-4CA4-9517-A7D832DA7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17CB-BF08-44B3-BE9F-D60268102CC3}" type="datetimeFigureOut">
              <a:rPr lang="cs-CZ" smtClean="0"/>
              <a:pPr/>
              <a:t>26. 5. 2018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1DBF-EDB6-4CA4-9517-A7D832DA7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B2817CB-BF08-44B3-BE9F-D60268102CC3}" type="datetimeFigureOut">
              <a:rPr lang="cs-CZ" smtClean="0"/>
              <a:pPr/>
              <a:t>26. 5. 2018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2041DBF-EDB6-4CA4-9517-A7D832DA7B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6.jpeg"/><Relationship Id="rId7" Type="http://schemas.openxmlformats.org/officeDocument/2006/relationships/image" Target="../media/image1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10" Type="http://schemas.openxmlformats.org/officeDocument/2006/relationships/image" Target="../media/image16.png"/><Relationship Id="rId4" Type="http://schemas.openxmlformats.org/officeDocument/2006/relationships/image" Target="../media/image7.jpeg"/><Relationship Id="rId9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jpeg"/><Relationship Id="rId7" Type="http://schemas.openxmlformats.org/officeDocument/2006/relationships/image" Target="../media/image10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55661" y="5058000"/>
            <a:ext cx="1800000" cy="180000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94838" y="159285"/>
            <a:ext cx="2520000" cy="25200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23928" y="150253"/>
            <a:ext cx="5040000" cy="50400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5661" y="2679285"/>
            <a:ext cx="3600000" cy="3600000"/>
          </a:xfrm>
          <a:prstGeom prst="rect">
            <a:avLst/>
          </a:prstGeom>
        </p:spPr>
      </p:pic>
      <p:sp>
        <p:nvSpPr>
          <p:cNvPr id="8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11560" y="908720"/>
            <a:ext cx="7772400" cy="2016224"/>
          </a:xfrm>
          <a:solidFill>
            <a:srgbClr val="DDDDDD">
              <a:alpha val="71000"/>
            </a:srgbClr>
          </a:solidFill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Optimalizace procesu skladování ve vybrané firmě v oblasti dodržování metody FIFO</a:t>
            </a:r>
          </a:p>
        </p:txBody>
      </p:sp>
      <p:sp>
        <p:nvSpPr>
          <p:cNvPr id="9" name="Text Box 7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755576" y="4066868"/>
            <a:ext cx="7488832" cy="2246769"/>
          </a:xfrm>
          <a:prstGeom prst="rect">
            <a:avLst/>
          </a:prstGeom>
          <a:solidFill>
            <a:srgbClr val="DDDDDD">
              <a:alpha val="71000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Autor: Bc. Jana </a:t>
            </a:r>
            <a:r>
              <a:rPr lang="cs-CZ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Linhová</a:t>
            </a:r>
            <a:endParaRPr lang="cs-CZ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cs-CZ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Vedoucí </a:t>
            </a:r>
            <a:r>
              <a:rPr lang="cs-C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práce:</a:t>
            </a:r>
            <a:r>
              <a:rPr lang="cs-CZ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doc</a:t>
            </a:r>
            <a:r>
              <a:rPr lang="cs-CZ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Ing. Ján </a:t>
            </a:r>
            <a:r>
              <a:rPr lang="cs-CZ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Ližbetin</a:t>
            </a:r>
            <a:r>
              <a:rPr lang="cs-CZ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Ph.D.</a:t>
            </a:r>
          </a:p>
          <a:p>
            <a:pPr>
              <a:spcBef>
                <a:spcPct val="50000"/>
              </a:spcBef>
            </a:pPr>
            <a:r>
              <a:rPr lang="cs-CZ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Oponent </a:t>
            </a:r>
            <a:r>
              <a:rPr lang="cs-C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práce: Ing</a:t>
            </a:r>
            <a:r>
              <a:rPr lang="cs-CZ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Marcela </a:t>
            </a:r>
            <a:r>
              <a:rPr lang="cs-CZ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Juraszková</a:t>
            </a:r>
            <a:endParaRPr lang="cs-CZ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cs-C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Obhajoba diplomové práce v oboru Logistické technologie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spcBef>
                <a:spcPct val="50000"/>
              </a:spcBef>
            </a:pPr>
            <a:r>
              <a:rPr lang="cs-C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Vysoká škola technická a ekonomická v Českých Budějovicích</a:t>
            </a:r>
            <a:endParaRPr lang="en-GB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020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6061177" y="3852002"/>
            <a:ext cx="2088232" cy="1659718"/>
            <a:chOff x="179512" y="150253"/>
            <a:chExt cx="8784416" cy="6590915"/>
          </a:xfrm>
        </p:grpSpPr>
        <p:pic>
          <p:nvPicPr>
            <p:cNvPr id="11" name="Obrázek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923928" y="150253"/>
              <a:ext cx="5040000" cy="5040000"/>
            </a:xfrm>
            <a:prstGeom prst="rect">
              <a:avLst/>
            </a:prstGeom>
          </p:spPr>
        </p:pic>
        <p:pic>
          <p:nvPicPr>
            <p:cNvPr id="12" name="Obrázek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79512" y="2925344"/>
              <a:ext cx="3600000" cy="3600000"/>
            </a:xfrm>
            <a:prstGeom prst="rect">
              <a:avLst/>
            </a:prstGeom>
          </p:spPr>
        </p:pic>
        <p:pic>
          <p:nvPicPr>
            <p:cNvPr id="13" name="Obrázek 1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211960" y="4941168"/>
              <a:ext cx="1800000" cy="1800000"/>
            </a:xfrm>
            <a:prstGeom prst="rect">
              <a:avLst/>
            </a:prstGeom>
          </p:spPr>
        </p:pic>
        <p:pic>
          <p:nvPicPr>
            <p:cNvPr id="14" name="Obrázek 1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07704" y="476672"/>
              <a:ext cx="2520000" cy="2520000"/>
            </a:xfrm>
            <a:prstGeom prst="rect">
              <a:avLst/>
            </a:prstGeom>
          </p:spPr>
        </p:pic>
      </p:grp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691677" y="2276872"/>
            <a:ext cx="4536503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224136"/>
          </a:xfrm>
          <a:solidFill>
            <a:schemeClr val="bg1">
              <a:lumMod val="95000"/>
              <a:alpha val="0"/>
            </a:schemeClr>
          </a:solidFill>
        </p:spPr>
        <p:txBody>
          <a:bodyPr/>
          <a:lstStyle/>
          <a:p>
            <a:pPr algn="ctr"/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Úzké místo - přeskladnění</a:t>
            </a:r>
            <a:endParaRPr lang="cs-CZ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4854" y="1412776"/>
            <a:ext cx="8229600" cy="4536505"/>
          </a:xfrm>
          <a:solidFill>
            <a:schemeClr val="bg1">
              <a:lumMod val="85000"/>
              <a:alpha val="15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accent1">
                <a:lumMod val="20000"/>
                <a:lumOff val="80000"/>
              </a:schemeClr>
            </a:extrusionClr>
          </a:sp3d>
        </p:spPr>
        <p:txBody>
          <a:bodyPr>
            <a:normAutofit/>
          </a:bodyPr>
          <a:lstStyle/>
          <a:p>
            <a:endParaRPr lang="cs-CZ" sz="2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Každý </a:t>
            </a:r>
            <a:r>
              <a:rPr lang="cs-CZ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pohyb (tedy i přesun z umístění na umístění) sebou nese informaci o datu tohoto pohybu a ztrácí se prvotní informace o stáří tohoto </a:t>
            </a: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materiálu. </a:t>
            </a:r>
            <a:endParaRPr lang="cs-CZ" sz="2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Práce dispečerky (nezvolí </a:t>
            </a:r>
            <a:r>
              <a:rPr lang="cs-CZ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 přemístění nejstarší </a:t>
            </a: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položku). </a:t>
            </a:r>
            <a:endParaRPr lang="cs-CZ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endParaRPr lang="cs-CZ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888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6026942" y="3933056"/>
            <a:ext cx="2088232" cy="1659718"/>
            <a:chOff x="179512" y="150253"/>
            <a:chExt cx="8784416" cy="6590915"/>
          </a:xfrm>
        </p:grpSpPr>
        <p:pic>
          <p:nvPicPr>
            <p:cNvPr id="11" name="Obrázek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923928" y="150253"/>
              <a:ext cx="5040000" cy="5040000"/>
            </a:xfrm>
            <a:prstGeom prst="rect">
              <a:avLst/>
            </a:prstGeom>
          </p:spPr>
        </p:pic>
        <p:pic>
          <p:nvPicPr>
            <p:cNvPr id="12" name="Obrázek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79512" y="2925344"/>
              <a:ext cx="3600000" cy="3600000"/>
            </a:xfrm>
            <a:prstGeom prst="rect">
              <a:avLst/>
            </a:prstGeom>
          </p:spPr>
        </p:pic>
        <p:pic>
          <p:nvPicPr>
            <p:cNvPr id="13" name="Obrázek 1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211960" y="4941168"/>
              <a:ext cx="1800000" cy="1800000"/>
            </a:xfrm>
            <a:prstGeom prst="rect">
              <a:avLst/>
            </a:prstGeom>
          </p:spPr>
        </p:pic>
        <p:pic>
          <p:nvPicPr>
            <p:cNvPr id="14" name="Obrázek 1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07704" y="476672"/>
              <a:ext cx="2520000" cy="2520000"/>
            </a:xfrm>
            <a:prstGeom prst="rect">
              <a:avLst/>
            </a:prstGeom>
          </p:spPr>
        </p:pic>
      </p:grp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691677" y="2276872"/>
            <a:ext cx="4536503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224136"/>
          </a:xfrm>
          <a:solidFill>
            <a:schemeClr val="bg1">
              <a:lumMod val="95000"/>
              <a:alpha val="0"/>
            </a:schemeClr>
          </a:solidFill>
        </p:spPr>
        <p:txBody>
          <a:bodyPr/>
          <a:lstStyle/>
          <a:p>
            <a:pPr algn="ctr"/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Úzké místo - vyskladnění</a:t>
            </a:r>
            <a:endParaRPr lang="cs-CZ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4854" y="1412776"/>
            <a:ext cx="8229600" cy="4536505"/>
          </a:xfrm>
          <a:solidFill>
            <a:schemeClr val="bg1">
              <a:lumMod val="85000"/>
              <a:alpha val="15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accent1">
                <a:lumMod val="20000"/>
                <a:lumOff val="80000"/>
              </a:schemeClr>
            </a:extrusionClr>
          </a:sp3d>
        </p:spPr>
        <p:txBody>
          <a:bodyPr>
            <a:normAutofit/>
          </a:bodyPr>
          <a:lstStyle/>
          <a:p>
            <a:endParaRPr lang="cs-CZ" sz="2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23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Není vychystaný nejstarší uložená položka.</a:t>
            </a:r>
            <a:endParaRPr lang="cs-CZ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847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6228180" y="3745685"/>
            <a:ext cx="2088232" cy="1659718"/>
            <a:chOff x="179512" y="150253"/>
            <a:chExt cx="8784416" cy="6590915"/>
          </a:xfrm>
        </p:grpSpPr>
        <p:pic>
          <p:nvPicPr>
            <p:cNvPr id="11" name="Obrázek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923928" y="150253"/>
              <a:ext cx="5040000" cy="5040000"/>
            </a:xfrm>
            <a:prstGeom prst="rect">
              <a:avLst/>
            </a:prstGeom>
          </p:spPr>
        </p:pic>
        <p:pic>
          <p:nvPicPr>
            <p:cNvPr id="12" name="Obrázek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79512" y="2925344"/>
              <a:ext cx="3600000" cy="3600000"/>
            </a:xfrm>
            <a:prstGeom prst="rect">
              <a:avLst/>
            </a:prstGeom>
          </p:spPr>
        </p:pic>
        <p:pic>
          <p:nvPicPr>
            <p:cNvPr id="13" name="Obrázek 1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211960" y="4941168"/>
              <a:ext cx="1800000" cy="1800000"/>
            </a:xfrm>
            <a:prstGeom prst="rect">
              <a:avLst/>
            </a:prstGeom>
          </p:spPr>
        </p:pic>
        <p:pic>
          <p:nvPicPr>
            <p:cNvPr id="14" name="Obrázek 1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07704" y="476672"/>
              <a:ext cx="2520000" cy="2520000"/>
            </a:xfrm>
            <a:prstGeom prst="rect">
              <a:avLst/>
            </a:prstGeom>
          </p:spPr>
        </p:pic>
      </p:grp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691677" y="2276872"/>
            <a:ext cx="4536503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224136"/>
          </a:xfrm>
          <a:solidFill>
            <a:schemeClr val="bg1">
              <a:lumMod val="95000"/>
              <a:alpha val="0"/>
            </a:schemeClr>
          </a:solidFill>
        </p:spPr>
        <p:txBody>
          <a:bodyPr/>
          <a:lstStyle/>
          <a:p>
            <a:pPr algn="ctr"/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Úzké místo - vratky</a:t>
            </a:r>
            <a:endParaRPr lang="cs-CZ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4854" y="1412776"/>
            <a:ext cx="8229600" cy="4536505"/>
          </a:xfrm>
          <a:solidFill>
            <a:schemeClr val="bg1">
              <a:lumMod val="85000"/>
              <a:alpha val="15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accent1">
                <a:lumMod val="20000"/>
                <a:lumOff val="80000"/>
              </a:schemeClr>
            </a:extrusionClr>
          </a:sp3d>
        </p:spPr>
        <p:txBody>
          <a:bodyPr>
            <a:normAutofit/>
          </a:bodyPr>
          <a:lstStyle/>
          <a:p>
            <a:endParaRPr lang="cs-CZ" sz="2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23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cs-CZ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vráceného materiálu již nelze poznat, kdy bylo přijato, jak je staré, tudíž je nutné jej uskladnit dopředu, aby bylo zpracované jako první.</a:t>
            </a:r>
          </a:p>
          <a:p>
            <a:pPr>
              <a:buFont typeface="Courier New" pitchFamily="49" charset="0"/>
              <a:buChar char="o"/>
            </a:pPr>
            <a:endParaRPr lang="cs-CZ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373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6471908" y="4142250"/>
            <a:ext cx="2088232" cy="1659718"/>
            <a:chOff x="179512" y="150253"/>
            <a:chExt cx="8784416" cy="6590915"/>
          </a:xfrm>
        </p:grpSpPr>
        <p:pic>
          <p:nvPicPr>
            <p:cNvPr id="11" name="Obrázek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923928" y="150253"/>
              <a:ext cx="5040000" cy="5040000"/>
            </a:xfrm>
            <a:prstGeom prst="rect">
              <a:avLst/>
            </a:prstGeom>
          </p:spPr>
        </p:pic>
        <p:pic>
          <p:nvPicPr>
            <p:cNvPr id="12" name="Obrázek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79512" y="2925344"/>
              <a:ext cx="3600000" cy="3600000"/>
            </a:xfrm>
            <a:prstGeom prst="rect">
              <a:avLst/>
            </a:prstGeom>
          </p:spPr>
        </p:pic>
        <p:pic>
          <p:nvPicPr>
            <p:cNvPr id="13" name="Obrázek 1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211960" y="4941168"/>
              <a:ext cx="1800000" cy="1800000"/>
            </a:xfrm>
            <a:prstGeom prst="rect">
              <a:avLst/>
            </a:prstGeom>
          </p:spPr>
        </p:pic>
        <p:pic>
          <p:nvPicPr>
            <p:cNvPr id="14" name="Obrázek 1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07704" y="476672"/>
              <a:ext cx="2520000" cy="2520000"/>
            </a:xfrm>
            <a:prstGeom prst="rect">
              <a:avLst/>
            </a:prstGeom>
          </p:spPr>
        </p:pic>
      </p:grp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691677" y="2276872"/>
            <a:ext cx="4536503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224136"/>
          </a:xfrm>
          <a:solidFill>
            <a:schemeClr val="bg1">
              <a:lumMod val="95000"/>
              <a:alpha val="0"/>
            </a:schemeClr>
          </a:solidFill>
        </p:spPr>
        <p:txBody>
          <a:bodyPr/>
          <a:lstStyle/>
          <a:p>
            <a:pPr algn="ctr"/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Návrhy řešení</a:t>
            </a:r>
            <a:endParaRPr lang="cs-CZ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4854" y="1412776"/>
            <a:ext cx="8229600" cy="4536505"/>
          </a:xfrm>
          <a:solidFill>
            <a:schemeClr val="bg1">
              <a:lumMod val="85000"/>
              <a:alpha val="15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accent1">
                <a:lumMod val="20000"/>
                <a:lumOff val="80000"/>
              </a:schemeClr>
            </a:extrusionClr>
          </a:sp3d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Nejzásadnější problémy:</a:t>
            </a:r>
          </a:p>
          <a:p>
            <a:pPr marL="0" indent="0">
              <a:buNone/>
            </a:pPr>
            <a:endParaRPr lang="cs-CZ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lidský faktor – možnosti nedodržení stanovených pravidel uskladnění zboží a následně z toho vyplývá nedodržení metody FIFO</a:t>
            </a:r>
          </a:p>
          <a:p>
            <a:pPr lvl="0"/>
            <a:r>
              <a:rPr lang="cs-CZ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systém – nemožnost uhlídání přesného data uskladnění, položka si informaci o stáří nenese s sebou.</a:t>
            </a:r>
          </a:p>
          <a:p>
            <a:pPr>
              <a:buFont typeface="Courier New" pitchFamily="49" charset="0"/>
              <a:buChar char="o"/>
            </a:pPr>
            <a:endParaRPr lang="cs-CZ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82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6326469" y="4060051"/>
            <a:ext cx="2088232" cy="1659718"/>
            <a:chOff x="179512" y="150253"/>
            <a:chExt cx="8784416" cy="6590915"/>
          </a:xfrm>
        </p:grpSpPr>
        <p:pic>
          <p:nvPicPr>
            <p:cNvPr id="11" name="Obrázek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923928" y="150253"/>
              <a:ext cx="5040000" cy="5040000"/>
            </a:xfrm>
            <a:prstGeom prst="rect">
              <a:avLst/>
            </a:prstGeom>
          </p:spPr>
        </p:pic>
        <p:pic>
          <p:nvPicPr>
            <p:cNvPr id="12" name="Obrázek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79512" y="2925344"/>
              <a:ext cx="3600000" cy="3600000"/>
            </a:xfrm>
            <a:prstGeom prst="rect">
              <a:avLst/>
            </a:prstGeom>
          </p:spPr>
        </p:pic>
        <p:pic>
          <p:nvPicPr>
            <p:cNvPr id="13" name="Obrázek 1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211960" y="4941168"/>
              <a:ext cx="1800000" cy="1800000"/>
            </a:xfrm>
            <a:prstGeom prst="rect">
              <a:avLst/>
            </a:prstGeom>
          </p:spPr>
        </p:pic>
        <p:pic>
          <p:nvPicPr>
            <p:cNvPr id="14" name="Obrázek 1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07704" y="476672"/>
              <a:ext cx="2520000" cy="2520000"/>
            </a:xfrm>
            <a:prstGeom prst="rect">
              <a:avLst/>
            </a:prstGeom>
          </p:spPr>
        </p:pic>
      </p:grp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691677" y="2276872"/>
            <a:ext cx="4536503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224136"/>
          </a:xfrm>
          <a:solidFill>
            <a:schemeClr val="bg1">
              <a:lumMod val="95000"/>
              <a:alpha val="0"/>
            </a:schemeClr>
          </a:solidFill>
        </p:spPr>
        <p:txBody>
          <a:bodyPr/>
          <a:lstStyle/>
          <a:p>
            <a:pPr algn="ctr"/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Návrhy řešení</a:t>
            </a:r>
            <a:endParaRPr lang="cs-CZ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864" y="1412776"/>
            <a:ext cx="8229600" cy="4536505"/>
          </a:xfrm>
          <a:solidFill>
            <a:schemeClr val="bg1">
              <a:lumMod val="85000"/>
              <a:alpha val="15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accent1">
                <a:lumMod val="20000"/>
                <a:lumOff val="80000"/>
              </a:schemeClr>
            </a:extrusionClr>
          </a:sp3d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v"/>
            </a:pPr>
            <a:r>
              <a:rPr lang="cs-CZ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přiřazení šarží všem přijímaným </a:t>
            </a: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položkám</a:t>
            </a:r>
          </a:p>
          <a:p>
            <a:pPr lvl="0">
              <a:buFont typeface="Wingdings" pitchFamily="2" charset="2"/>
              <a:buChar char="v"/>
            </a:pPr>
            <a:endParaRPr lang="cs-CZ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cs-CZ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označení všech manipulačních jednotek vlastním čárovým kódem, který ponese i jiné informace než jen identifikační číslo položky (tzn. datum přijetí, množství apod</a:t>
            </a: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lvl="0">
              <a:buFont typeface="Wingdings" pitchFamily="2" charset="2"/>
              <a:buChar char="v"/>
            </a:pPr>
            <a:endParaRPr lang="cs-CZ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cs-CZ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astavit </a:t>
            </a:r>
            <a:r>
              <a:rPr lang="cs-CZ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jiné intervaly pro změnu priorit umístění a přijmout jiná organizační a systémová opatření</a:t>
            </a:r>
          </a:p>
        </p:txBody>
      </p:sp>
    </p:spTree>
    <p:extLst>
      <p:ext uri="{BB962C8B-B14F-4D97-AF65-F5344CB8AC3E}">
        <p14:creationId xmlns:p14="http://schemas.microsoft.com/office/powerpoint/2010/main" xmlns="" val="151699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6591762" y="4340312"/>
            <a:ext cx="2088232" cy="1659718"/>
            <a:chOff x="179512" y="150253"/>
            <a:chExt cx="8784416" cy="6590915"/>
          </a:xfrm>
        </p:grpSpPr>
        <p:pic>
          <p:nvPicPr>
            <p:cNvPr id="11" name="Obrázek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923928" y="150253"/>
              <a:ext cx="5040000" cy="5040000"/>
            </a:xfrm>
            <a:prstGeom prst="rect">
              <a:avLst/>
            </a:prstGeom>
          </p:spPr>
        </p:pic>
        <p:pic>
          <p:nvPicPr>
            <p:cNvPr id="12" name="Obrázek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79512" y="2925344"/>
              <a:ext cx="3600000" cy="3600000"/>
            </a:xfrm>
            <a:prstGeom prst="rect">
              <a:avLst/>
            </a:prstGeom>
          </p:spPr>
        </p:pic>
        <p:pic>
          <p:nvPicPr>
            <p:cNvPr id="13" name="Obrázek 1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211960" y="4941168"/>
              <a:ext cx="1800000" cy="1800000"/>
            </a:xfrm>
            <a:prstGeom prst="rect">
              <a:avLst/>
            </a:prstGeom>
          </p:spPr>
        </p:pic>
        <p:pic>
          <p:nvPicPr>
            <p:cNvPr id="14" name="Obrázek 1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07704" y="476672"/>
              <a:ext cx="2520000" cy="2520000"/>
            </a:xfrm>
            <a:prstGeom prst="rect">
              <a:avLst/>
            </a:prstGeom>
          </p:spPr>
        </p:pic>
      </p:grp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691677" y="2276872"/>
            <a:ext cx="4536503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224136"/>
          </a:xfrm>
          <a:solidFill>
            <a:schemeClr val="bg1">
              <a:lumMod val="95000"/>
              <a:alpha val="0"/>
            </a:schemeClr>
          </a:solidFill>
        </p:spPr>
        <p:txBody>
          <a:bodyPr/>
          <a:lstStyle/>
          <a:p>
            <a:pPr algn="ctr"/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Výběr vhodné varianty</a:t>
            </a:r>
            <a:endParaRPr lang="cs-CZ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864" y="1412776"/>
            <a:ext cx="8229600" cy="4536505"/>
          </a:xfrm>
          <a:solidFill>
            <a:schemeClr val="bg1">
              <a:lumMod val="85000"/>
              <a:alpha val="15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accent1">
                <a:lumMod val="20000"/>
                <a:lumOff val="80000"/>
              </a:schemeClr>
            </a:extrusionClr>
          </a:sp3d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Použití vícekriteriálního hodnocení vah kritérií:</a:t>
            </a:r>
          </a:p>
          <a:p>
            <a:pPr marL="0" lvl="0" indent="0">
              <a:buNone/>
            </a:pPr>
            <a:endParaRPr lang="cs-CZ" sz="2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Bodovací metoda</a:t>
            </a:r>
          </a:p>
          <a:p>
            <a:pPr lvl="0"/>
            <a:endParaRPr lang="cs-CZ" sz="2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Metoda váženého součtu WSA</a:t>
            </a:r>
          </a:p>
          <a:p>
            <a:pPr lvl="0"/>
            <a:endParaRPr lang="cs-CZ" sz="2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Metoda TOPSIS</a:t>
            </a:r>
            <a:endParaRPr lang="cs-CZ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984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6506239" y="4337525"/>
            <a:ext cx="2088232" cy="1659718"/>
            <a:chOff x="179512" y="150253"/>
            <a:chExt cx="8784416" cy="6590915"/>
          </a:xfrm>
        </p:grpSpPr>
        <p:pic>
          <p:nvPicPr>
            <p:cNvPr id="11" name="Obrázek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923928" y="150253"/>
              <a:ext cx="5040000" cy="5040000"/>
            </a:xfrm>
            <a:prstGeom prst="rect">
              <a:avLst/>
            </a:prstGeom>
          </p:spPr>
        </p:pic>
        <p:pic>
          <p:nvPicPr>
            <p:cNvPr id="12" name="Obrázek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79512" y="2925344"/>
              <a:ext cx="3600000" cy="3600000"/>
            </a:xfrm>
            <a:prstGeom prst="rect">
              <a:avLst/>
            </a:prstGeom>
          </p:spPr>
        </p:pic>
        <p:pic>
          <p:nvPicPr>
            <p:cNvPr id="13" name="Obrázek 1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211960" y="4941168"/>
              <a:ext cx="1800000" cy="1800000"/>
            </a:xfrm>
            <a:prstGeom prst="rect">
              <a:avLst/>
            </a:prstGeom>
          </p:spPr>
        </p:pic>
        <p:pic>
          <p:nvPicPr>
            <p:cNvPr id="14" name="Obrázek 1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07704" y="476672"/>
              <a:ext cx="2520000" cy="2520000"/>
            </a:xfrm>
            <a:prstGeom prst="rect">
              <a:avLst/>
            </a:prstGeom>
          </p:spPr>
        </p:pic>
      </p:grp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691677" y="2276872"/>
            <a:ext cx="4536503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224136"/>
          </a:xfrm>
          <a:solidFill>
            <a:schemeClr val="bg1">
              <a:lumMod val="95000"/>
              <a:alpha val="0"/>
            </a:schemeClr>
          </a:solidFill>
        </p:spPr>
        <p:txBody>
          <a:bodyPr/>
          <a:lstStyle/>
          <a:p>
            <a:pPr algn="ctr"/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Vyhodnocení a závěr</a:t>
            </a:r>
            <a:endParaRPr lang="cs-CZ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864" y="1412776"/>
            <a:ext cx="8229600" cy="4752528"/>
          </a:xfrm>
          <a:solidFill>
            <a:schemeClr val="bg1">
              <a:lumMod val="85000"/>
              <a:alpha val="15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accent1">
                <a:lumMod val="20000"/>
                <a:lumOff val="80000"/>
              </a:schemeClr>
            </a:extrusionClr>
          </a:sp3d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Výsledek: </a:t>
            </a:r>
          </a:p>
          <a:p>
            <a:pPr>
              <a:buFont typeface="Wingdings" pitchFamily="2" charset="2"/>
              <a:buChar char="§"/>
            </a:pP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změna </a:t>
            </a:r>
            <a:r>
              <a:rPr lang="cs-CZ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nastavení intervalů priorit </a:t>
            </a: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vyskladnění</a:t>
            </a:r>
          </a:p>
          <a:p>
            <a:pPr>
              <a:buFont typeface="Wingdings" pitchFamily="2" charset="2"/>
              <a:buChar char="§"/>
            </a:pPr>
            <a:r>
              <a:rPr lang="cs-CZ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ýká </a:t>
            </a:r>
            <a:r>
              <a:rPr lang="cs-CZ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 procesu sledování data umístění </a:t>
            </a: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položky  </a:t>
            </a:r>
          </a:p>
          <a:p>
            <a:pPr>
              <a:buFont typeface="Wingdings" pitchFamily="2" charset="2"/>
              <a:buChar char="§"/>
            </a:pPr>
            <a:r>
              <a:rPr lang="cs-CZ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cs-CZ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navržen zkrácený interval na 7 </a:t>
            </a: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dní</a:t>
            </a:r>
          </a:p>
          <a:p>
            <a:pPr>
              <a:buFont typeface="Wingdings" pitchFamily="2" charset="2"/>
              <a:buChar char="§"/>
            </a:pPr>
            <a:r>
              <a:rPr lang="cs-CZ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utné </a:t>
            </a:r>
            <a:r>
              <a:rPr lang="cs-CZ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přijmout i jiná </a:t>
            </a: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opatření </a:t>
            </a:r>
          </a:p>
          <a:p>
            <a:pPr>
              <a:buFont typeface="Wingdings" pitchFamily="2" charset="2"/>
              <a:buChar char="§"/>
            </a:pPr>
            <a:r>
              <a:rPr lang="cs-CZ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ediným </a:t>
            </a:r>
            <a:r>
              <a:rPr lang="cs-CZ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úzkým místem zůstává nadále lidský </a:t>
            </a: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faktor</a:t>
            </a:r>
          </a:p>
          <a:p>
            <a:pPr>
              <a:buFont typeface="Wingdings" pitchFamily="2" charset="2"/>
              <a:buChar char="§"/>
            </a:pP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možnost změny intervalu na </a:t>
            </a:r>
            <a:r>
              <a:rPr lang="cs-CZ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 </a:t>
            </a:r>
          </a:p>
          <a:p>
            <a:pPr>
              <a:buFont typeface="Wingdings" pitchFamily="2" charset="2"/>
              <a:buChar char="§"/>
            </a:pP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nutná </a:t>
            </a:r>
            <a:r>
              <a:rPr lang="cs-CZ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podpora pracovníků informační technologie </a:t>
            </a:r>
            <a:endParaRPr lang="cs-CZ" sz="2000" dirty="0"/>
          </a:p>
          <a:p>
            <a:pPr marL="0" indent="0">
              <a:buNone/>
            </a:pPr>
            <a:endParaRPr lang="cs-CZ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lang="cs-CZ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999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6574710" y="4341700"/>
            <a:ext cx="2088232" cy="1659718"/>
            <a:chOff x="179512" y="150253"/>
            <a:chExt cx="8784416" cy="6590915"/>
          </a:xfrm>
        </p:grpSpPr>
        <p:pic>
          <p:nvPicPr>
            <p:cNvPr id="11" name="Obrázek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923928" y="150253"/>
              <a:ext cx="5040000" cy="5040000"/>
            </a:xfrm>
            <a:prstGeom prst="rect">
              <a:avLst/>
            </a:prstGeom>
          </p:spPr>
        </p:pic>
        <p:pic>
          <p:nvPicPr>
            <p:cNvPr id="12" name="Obrázek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79512" y="2925344"/>
              <a:ext cx="3600000" cy="3600000"/>
            </a:xfrm>
            <a:prstGeom prst="rect">
              <a:avLst/>
            </a:prstGeom>
          </p:spPr>
        </p:pic>
        <p:pic>
          <p:nvPicPr>
            <p:cNvPr id="13" name="Obrázek 1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211960" y="4941168"/>
              <a:ext cx="1800000" cy="1800000"/>
            </a:xfrm>
            <a:prstGeom prst="rect">
              <a:avLst/>
            </a:prstGeom>
          </p:spPr>
        </p:pic>
        <p:pic>
          <p:nvPicPr>
            <p:cNvPr id="14" name="Obrázek 1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07704" y="476672"/>
              <a:ext cx="2520000" cy="2520000"/>
            </a:xfrm>
            <a:prstGeom prst="rect">
              <a:avLst/>
            </a:prstGeom>
          </p:spPr>
        </p:pic>
      </p:grp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691677" y="2276872"/>
            <a:ext cx="4536503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224136"/>
          </a:xfrm>
          <a:solidFill>
            <a:schemeClr val="bg1">
              <a:lumMod val="95000"/>
              <a:alpha val="0"/>
            </a:schemeClr>
          </a:solidFill>
        </p:spPr>
        <p:txBody>
          <a:bodyPr/>
          <a:lstStyle/>
          <a:p>
            <a:pPr algn="ctr"/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Vyhodnocení a závěr</a:t>
            </a:r>
            <a:endParaRPr lang="cs-CZ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864" y="1412776"/>
            <a:ext cx="8229600" cy="4785028"/>
          </a:xfrm>
          <a:solidFill>
            <a:schemeClr val="bg1">
              <a:lumMod val="85000"/>
              <a:alpha val="15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accent1">
                <a:lumMod val="20000"/>
                <a:lumOff val="80000"/>
              </a:schemeClr>
            </a:extrusionClr>
          </a:sp3d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Výsledek: </a:t>
            </a:r>
          </a:p>
          <a:p>
            <a:pPr>
              <a:buFont typeface="Wingdings" pitchFamily="2" charset="2"/>
              <a:buChar char="§"/>
            </a:pP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cs-CZ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navržen zkrácený interval na 7 dní. </a:t>
            </a:r>
            <a:endParaRPr lang="cs-CZ" sz="2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cs-CZ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lang="cs-CZ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Obrázek 1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502493" y="2308731"/>
            <a:ext cx="2782570" cy="3712207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290959"/>
            <a:ext cx="1971675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3298350"/>
            <a:ext cx="2044630" cy="1029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67389" y="1752042"/>
            <a:ext cx="2116980" cy="104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Přímá spojnice se šipkou 5"/>
          <p:cNvCxnSpPr/>
          <p:nvPr/>
        </p:nvCxnSpPr>
        <p:spPr>
          <a:xfrm flipV="1">
            <a:off x="3231307" y="3729068"/>
            <a:ext cx="1440160" cy="720080"/>
          </a:xfrm>
          <a:prstGeom prst="straightConnector1">
            <a:avLst/>
          </a:prstGeom>
          <a:ln w="635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2534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6690140" y="4255326"/>
            <a:ext cx="2088232" cy="1659718"/>
            <a:chOff x="179512" y="150253"/>
            <a:chExt cx="8784416" cy="6590915"/>
          </a:xfrm>
        </p:grpSpPr>
        <p:pic>
          <p:nvPicPr>
            <p:cNvPr id="11" name="Obrázek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923928" y="150253"/>
              <a:ext cx="5040000" cy="5040000"/>
            </a:xfrm>
            <a:prstGeom prst="rect">
              <a:avLst/>
            </a:prstGeom>
          </p:spPr>
        </p:pic>
        <p:pic>
          <p:nvPicPr>
            <p:cNvPr id="12" name="Obrázek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79512" y="2925344"/>
              <a:ext cx="3600000" cy="3600000"/>
            </a:xfrm>
            <a:prstGeom prst="rect">
              <a:avLst/>
            </a:prstGeom>
          </p:spPr>
        </p:pic>
        <p:pic>
          <p:nvPicPr>
            <p:cNvPr id="13" name="Obrázek 1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211960" y="4941168"/>
              <a:ext cx="1800000" cy="1800000"/>
            </a:xfrm>
            <a:prstGeom prst="rect">
              <a:avLst/>
            </a:prstGeom>
          </p:spPr>
        </p:pic>
        <p:pic>
          <p:nvPicPr>
            <p:cNvPr id="14" name="Obrázek 1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07704" y="476672"/>
              <a:ext cx="2520000" cy="2520000"/>
            </a:xfrm>
            <a:prstGeom prst="rect">
              <a:avLst/>
            </a:prstGeom>
          </p:spPr>
        </p:pic>
      </p:grp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691677" y="2276872"/>
            <a:ext cx="4536503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224136"/>
          </a:xfrm>
          <a:solidFill>
            <a:schemeClr val="bg1">
              <a:lumMod val="95000"/>
              <a:alpha val="0"/>
            </a:schemeClr>
          </a:solidFill>
        </p:spPr>
        <p:txBody>
          <a:bodyPr/>
          <a:lstStyle/>
          <a:p>
            <a:pPr algn="ctr"/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Doplňující otázky</a:t>
            </a:r>
            <a:endParaRPr lang="cs-CZ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1824" y="1289328"/>
            <a:ext cx="8229600" cy="4731960"/>
          </a:xfrm>
          <a:solidFill>
            <a:schemeClr val="bg1">
              <a:lumMod val="85000"/>
              <a:alpha val="15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accent1">
                <a:lumMod val="20000"/>
                <a:lumOff val="80000"/>
              </a:schemeClr>
            </a:extrusionClr>
          </a:sp3d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Vedoucí práce:</a:t>
            </a:r>
          </a:p>
          <a:p>
            <a:pPr marL="0" indent="0">
              <a:buNone/>
            </a:pP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Jak se k Vašemu návrhu vyjádřila společnost? </a:t>
            </a:r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Oponent:</a:t>
            </a:r>
          </a:p>
          <a:p>
            <a:pPr marL="457200" indent="-457200">
              <a:buAutoNum type="arabicParenR"/>
            </a:pP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Dokázala </a:t>
            </a:r>
            <a:r>
              <a:rPr lang="cs-CZ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byste odhadnout časovou náročnost pro implementaci ”Nastavení intervalů pro </a:t>
            </a: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změnu </a:t>
            </a:r>
            <a:r>
              <a:rPr lang="cs-CZ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priorit vyskladnění” ve sledované firmě</a:t>
            </a: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457200" indent="-457200">
              <a:buAutoNum type="arabicParenR"/>
            </a:pP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 jakými úskalími, bariérami jste se při shromažďování dat, popř. jejich zpracováváním musela potýkat</a:t>
            </a: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457200" indent="-457200">
              <a:buAutoNum type="arabicParenR"/>
            </a:pP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Jaká </a:t>
            </a:r>
            <a:r>
              <a:rPr lang="cs-CZ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byla konfrontace teorie s praxí, když jste pronikala ”do problému”? </a:t>
            </a:r>
          </a:p>
        </p:txBody>
      </p:sp>
    </p:spTree>
    <p:extLst>
      <p:ext uri="{BB962C8B-B14F-4D97-AF65-F5344CB8AC3E}">
        <p14:creationId xmlns:p14="http://schemas.microsoft.com/office/powerpoint/2010/main" xmlns="" val="307646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6690140" y="4255326"/>
            <a:ext cx="2088232" cy="1659718"/>
            <a:chOff x="179512" y="150253"/>
            <a:chExt cx="8784416" cy="6590915"/>
          </a:xfrm>
        </p:grpSpPr>
        <p:pic>
          <p:nvPicPr>
            <p:cNvPr id="11" name="Obrázek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923928" y="150253"/>
              <a:ext cx="5040000" cy="5040000"/>
            </a:xfrm>
            <a:prstGeom prst="rect">
              <a:avLst/>
            </a:prstGeom>
          </p:spPr>
        </p:pic>
        <p:pic>
          <p:nvPicPr>
            <p:cNvPr id="12" name="Obrázek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79512" y="2925344"/>
              <a:ext cx="3600000" cy="3600000"/>
            </a:xfrm>
            <a:prstGeom prst="rect">
              <a:avLst/>
            </a:prstGeom>
          </p:spPr>
        </p:pic>
        <p:pic>
          <p:nvPicPr>
            <p:cNvPr id="13" name="Obrázek 1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211960" y="4941168"/>
              <a:ext cx="1800000" cy="1800000"/>
            </a:xfrm>
            <a:prstGeom prst="rect">
              <a:avLst/>
            </a:prstGeom>
          </p:spPr>
        </p:pic>
        <p:pic>
          <p:nvPicPr>
            <p:cNvPr id="14" name="Obrázek 1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07704" y="476672"/>
              <a:ext cx="2520000" cy="2520000"/>
            </a:xfrm>
            <a:prstGeom prst="rect">
              <a:avLst/>
            </a:prstGeom>
          </p:spPr>
        </p:pic>
      </p:grp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691677" y="2276872"/>
            <a:ext cx="4536503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224136"/>
          </a:xfrm>
          <a:solidFill>
            <a:schemeClr val="bg1">
              <a:lumMod val="95000"/>
              <a:alpha val="0"/>
            </a:schemeClr>
          </a:solidFill>
        </p:spPr>
        <p:txBody>
          <a:bodyPr/>
          <a:lstStyle/>
          <a:p>
            <a:pPr algn="ctr"/>
            <a:endParaRPr lang="cs-CZ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1824" y="1289328"/>
            <a:ext cx="8229600" cy="4731960"/>
          </a:xfrm>
          <a:solidFill>
            <a:schemeClr val="bg1">
              <a:lumMod val="85000"/>
              <a:alpha val="15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accent1">
                <a:lumMod val="20000"/>
                <a:lumOff val="80000"/>
              </a:schemeClr>
            </a:extrusionClr>
          </a:sp3d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cs-CZ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cs-CZ" sz="2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cs-CZ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</a:t>
            </a:r>
          </a:p>
          <a:p>
            <a:pPr marL="0" indent="0">
              <a:buNone/>
            </a:pPr>
            <a:r>
              <a:rPr lang="cs-CZ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Děkuji za pozornost!</a:t>
            </a:r>
            <a:endParaRPr lang="cs-CZ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024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50000">
              <a:schemeClr val="bg1">
                <a:tint val="80000"/>
                <a:satMod val="25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6472004" y="4257420"/>
            <a:ext cx="2088232" cy="1659718"/>
            <a:chOff x="179512" y="150253"/>
            <a:chExt cx="8784416" cy="6590915"/>
          </a:xfrm>
        </p:grpSpPr>
        <p:pic>
          <p:nvPicPr>
            <p:cNvPr id="11" name="Obrázek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923928" y="150253"/>
              <a:ext cx="5040000" cy="5040000"/>
            </a:xfrm>
            <a:prstGeom prst="rect">
              <a:avLst/>
            </a:prstGeom>
          </p:spPr>
        </p:pic>
        <p:pic>
          <p:nvPicPr>
            <p:cNvPr id="12" name="Obrázek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79512" y="2925344"/>
              <a:ext cx="3600000" cy="3600000"/>
            </a:xfrm>
            <a:prstGeom prst="rect">
              <a:avLst/>
            </a:prstGeom>
          </p:spPr>
        </p:pic>
        <p:pic>
          <p:nvPicPr>
            <p:cNvPr id="13" name="Obrázek 1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211960" y="4941168"/>
              <a:ext cx="1800000" cy="1800000"/>
            </a:xfrm>
            <a:prstGeom prst="rect">
              <a:avLst/>
            </a:prstGeom>
          </p:spPr>
        </p:pic>
        <p:pic>
          <p:nvPicPr>
            <p:cNvPr id="14" name="Obrázek 1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07704" y="476672"/>
              <a:ext cx="2520000" cy="2520000"/>
            </a:xfrm>
            <a:prstGeom prst="rect">
              <a:avLst/>
            </a:prstGeom>
          </p:spPr>
        </p:pic>
      </p:grp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691677" y="2276872"/>
            <a:ext cx="4536503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864096"/>
          </a:xfrm>
          <a:solidFill>
            <a:schemeClr val="bg1">
              <a:lumMod val="95000"/>
              <a:alpha val="0"/>
            </a:schemeClr>
          </a:solidFill>
        </p:spPr>
        <p:txBody>
          <a:bodyPr/>
          <a:lstStyle/>
          <a:p>
            <a:pPr algn="ctr"/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Představení firmy</a:t>
            </a:r>
            <a:endParaRPr lang="cs-CZ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4854" y="1412776"/>
            <a:ext cx="8161602" cy="4536505"/>
          </a:xfrm>
          <a:solidFill>
            <a:schemeClr val="bg1">
              <a:lumMod val="85000"/>
              <a:alpha val="15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accent1">
                <a:lumMod val="20000"/>
                <a:lumOff val="80000"/>
              </a:schemeClr>
            </a:extrusionClr>
          </a:sp3d>
        </p:spPr>
        <p:txBody>
          <a:bodyPr>
            <a:normAutofit fontScale="77500" lnSpcReduction="20000"/>
          </a:bodyPr>
          <a:lstStyle/>
          <a:p>
            <a:r>
              <a:rPr lang="cs-CZ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součást rodinného koncernu německé firmy se sídlem </a:t>
            </a:r>
          </a:p>
          <a:p>
            <a:pPr marL="0" indent="0">
              <a:buNone/>
            </a:pPr>
            <a:r>
              <a:rPr lang="cs-CZ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v </a:t>
            </a:r>
            <a:r>
              <a:rPr lang="cs-CZ" sz="3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Heroldsbergu</a:t>
            </a:r>
            <a:r>
              <a:rPr lang="cs-CZ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(od r. 1855</a:t>
            </a:r>
            <a:r>
              <a:rPr lang="cs-CZ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endParaRPr lang="cs-CZ" sz="3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přesun výroby do ČR (od </a:t>
            </a:r>
            <a:r>
              <a:rPr lang="cs-CZ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roku </a:t>
            </a:r>
            <a:r>
              <a:rPr lang="cs-CZ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1992) </a:t>
            </a:r>
            <a:endParaRPr lang="cs-CZ" sz="3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výroba dřevěných a plastových psacích potřeb</a:t>
            </a:r>
          </a:p>
          <a:p>
            <a:pPr marL="0" indent="0">
              <a:buNone/>
            </a:pPr>
            <a:endParaRPr lang="cs-CZ" sz="3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významný zaměstnavatel v regionu s </a:t>
            </a:r>
            <a:r>
              <a:rPr lang="cs-CZ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cca 350 </a:t>
            </a:r>
            <a:r>
              <a:rPr lang="cs-CZ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zaměstnanci </a:t>
            </a:r>
          </a:p>
          <a:p>
            <a:pPr marL="0" indent="0">
              <a:buNone/>
            </a:pPr>
            <a:endParaRPr lang="cs-CZ" sz="3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obrat za HR </a:t>
            </a:r>
            <a:r>
              <a:rPr lang="cs-CZ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2016/2017 </a:t>
            </a:r>
            <a:r>
              <a:rPr lang="cs-CZ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cs-CZ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864 </a:t>
            </a:r>
            <a:r>
              <a:rPr lang="cs-CZ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mil. Kč</a:t>
            </a:r>
          </a:p>
          <a:p>
            <a:pPr>
              <a:buFontTx/>
              <a:buChar char="-"/>
            </a:pPr>
            <a:endParaRPr lang="cs-CZ" sz="3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dodávky hotových výrobků do </a:t>
            </a:r>
            <a:r>
              <a:rPr lang="cs-CZ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DC  </a:t>
            </a:r>
            <a:r>
              <a:rPr lang="cs-CZ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cs-CZ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 a ČR</a:t>
            </a:r>
            <a:endParaRPr lang="cs-CZ" sz="3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404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50000">
              <a:schemeClr val="bg1">
                <a:tint val="80000"/>
                <a:satMod val="25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6490651" y="4276075"/>
            <a:ext cx="2088232" cy="1659718"/>
            <a:chOff x="179512" y="150253"/>
            <a:chExt cx="8784416" cy="6590915"/>
          </a:xfrm>
        </p:grpSpPr>
        <p:pic>
          <p:nvPicPr>
            <p:cNvPr id="11" name="Obrázek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923928" y="150253"/>
              <a:ext cx="5040000" cy="5040000"/>
            </a:xfrm>
            <a:prstGeom prst="rect">
              <a:avLst/>
            </a:prstGeom>
          </p:spPr>
        </p:pic>
        <p:pic>
          <p:nvPicPr>
            <p:cNvPr id="12" name="Obrázek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79512" y="2925344"/>
              <a:ext cx="3600000" cy="3600000"/>
            </a:xfrm>
            <a:prstGeom prst="rect">
              <a:avLst/>
            </a:prstGeom>
          </p:spPr>
        </p:pic>
        <p:pic>
          <p:nvPicPr>
            <p:cNvPr id="13" name="Obrázek 1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211960" y="4941168"/>
              <a:ext cx="1800000" cy="1800000"/>
            </a:xfrm>
            <a:prstGeom prst="rect">
              <a:avLst/>
            </a:prstGeom>
          </p:spPr>
        </p:pic>
        <p:pic>
          <p:nvPicPr>
            <p:cNvPr id="14" name="Obrázek 1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07704" y="476672"/>
              <a:ext cx="2520000" cy="2520000"/>
            </a:xfrm>
            <a:prstGeom prst="rect">
              <a:avLst/>
            </a:prstGeom>
          </p:spPr>
        </p:pic>
      </p:grp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691677" y="2276872"/>
            <a:ext cx="4536503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224136"/>
          </a:xfrm>
          <a:solidFill>
            <a:schemeClr val="bg1">
              <a:lumMod val="95000"/>
              <a:alpha val="0"/>
            </a:schemeClr>
          </a:solidFill>
        </p:spPr>
        <p:txBody>
          <a:bodyPr/>
          <a:lstStyle/>
          <a:p>
            <a:pPr algn="ctr"/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Motivace a důvody k řešení daného problému</a:t>
            </a:r>
            <a:endParaRPr lang="cs-CZ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4854" y="1412776"/>
            <a:ext cx="8229600" cy="4536505"/>
          </a:xfrm>
          <a:solidFill>
            <a:schemeClr val="bg1">
              <a:lumMod val="85000"/>
              <a:alpha val="15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accent1">
                <a:lumMod val="20000"/>
                <a:lumOff val="80000"/>
              </a:schemeClr>
            </a:extrusionClr>
          </a:sp3d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cs-CZ" sz="2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Dlouhouleté</a:t>
            </a: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působení ve firmě</a:t>
            </a:r>
          </a:p>
          <a:p>
            <a:pPr>
              <a:buFont typeface="Wingdings" pitchFamily="2" charset="2"/>
              <a:buChar char="Ø"/>
            </a:pPr>
            <a:endParaRPr lang="cs-CZ" sz="2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Znalost problematiky</a:t>
            </a:r>
          </a:p>
          <a:p>
            <a:pPr>
              <a:buFont typeface="Wingdings" pitchFamily="2" charset="2"/>
              <a:buChar char="Ø"/>
            </a:pPr>
            <a:endParaRPr lang="cs-CZ" sz="2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Dodržování metody FIFO -  nedostatečné</a:t>
            </a:r>
          </a:p>
          <a:p>
            <a:pPr>
              <a:buFont typeface="Wingdings" pitchFamily="2" charset="2"/>
              <a:buChar char="Ø"/>
            </a:pPr>
            <a:endParaRPr lang="cs-CZ" sz="2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Vysoké náklady na likvidaci nepoužitelných položek </a:t>
            </a:r>
            <a:endParaRPr lang="cs-CZ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cs-CZ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cs-CZ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cs-CZ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732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50000">
              <a:schemeClr val="bg1">
                <a:tint val="80000"/>
                <a:satMod val="25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6540475" y="4206487"/>
            <a:ext cx="2088232" cy="1659718"/>
            <a:chOff x="179512" y="150253"/>
            <a:chExt cx="8784416" cy="6590915"/>
          </a:xfrm>
        </p:grpSpPr>
        <p:pic>
          <p:nvPicPr>
            <p:cNvPr id="11" name="Obrázek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923928" y="150253"/>
              <a:ext cx="5040000" cy="5040000"/>
            </a:xfrm>
            <a:prstGeom prst="rect">
              <a:avLst/>
            </a:prstGeom>
          </p:spPr>
        </p:pic>
        <p:pic>
          <p:nvPicPr>
            <p:cNvPr id="12" name="Obrázek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79512" y="2925344"/>
              <a:ext cx="3600000" cy="3600000"/>
            </a:xfrm>
            <a:prstGeom prst="rect">
              <a:avLst/>
            </a:prstGeom>
          </p:spPr>
        </p:pic>
        <p:pic>
          <p:nvPicPr>
            <p:cNvPr id="13" name="Obrázek 1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211960" y="4941168"/>
              <a:ext cx="1800000" cy="1800000"/>
            </a:xfrm>
            <a:prstGeom prst="rect">
              <a:avLst/>
            </a:prstGeom>
          </p:spPr>
        </p:pic>
        <p:pic>
          <p:nvPicPr>
            <p:cNvPr id="14" name="Obrázek 1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07704" y="476672"/>
              <a:ext cx="2520000" cy="2520000"/>
            </a:xfrm>
            <a:prstGeom prst="rect">
              <a:avLst/>
            </a:prstGeom>
          </p:spPr>
        </p:pic>
      </p:grp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691677" y="2276872"/>
            <a:ext cx="4536503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224136"/>
          </a:xfrm>
          <a:solidFill>
            <a:schemeClr val="bg1">
              <a:lumMod val="95000"/>
              <a:alpha val="0"/>
            </a:schemeClr>
          </a:solidFill>
        </p:spPr>
        <p:txBody>
          <a:bodyPr/>
          <a:lstStyle/>
          <a:p>
            <a:pPr algn="ctr"/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Cíl práce</a:t>
            </a:r>
            <a:endParaRPr lang="cs-CZ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4854" y="1412776"/>
            <a:ext cx="8229600" cy="4536505"/>
          </a:xfrm>
          <a:solidFill>
            <a:schemeClr val="bg1">
              <a:lumMod val="85000"/>
              <a:alpha val="15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accent1">
                <a:lumMod val="20000"/>
                <a:lumOff val="80000"/>
              </a:schemeClr>
            </a:extrusionClr>
          </a:sp3d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cs-CZ" sz="2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cs-CZ" sz="2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Analýza </a:t>
            </a:r>
            <a:r>
              <a:rPr lang="cs-CZ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současného stavu skladování jednotlivých položek ve skladu </a:t>
            </a: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podniku.</a:t>
            </a:r>
          </a:p>
          <a:p>
            <a:pPr>
              <a:buFont typeface="Wingdings" pitchFamily="2" charset="2"/>
              <a:buChar char="v"/>
            </a:pP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Zaměření se </a:t>
            </a:r>
            <a:r>
              <a:rPr lang="cs-CZ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 dodržování metody FIFO u těchto </a:t>
            </a: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položek.</a:t>
            </a:r>
          </a:p>
          <a:p>
            <a:pPr>
              <a:buFont typeface="Wingdings" pitchFamily="2" charset="2"/>
              <a:buChar char="v"/>
            </a:pP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Následný </a:t>
            </a:r>
            <a:r>
              <a:rPr lang="cs-CZ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návrh optimalizace procesů ve smyslu metody FIFO.</a:t>
            </a:r>
            <a:endParaRPr lang="cs-CZ" sz="2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cs-CZ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270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50000">
              <a:schemeClr val="bg1">
                <a:tint val="80000"/>
                <a:satMod val="25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6533526" y="4206487"/>
            <a:ext cx="2088232" cy="1659718"/>
            <a:chOff x="179512" y="150253"/>
            <a:chExt cx="8784416" cy="6590915"/>
          </a:xfrm>
        </p:grpSpPr>
        <p:pic>
          <p:nvPicPr>
            <p:cNvPr id="11" name="Obrázek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923928" y="150253"/>
              <a:ext cx="5040000" cy="5040000"/>
            </a:xfrm>
            <a:prstGeom prst="rect">
              <a:avLst/>
            </a:prstGeom>
          </p:spPr>
        </p:pic>
        <p:pic>
          <p:nvPicPr>
            <p:cNvPr id="12" name="Obrázek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79512" y="2925344"/>
              <a:ext cx="3600000" cy="3600000"/>
            </a:xfrm>
            <a:prstGeom prst="rect">
              <a:avLst/>
            </a:prstGeom>
          </p:spPr>
        </p:pic>
        <p:pic>
          <p:nvPicPr>
            <p:cNvPr id="13" name="Obrázek 1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211960" y="4941168"/>
              <a:ext cx="1800000" cy="1800000"/>
            </a:xfrm>
            <a:prstGeom prst="rect">
              <a:avLst/>
            </a:prstGeom>
          </p:spPr>
        </p:pic>
        <p:pic>
          <p:nvPicPr>
            <p:cNvPr id="14" name="Obrázek 1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07704" y="476672"/>
              <a:ext cx="2520000" cy="2520000"/>
            </a:xfrm>
            <a:prstGeom prst="rect">
              <a:avLst/>
            </a:prstGeom>
          </p:spPr>
        </p:pic>
      </p:grp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691677" y="2276872"/>
            <a:ext cx="4536503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224136"/>
          </a:xfrm>
          <a:solidFill>
            <a:schemeClr val="bg1">
              <a:lumMod val="95000"/>
              <a:alpha val="0"/>
            </a:schemeClr>
          </a:solidFill>
        </p:spPr>
        <p:txBody>
          <a:bodyPr/>
          <a:lstStyle/>
          <a:p>
            <a:pPr algn="ctr"/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Postup práce</a:t>
            </a:r>
            <a:endParaRPr lang="cs-CZ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4854" y="1412776"/>
            <a:ext cx="8229600" cy="4536505"/>
          </a:xfrm>
          <a:solidFill>
            <a:schemeClr val="bg1">
              <a:lumMod val="85000"/>
              <a:alpha val="15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accent1">
                <a:lumMod val="20000"/>
                <a:lumOff val="80000"/>
              </a:schemeClr>
            </a:extrusionClr>
          </a:sp3d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cs-CZ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Analýza současného stavu (informační systém, skladové hospodářství, činnosti prováděné ve skladu)</a:t>
            </a:r>
          </a:p>
          <a:p>
            <a:pPr>
              <a:buFont typeface="Courier New" pitchFamily="49" charset="0"/>
              <a:buChar char="o"/>
            </a:pPr>
            <a:endParaRPr lang="cs-CZ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cs-CZ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Řízený rozhovor s vedoucím skladu</a:t>
            </a:r>
          </a:p>
          <a:p>
            <a:pPr>
              <a:buFont typeface="Courier New" pitchFamily="49" charset="0"/>
              <a:buChar char="o"/>
            </a:pPr>
            <a:endParaRPr lang="cs-CZ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cs-CZ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Identifikace úzkých míst</a:t>
            </a:r>
          </a:p>
          <a:p>
            <a:pPr>
              <a:buFont typeface="Courier New" pitchFamily="49" charset="0"/>
              <a:buChar char="o"/>
            </a:pPr>
            <a:endParaRPr lang="cs-CZ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cs-CZ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Návrhy opatření</a:t>
            </a:r>
          </a:p>
          <a:p>
            <a:pPr>
              <a:buFont typeface="Courier New" pitchFamily="49" charset="0"/>
              <a:buChar char="o"/>
            </a:pPr>
            <a:endParaRPr lang="cs-CZ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647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50000">
              <a:schemeClr val="bg1">
                <a:tint val="80000"/>
                <a:satMod val="25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6574710" y="4276075"/>
            <a:ext cx="2088232" cy="1659718"/>
            <a:chOff x="179512" y="150253"/>
            <a:chExt cx="8784416" cy="6590915"/>
          </a:xfrm>
        </p:grpSpPr>
        <p:pic>
          <p:nvPicPr>
            <p:cNvPr id="11" name="Obrázek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923928" y="150253"/>
              <a:ext cx="5040000" cy="5040000"/>
            </a:xfrm>
            <a:prstGeom prst="rect">
              <a:avLst/>
            </a:prstGeom>
          </p:spPr>
        </p:pic>
        <p:pic>
          <p:nvPicPr>
            <p:cNvPr id="12" name="Obrázek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79512" y="2925344"/>
              <a:ext cx="3600000" cy="3600000"/>
            </a:xfrm>
            <a:prstGeom prst="rect">
              <a:avLst/>
            </a:prstGeom>
          </p:spPr>
        </p:pic>
        <p:pic>
          <p:nvPicPr>
            <p:cNvPr id="13" name="Obrázek 1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211960" y="4941168"/>
              <a:ext cx="1800000" cy="1800000"/>
            </a:xfrm>
            <a:prstGeom prst="rect">
              <a:avLst/>
            </a:prstGeom>
          </p:spPr>
        </p:pic>
        <p:pic>
          <p:nvPicPr>
            <p:cNvPr id="14" name="Obrázek 1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07704" y="476672"/>
              <a:ext cx="2520000" cy="2520000"/>
            </a:xfrm>
            <a:prstGeom prst="rect">
              <a:avLst/>
            </a:prstGeom>
          </p:spPr>
        </p:pic>
      </p:grp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691677" y="2276872"/>
            <a:ext cx="4536503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224136"/>
          </a:xfrm>
          <a:solidFill>
            <a:schemeClr val="bg1">
              <a:lumMod val="95000"/>
              <a:alpha val="0"/>
            </a:schemeClr>
          </a:solidFill>
        </p:spPr>
        <p:txBody>
          <a:bodyPr/>
          <a:lstStyle/>
          <a:p>
            <a:pPr algn="ctr"/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Analýza</a:t>
            </a:r>
            <a:endParaRPr lang="cs-CZ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4854" y="1412776"/>
            <a:ext cx="8229600" cy="4536505"/>
          </a:xfrm>
          <a:solidFill>
            <a:schemeClr val="bg1">
              <a:lumMod val="85000"/>
              <a:alpha val="15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accent1">
                <a:lumMod val="20000"/>
                <a:lumOff val="80000"/>
              </a:schemeClr>
            </a:extrusionClr>
          </a:sp3d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cs-CZ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Používaný informační systém </a:t>
            </a:r>
            <a:r>
              <a:rPr lang="cs-CZ" sz="23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Infor</a:t>
            </a:r>
            <a:r>
              <a:rPr lang="cs-CZ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ERP LN </a:t>
            </a:r>
            <a:endParaRPr lang="cs-CZ" sz="2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endParaRPr lang="cs-CZ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cs-CZ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Centrální sklad</a:t>
            </a:r>
          </a:p>
          <a:p>
            <a:pPr>
              <a:buFont typeface="Courier New" pitchFamily="49" charset="0"/>
              <a:buChar char="o"/>
            </a:pPr>
            <a:endParaRPr lang="cs-CZ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endParaRPr lang="cs-CZ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endParaRPr lang="cs-CZ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endParaRPr lang="cs-CZ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endParaRPr lang="cs-CZ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cs-CZ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Umístění skladu  </a:t>
            </a:r>
          </a:p>
          <a:p>
            <a:pPr>
              <a:buFont typeface="Courier New" pitchFamily="49" charset="0"/>
              <a:buChar char="o"/>
            </a:pPr>
            <a:endParaRPr lang="cs-CZ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cs-CZ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endParaRPr lang="cs-CZ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endParaRPr lang="cs-CZ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Obrázek 1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843808" y="2204864"/>
            <a:ext cx="5435099" cy="2448272"/>
          </a:xfrm>
          <a:prstGeom prst="rect">
            <a:avLst/>
          </a:prstGeom>
          <a:solidFill>
            <a:schemeClr val="bg1">
              <a:lumMod val="75000"/>
              <a:alpha val="15000"/>
            </a:schemeClr>
          </a:solidFill>
        </p:spPr>
      </p:pic>
      <p:pic>
        <p:nvPicPr>
          <p:cNvPr id="16" name="Obrázek 1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27584" y="5132716"/>
            <a:ext cx="5939790" cy="624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7613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50000">
              <a:schemeClr val="bg1">
                <a:tint val="80000"/>
                <a:satMod val="25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6372200" y="4437112"/>
            <a:ext cx="2088232" cy="1659718"/>
            <a:chOff x="179512" y="150253"/>
            <a:chExt cx="8784416" cy="6590915"/>
          </a:xfrm>
        </p:grpSpPr>
        <p:pic>
          <p:nvPicPr>
            <p:cNvPr id="11" name="Obrázek 1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923928" y="150253"/>
              <a:ext cx="5040000" cy="5040000"/>
            </a:xfrm>
            <a:prstGeom prst="rect">
              <a:avLst/>
            </a:prstGeom>
          </p:spPr>
        </p:pic>
        <p:pic>
          <p:nvPicPr>
            <p:cNvPr id="12" name="Obrázek 1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79512" y="2925344"/>
              <a:ext cx="3600000" cy="3600000"/>
            </a:xfrm>
            <a:prstGeom prst="rect">
              <a:avLst/>
            </a:prstGeom>
          </p:spPr>
        </p:pic>
        <p:pic>
          <p:nvPicPr>
            <p:cNvPr id="13" name="Obrázek 1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211960" y="4941168"/>
              <a:ext cx="1800000" cy="1800000"/>
            </a:xfrm>
            <a:prstGeom prst="rect">
              <a:avLst/>
            </a:prstGeom>
          </p:spPr>
        </p:pic>
        <p:pic>
          <p:nvPicPr>
            <p:cNvPr id="14" name="Obrázek 1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07704" y="476672"/>
              <a:ext cx="2520000" cy="2520000"/>
            </a:xfrm>
            <a:prstGeom prst="rect">
              <a:avLst/>
            </a:prstGeom>
          </p:spPr>
        </p:pic>
      </p:grp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39552" y="116632"/>
            <a:ext cx="2088232" cy="122413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8864" y="116632"/>
            <a:ext cx="8229600" cy="1224136"/>
          </a:xfrm>
          <a:solidFill>
            <a:schemeClr val="bg1">
              <a:lumMod val="95000"/>
              <a:alpha val="0"/>
            </a:schemeClr>
          </a:solidFill>
        </p:spPr>
        <p:txBody>
          <a:bodyPr/>
          <a:lstStyle/>
          <a:p>
            <a:pPr algn="ctr"/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Materiálový tok</a:t>
            </a:r>
            <a:endParaRPr lang="cs-CZ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628800"/>
            <a:ext cx="8219256" cy="4725552"/>
          </a:xfrm>
          <a:solidFill>
            <a:schemeClr val="bg1">
              <a:lumMod val="85000"/>
              <a:alpha val="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cs-CZ" sz="2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</a:t>
            </a:r>
            <a:endParaRPr lang="cs-CZ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Obrázek 1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331640" y="1772816"/>
            <a:ext cx="5256584" cy="352839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xmlns="" val="63377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6326469" y="3933056"/>
            <a:ext cx="2088232" cy="1659718"/>
            <a:chOff x="179512" y="150253"/>
            <a:chExt cx="8784416" cy="6590915"/>
          </a:xfrm>
        </p:grpSpPr>
        <p:pic>
          <p:nvPicPr>
            <p:cNvPr id="11" name="Obrázek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923928" y="150253"/>
              <a:ext cx="5040000" cy="5040000"/>
            </a:xfrm>
            <a:prstGeom prst="rect">
              <a:avLst/>
            </a:prstGeom>
          </p:spPr>
        </p:pic>
        <p:pic>
          <p:nvPicPr>
            <p:cNvPr id="12" name="Obrázek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79512" y="2925344"/>
              <a:ext cx="3600000" cy="3600000"/>
            </a:xfrm>
            <a:prstGeom prst="rect">
              <a:avLst/>
            </a:prstGeom>
          </p:spPr>
        </p:pic>
        <p:pic>
          <p:nvPicPr>
            <p:cNvPr id="13" name="Obrázek 1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211960" y="4941168"/>
              <a:ext cx="1800000" cy="1800000"/>
            </a:xfrm>
            <a:prstGeom prst="rect">
              <a:avLst/>
            </a:prstGeom>
          </p:spPr>
        </p:pic>
        <p:pic>
          <p:nvPicPr>
            <p:cNvPr id="14" name="Obrázek 1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07704" y="476672"/>
              <a:ext cx="2520000" cy="2520000"/>
            </a:xfrm>
            <a:prstGeom prst="rect">
              <a:avLst/>
            </a:prstGeom>
          </p:spPr>
        </p:pic>
      </p:grp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691677" y="2276872"/>
            <a:ext cx="4536503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224136"/>
          </a:xfrm>
          <a:solidFill>
            <a:schemeClr val="bg1">
              <a:lumMod val="95000"/>
              <a:alpha val="0"/>
            </a:schemeClr>
          </a:solidFill>
        </p:spPr>
        <p:txBody>
          <a:bodyPr/>
          <a:lstStyle/>
          <a:p>
            <a:pPr algn="ctr"/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Činnosti prováděné ve skladu</a:t>
            </a:r>
            <a:endParaRPr lang="cs-CZ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4854" y="1412776"/>
            <a:ext cx="8229600" cy="4536505"/>
          </a:xfrm>
          <a:solidFill>
            <a:schemeClr val="bg1">
              <a:lumMod val="85000"/>
              <a:alpha val="15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accent1">
                <a:lumMod val="20000"/>
                <a:lumOff val="80000"/>
              </a:schemeClr>
            </a:extrusionClr>
          </a:sp3d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 skladu komponent probíhají tyto základní nejdůležitější činnosti</a:t>
            </a: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cs-CZ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cs-CZ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příjem </a:t>
            </a: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zboží</a:t>
            </a:r>
          </a:p>
          <a:p>
            <a:pPr lvl="0">
              <a:buFont typeface="Wingdings" pitchFamily="2" charset="2"/>
              <a:buChar char="Ø"/>
            </a:pPr>
            <a:endParaRPr lang="cs-CZ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cs-CZ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uskladnění </a:t>
            </a: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zboží</a:t>
            </a:r>
          </a:p>
          <a:p>
            <a:pPr lvl="0">
              <a:buFont typeface="Wingdings" pitchFamily="2" charset="2"/>
              <a:buChar char="Ø"/>
            </a:pPr>
            <a:endParaRPr lang="cs-CZ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yskladnění</a:t>
            </a:r>
            <a:endParaRPr lang="cs-CZ" sz="2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endParaRPr lang="cs-CZ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cs-CZ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vratky.</a:t>
            </a:r>
          </a:p>
          <a:p>
            <a:pPr>
              <a:buFont typeface="Wingdings" pitchFamily="2" charset="2"/>
              <a:buChar char="Ø"/>
            </a:pPr>
            <a:endParaRPr lang="cs-CZ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888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6326469" y="4150070"/>
            <a:ext cx="2088232" cy="1659718"/>
            <a:chOff x="179512" y="150253"/>
            <a:chExt cx="8784416" cy="6590915"/>
          </a:xfrm>
        </p:grpSpPr>
        <p:pic>
          <p:nvPicPr>
            <p:cNvPr id="11" name="Obrázek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923928" y="150253"/>
              <a:ext cx="5040000" cy="5040000"/>
            </a:xfrm>
            <a:prstGeom prst="rect">
              <a:avLst/>
            </a:prstGeom>
          </p:spPr>
        </p:pic>
        <p:pic>
          <p:nvPicPr>
            <p:cNvPr id="12" name="Obrázek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79512" y="2925344"/>
              <a:ext cx="3600000" cy="3600000"/>
            </a:xfrm>
            <a:prstGeom prst="rect">
              <a:avLst/>
            </a:prstGeom>
          </p:spPr>
        </p:pic>
        <p:pic>
          <p:nvPicPr>
            <p:cNvPr id="13" name="Obrázek 1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211960" y="4941168"/>
              <a:ext cx="1800000" cy="1800000"/>
            </a:xfrm>
            <a:prstGeom prst="rect">
              <a:avLst/>
            </a:prstGeom>
          </p:spPr>
        </p:pic>
        <p:pic>
          <p:nvPicPr>
            <p:cNvPr id="14" name="Obrázek 1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07704" y="476672"/>
              <a:ext cx="2520000" cy="2520000"/>
            </a:xfrm>
            <a:prstGeom prst="rect">
              <a:avLst/>
            </a:prstGeom>
          </p:spPr>
        </p:pic>
      </p:grp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691677" y="2276872"/>
            <a:ext cx="4536503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7848872" cy="1224136"/>
          </a:xfrm>
          <a:solidFill>
            <a:schemeClr val="bg1">
              <a:lumMod val="95000"/>
              <a:alpha val="0"/>
            </a:schemeClr>
          </a:solidFill>
        </p:spPr>
        <p:txBody>
          <a:bodyPr/>
          <a:lstStyle/>
          <a:p>
            <a:pPr algn="ctr"/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Úzké místo - příjem</a:t>
            </a:r>
            <a:endParaRPr lang="cs-CZ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4854" y="1412776"/>
            <a:ext cx="8229600" cy="4536505"/>
          </a:xfrm>
          <a:solidFill>
            <a:schemeClr val="bg1">
              <a:lumMod val="85000"/>
              <a:alpha val="15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accent1">
                <a:lumMod val="20000"/>
                <a:lumOff val="80000"/>
              </a:schemeClr>
            </a:extrusionClr>
          </a:sp3d>
        </p:spPr>
        <p:txBody>
          <a:bodyPr>
            <a:normAutofit/>
          </a:bodyPr>
          <a:lstStyle/>
          <a:p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Lidský faktor </a:t>
            </a:r>
          </a:p>
          <a:p>
            <a:pPr marL="0" indent="0">
              <a:buNone/>
            </a:pPr>
            <a:r>
              <a:rPr lang="cs-CZ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usnadnění si práce</a:t>
            </a:r>
          </a:p>
          <a:p>
            <a:pPr marL="0" indent="0">
              <a:buNone/>
            </a:pPr>
            <a:r>
              <a:rPr lang="cs-CZ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nedodržení </a:t>
            </a: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pokynů</a:t>
            </a:r>
          </a:p>
          <a:p>
            <a:pPr marL="0" indent="0">
              <a:buNone/>
            </a:pPr>
            <a:endParaRPr lang="cs-CZ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Čárové </a:t>
            </a:r>
            <a:r>
              <a:rPr lang="cs-CZ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kódy nesou pouze informaci o identifikačním čísle </a:t>
            </a: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výrobku</a:t>
            </a:r>
          </a:p>
          <a:p>
            <a:endParaRPr lang="cs-CZ" sz="2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cs-CZ" sz="2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Přiskladnění</a:t>
            </a:r>
            <a:r>
              <a:rPr lang="cs-CZ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 materiálu na </a:t>
            </a:r>
            <a:r>
              <a:rPr lang="cs-CZ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objemové</a:t>
            </a:r>
            <a:endParaRPr lang="cs-CZ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888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261</TotalTime>
  <Words>520</Words>
  <Application>Microsoft Office PowerPoint</Application>
  <PresentationFormat>Předvádění na obrazovce (4:3)</PresentationFormat>
  <Paragraphs>136</Paragraphs>
  <Slides>19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Exekutivní</vt:lpstr>
      <vt:lpstr>Optimalizace procesu skladování ve vybrané firmě v oblasti dodržování metody FIFO</vt:lpstr>
      <vt:lpstr>Představení firmy</vt:lpstr>
      <vt:lpstr>Motivace a důvody k řešení daného problému</vt:lpstr>
      <vt:lpstr>Cíl práce</vt:lpstr>
      <vt:lpstr>Postup práce</vt:lpstr>
      <vt:lpstr>Analýza</vt:lpstr>
      <vt:lpstr>Materiálový tok</vt:lpstr>
      <vt:lpstr>Činnosti prováděné ve skladu</vt:lpstr>
      <vt:lpstr>Úzké místo - příjem</vt:lpstr>
      <vt:lpstr>Úzké místo - přeskladnění</vt:lpstr>
      <vt:lpstr>Úzké místo - vyskladnění</vt:lpstr>
      <vt:lpstr>Úzké místo - vratky</vt:lpstr>
      <vt:lpstr>Návrhy řešení</vt:lpstr>
      <vt:lpstr>Návrhy řešení</vt:lpstr>
      <vt:lpstr>Výběr vhodné varianty</vt:lpstr>
      <vt:lpstr>Vyhodnocení a závěr</vt:lpstr>
      <vt:lpstr>Vyhodnocení a závěr</vt:lpstr>
      <vt:lpstr>Doplňující otázky</vt:lpstr>
      <vt:lpstr>Snímek 19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Optimalizace procesu skladování ve vybrané firmě v oblasti dodržování metody FIFO</dc:title>
  <dc:creator>linhovaj</dc:creator>
  <cp:lastModifiedBy>Jana Linhová</cp:lastModifiedBy>
  <cp:revision>26</cp:revision>
  <dcterms:created xsi:type="dcterms:W3CDTF">2018-05-23T07:28:24Z</dcterms:created>
  <dcterms:modified xsi:type="dcterms:W3CDTF">2018-05-26T17:19:41Z</dcterms:modified>
</cp:coreProperties>
</file>