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6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2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5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smtClean="0"/>
              <a:t>5/29/2018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5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A263F-436C-4648-9430-4A05B696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413750"/>
            <a:ext cx="9966960" cy="3035808"/>
          </a:xfrm>
        </p:spPr>
        <p:txBody>
          <a:bodyPr/>
          <a:lstStyle/>
          <a:p>
            <a:pPr algn="ctr"/>
            <a:r>
              <a:rPr lang="cs-CZ" sz="5400" dirty="0"/>
              <a:t>Upevnění nákladu v silniční dopravě ve vybrané firmě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B476A8-BB8B-4190-8994-4B657425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420572"/>
            <a:ext cx="7891272" cy="1069848"/>
          </a:xfrm>
        </p:spPr>
        <p:txBody>
          <a:bodyPr/>
          <a:lstStyle/>
          <a:p>
            <a:r>
              <a:rPr lang="cs-CZ" dirty="0"/>
              <a:t>Autor diplomové práce:	Bc. Lucie Chalupná</a:t>
            </a:r>
          </a:p>
          <a:p>
            <a:r>
              <a:rPr lang="cs-CZ" dirty="0"/>
              <a:t>Vedoucí diplomové práce:	doc. Ing. Ján </a:t>
            </a:r>
            <a:r>
              <a:rPr lang="cs-CZ" dirty="0" err="1"/>
              <a:t>Ližbetin</a:t>
            </a:r>
            <a:r>
              <a:rPr lang="cs-CZ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362498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7999C-7950-4CC8-B101-32F675DD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Aplikační část – vázací prostředky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DDF64B2-8090-41C3-ADF3-C8E838571A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9127" y="2093976"/>
            <a:ext cx="2536954" cy="40356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401304D-C140-40B7-BF85-99D3FE6F8E92}"/>
                  </a:ext>
                </a:extLst>
              </p:cNvPr>
              <p:cNvSpPr/>
              <p:nvPr/>
            </p:nvSpPr>
            <p:spPr>
              <a:xfrm>
                <a:off x="573394" y="2186212"/>
                <a:ext cx="7739334" cy="59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0,8−0,4×1,0</m:t>
                              </m:r>
                            </m:e>
                          </m:d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27 259−5 000</m:t>
                              </m:r>
                            </m:e>
                          </m:d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×9,81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2×0,4×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 ×5 000</m:t>
                          </m:r>
                        </m:den>
                      </m:f>
                      <m:r>
                        <a:rPr lang="cs-CZ" sz="1600" i="0">
                          <a:latin typeface="Cambria Math" panose="02040503050406030204" pitchFamily="18" charset="0"/>
                        </a:rPr>
                        <m:t>×1,25=27,3=28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𝑝𝑜𝑝𝑟𝑢h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401304D-C140-40B7-BF85-99D3FE6F8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94" y="2186212"/>
                <a:ext cx="7739334" cy="596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E3D14D9E-06D3-4874-89BA-AC1D0A13845D}"/>
                  </a:ext>
                </a:extLst>
              </p:cNvPr>
              <p:cNvSpPr/>
              <p:nvPr/>
            </p:nvSpPr>
            <p:spPr>
              <a:xfrm>
                <a:off x="935919" y="4294457"/>
                <a:ext cx="7081246" cy="59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0,8−0,4×1,0</m:t>
                              </m:r>
                            </m:e>
                          </m:d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27 259−5 000</m:t>
                              </m:r>
                            </m:e>
                          </m:d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×9,81</m:t>
                          </m:r>
                        </m:num>
                        <m:den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2×0,4×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cs-CZ" sz="1600" i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cs-CZ" sz="1600" i="0">
                              <a:latin typeface="Cambria Math" panose="02040503050406030204" pitchFamily="18" charset="0"/>
                            </a:rPr>
                            <m:t> ×10 000</m:t>
                          </m:r>
                        </m:den>
                      </m:f>
                      <m:r>
                        <a:rPr lang="cs-CZ" sz="1600" i="0">
                          <a:latin typeface="Cambria Math" panose="02040503050406030204" pitchFamily="18" charset="0"/>
                        </a:rPr>
                        <m:t>×1,25=13,6=14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𝑝𝑜𝑝𝑟𝑢h</m:t>
                      </m:r>
                      <m:r>
                        <a:rPr lang="cs-CZ" sz="1600" i="0"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E3D14D9E-06D3-4874-89BA-AC1D0A138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9" y="4294457"/>
                <a:ext cx="7081246" cy="596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72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87E24-CB6C-4448-BDA0-CBB9AAC7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Aplikační část – ekonomické zhodnocení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8D6A4FF-0F24-4939-B3EA-A52D4AEE7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10058400" cy="4436410"/>
              </a:xfrm>
            </p:spPr>
            <p:txBody>
              <a:bodyPr/>
              <a:lstStyle/>
              <a:p>
                <a:r>
                  <a:rPr lang="cs-CZ" dirty="0"/>
                  <a:t>Návěsová souprava – vázací prostředky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Návěsová souprava – vázací body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𝑠𝑜𝑣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𝑠𝑜𝑢𝑝𝑟𝑎𝑣𝑦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×22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𝑧𝑎𝑐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𝑏𝑜𝑑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ů=44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𝑧𝑎𝑐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𝑏𝑜𝑑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i="1" dirty="0"/>
              </a:p>
              <a:p>
                <a:pPr marL="548640" lvl="2" indent="0">
                  <a:buNone/>
                </a:pPr>
                <a:endParaRPr lang="cs-CZ" i="1" dirty="0"/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44 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𝑧𝑎𝑐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𝑏𝑜𝑑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ů ×2 134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č=93 896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dirty="0"/>
              </a:p>
              <a:p>
                <a:pPr marL="548640" lvl="2" indent="0">
                  <a:buNone/>
                </a:pPr>
                <a:r>
                  <a:rPr lang="cs-CZ" dirty="0"/>
                  <a:t>Celkem = </a:t>
                </a:r>
                <a:r>
                  <a:rPr lang="cs-CZ" b="1" dirty="0"/>
                  <a:t>164 960 Kč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8D6A4FF-0F24-4939-B3EA-A52D4AEE7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10058400" cy="4436410"/>
              </a:xfrm>
              <a:blipFill>
                <a:blip r:embed="rId2"/>
                <a:stretch>
                  <a:fillRect l="-303" t="-13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2967A89-A2E8-4954-88CC-7606F5031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6221"/>
              </p:ext>
            </p:extLst>
          </p:nvPr>
        </p:nvGraphicFramePr>
        <p:xfrm>
          <a:off x="1570182" y="2574833"/>
          <a:ext cx="7897090" cy="854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222">
                  <a:extLst>
                    <a:ext uri="{9D8B030D-6E8A-4147-A177-3AD203B41FA5}">
                      <a16:colId xmlns:a16="http://schemas.microsoft.com/office/drawing/2014/main" val="2179130863"/>
                    </a:ext>
                  </a:extLst>
                </a:gridCol>
                <a:gridCol w="1987519">
                  <a:extLst>
                    <a:ext uri="{9D8B030D-6E8A-4147-A177-3AD203B41FA5}">
                      <a16:colId xmlns:a16="http://schemas.microsoft.com/office/drawing/2014/main" val="3768187810"/>
                    </a:ext>
                  </a:extLst>
                </a:gridCol>
                <a:gridCol w="1969856">
                  <a:extLst>
                    <a:ext uri="{9D8B030D-6E8A-4147-A177-3AD203B41FA5}">
                      <a16:colId xmlns:a16="http://schemas.microsoft.com/office/drawing/2014/main" val="4274229351"/>
                    </a:ext>
                  </a:extLst>
                </a:gridCol>
                <a:gridCol w="1966493">
                  <a:extLst>
                    <a:ext uri="{9D8B030D-6E8A-4147-A177-3AD203B41FA5}">
                      <a16:colId xmlns:a16="http://schemas.microsoft.com/office/drawing/2014/main" val="1883034859"/>
                    </a:ext>
                  </a:extLst>
                </a:gridCol>
              </a:tblGrid>
              <a:tr h="427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Druh vozidla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vozidel/přívěsů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popruhů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Cena 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130690"/>
                  </a:ext>
                </a:extLst>
              </a:tr>
              <a:tr h="427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Návěsová souprava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71 064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68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7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BCD7-E656-45A4-96C0-D8A4CA9B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Kontrola ve spolupráci s CSPSD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C37D26D-EBCE-4932-B46A-BA58DAF22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71072"/>
              </p:ext>
            </p:extLst>
          </p:nvPr>
        </p:nvGraphicFramePr>
        <p:xfrm>
          <a:off x="1579417" y="1921165"/>
          <a:ext cx="8552873" cy="4285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924">
                  <a:extLst>
                    <a:ext uri="{9D8B030D-6E8A-4147-A177-3AD203B41FA5}">
                      <a16:colId xmlns:a16="http://schemas.microsoft.com/office/drawing/2014/main" val="760030069"/>
                    </a:ext>
                  </a:extLst>
                </a:gridCol>
                <a:gridCol w="4986631">
                  <a:extLst>
                    <a:ext uri="{9D8B030D-6E8A-4147-A177-3AD203B41FA5}">
                      <a16:colId xmlns:a16="http://schemas.microsoft.com/office/drawing/2014/main" val="1273133111"/>
                    </a:ext>
                  </a:extLst>
                </a:gridCol>
                <a:gridCol w="881060">
                  <a:extLst>
                    <a:ext uri="{9D8B030D-6E8A-4147-A177-3AD203B41FA5}">
                      <a16:colId xmlns:a16="http://schemas.microsoft.com/office/drawing/2014/main" val="1216912917"/>
                    </a:ext>
                  </a:extLst>
                </a:gridCol>
                <a:gridCol w="881060">
                  <a:extLst>
                    <a:ext uri="{9D8B030D-6E8A-4147-A177-3AD203B41FA5}">
                      <a16:colId xmlns:a16="http://schemas.microsoft.com/office/drawing/2014/main" val="2268839588"/>
                    </a:ext>
                  </a:extLst>
                </a:gridCol>
                <a:gridCol w="983198">
                  <a:extLst>
                    <a:ext uri="{9D8B030D-6E8A-4147-A177-3AD203B41FA5}">
                      <a16:colId xmlns:a16="http://schemas.microsoft.com/office/drawing/2014/main" val="3806498489"/>
                    </a:ext>
                  </a:extLst>
                </a:gridCol>
              </a:tblGrid>
              <a:tr h="52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Položka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Nedostatky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Posouzení nedostatků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78769"/>
                  </a:ext>
                </a:extLst>
              </a:tr>
              <a:tr h="634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Menší</a:t>
                      </a:r>
                      <a:br>
                        <a:rPr lang="cs-CZ" sz="800">
                          <a:effectLst/>
                        </a:rPr>
                      </a:br>
                      <a:r>
                        <a:rPr lang="cs-CZ" sz="800">
                          <a:effectLst/>
                        </a:rPr>
                        <a:t>nedostatek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Závažný</a:t>
                      </a:r>
                      <a:br>
                        <a:rPr lang="cs-CZ" sz="800">
                          <a:effectLst/>
                        </a:rPr>
                      </a:br>
                      <a:r>
                        <a:rPr lang="cs-CZ" sz="800">
                          <a:effectLst/>
                        </a:rPr>
                        <a:t>nedostatek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Nebezpečný</a:t>
                      </a:r>
                      <a:br>
                        <a:rPr lang="cs-CZ" sz="800">
                          <a:effectLst/>
                        </a:rPr>
                      </a:br>
                      <a:r>
                        <a:rPr lang="cs-CZ" sz="800">
                          <a:effectLst/>
                        </a:rPr>
                        <a:t>nedostatek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2426198"/>
                  </a:ext>
                </a:extLst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Jedna či více částí nákladu není řádně umístěna.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Bez závad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98631"/>
                  </a:ext>
                </a:extLst>
              </a:tr>
              <a:tr h="521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Vozidlo není vhodné pro naložený náklad (jiný nedostatek než nedostatky uvedené pod bodem 10).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Bez závad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13571"/>
                  </a:ext>
                </a:extLst>
              </a:tr>
              <a:tr h="521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Jasné nedostatky týkající se nástavby vozidla (jiný nedostatek než nedostatky uvedené pod bodem 10).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Bez závad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67008"/>
                  </a:ext>
                </a:extLst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Vhodnost vozidla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43741"/>
                  </a:ext>
                </a:extLst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10.1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Přední stěna (je-li použita pro zabezpečení nákladu)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27493"/>
                  </a:ext>
                </a:extLst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10.1.1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Zeslabení částí korozí či deformacemi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1273651"/>
                  </a:ext>
                </a:extLst>
              </a:tr>
              <a:tr h="25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20.3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Použitá zařízení pro upevnění nákladu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70910"/>
                  </a:ext>
                </a:extLst>
              </a:tr>
              <a:tr h="792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20.3.2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Označení (např. praporek / značka konce) chybí nebo je poškozené, ale jinak je zařízení v dobrém stavu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3053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39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5840D-2766-4271-8696-A8F6496C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Vhodnost vozidla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21C18B3-0A6D-4676-8E4E-71295A3FE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10058400" cy="4436410"/>
              </a:xfrm>
            </p:spPr>
            <p:txBody>
              <a:bodyPr/>
              <a:lstStyle/>
              <a:p>
                <a:r>
                  <a:rPr lang="cs-CZ" dirty="0"/>
                  <a:t>EN 12642 XL</a:t>
                </a:r>
              </a:p>
              <a:p>
                <a:r>
                  <a:rPr lang="cs-CZ" dirty="0"/>
                  <a:t>EN 12642 L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0,8−0,4×1,0</m:t>
                              </m:r>
                            </m:e>
                          </m:d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27 259−13 629,5</m:t>
                              </m:r>
                            </m:e>
                          </m:d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×9,81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2×0,4×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 ×10 000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</a:rPr>
                        <m:t>×1,25=8,36=9 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𝑝𝑜𝑝𝑟𝑢h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21C18B3-0A6D-4676-8E4E-71295A3FE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10058400" cy="4436410"/>
              </a:xfrm>
              <a:blipFill>
                <a:blip r:embed="rId2"/>
                <a:stretch>
                  <a:fillRect l="-303" t="-13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6A43FBB-4BB9-4840-B00D-8BE052D88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38266"/>
              </p:ext>
            </p:extLst>
          </p:nvPr>
        </p:nvGraphicFramePr>
        <p:xfrm>
          <a:off x="1063752" y="3036825"/>
          <a:ext cx="9616499" cy="172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4217">
                  <a:extLst>
                    <a:ext uri="{9D8B030D-6E8A-4147-A177-3AD203B41FA5}">
                      <a16:colId xmlns:a16="http://schemas.microsoft.com/office/drawing/2014/main" val="1163823810"/>
                    </a:ext>
                  </a:extLst>
                </a:gridCol>
                <a:gridCol w="3206141">
                  <a:extLst>
                    <a:ext uri="{9D8B030D-6E8A-4147-A177-3AD203B41FA5}">
                      <a16:colId xmlns:a16="http://schemas.microsoft.com/office/drawing/2014/main" val="3433737650"/>
                    </a:ext>
                  </a:extLst>
                </a:gridCol>
                <a:gridCol w="3206141">
                  <a:extLst>
                    <a:ext uri="{9D8B030D-6E8A-4147-A177-3AD203B41FA5}">
                      <a16:colId xmlns:a16="http://schemas.microsoft.com/office/drawing/2014/main" val="1203426667"/>
                    </a:ext>
                  </a:extLst>
                </a:gridCol>
              </a:tblGrid>
              <a:tr h="4166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Norma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Čelní stěna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Zadní stěna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477831"/>
                  </a:ext>
                </a:extLst>
              </a:tr>
              <a:tr h="4187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EN 12642 XL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50 % užitečného zatížení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30 % užitečného zatížení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650139"/>
                  </a:ext>
                </a:extLst>
              </a:tr>
              <a:tr h="891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EN 12642 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40 % užitečného zatížení,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maximálně 5 000 daN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25 % užitečného zatížení,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maximálně 3 100 </a:t>
                      </a:r>
                      <a:r>
                        <a:rPr lang="cs-CZ" sz="1200" dirty="0" err="1">
                          <a:effectLst/>
                        </a:rPr>
                        <a:t>daN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12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5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5D58D-C573-41CD-A05A-24CE2C89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Kontrola aplikací </a:t>
            </a:r>
            <a:r>
              <a:rPr lang="cs-CZ" sz="4400" dirty="0" err="1"/>
              <a:t>Cargo</a:t>
            </a:r>
            <a:r>
              <a:rPr lang="cs-CZ" sz="4400" dirty="0"/>
              <a:t> </a:t>
            </a:r>
            <a:r>
              <a:rPr lang="cs-CZ" sz="4400" dirty="0" err="1"/>
              <a:t>Securing</a:t>
            </a:r>
            <a:endParaRPr lang="cs-CZ" sz="4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465CF1-0E96-4E4C-A024-2D0B800F88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23717" r="31623" b="26112"/>
          <a:stretch/>
        </p:blipFill>
        <p:spPr bwMode="auto">
          <a:xfrm>
            <a:off x="1063752" y="1898881"/>
            <a:ext cx="3385357" cy="2248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2FCBD75-A358-4318-ADE0-2A383142F7F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22805" r="29827" b="28620"/>
          <a:stretch/>
        </p:blipFill>
        <p:spPr bwMode="auto">
          <a:xfrm>
            <a:off x="1778358" y="4515774"/>
            <a:ext cx="3385357" cy="1987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D399F5-B37A-47F0-91FE-5A83CD92CA3A}"/>
              </a:ext>
            </a:extLst>
          </p:cNvPr>
          <p:cNvPicPr/>
          <p:nvPr/>
        </p:nvPicPr>
        <p:blipFill rotWithShape="1">
          <a:blip r:embed="rId4"/>
          <a:srcRect l="29891" t="22121" r="29827" b="27480"/>
          <a:stretch/>
        </p:blipFill>
        <p:spPr bwMode="auto">
          <a:xfrm>
            <a:off x="7573818" y="1898881"/>
            <a:ext cx="3385358" cy="2248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738908-303A-4066-AE89-7E22DD0FA48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t="19841" r="28672" b="26796"/>
          <a:stretch/>
        </p:blipFill>
        <p:spPr bwMode="auto">
          <a:xfrm>
            <a:off x="6844146" y="4515774"/>
            <a:ext cx="3251200" cy="1987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11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15752-BE5A-4CDE-AEAB-436D4E12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Kontrola aplikací </a:t>
            </a:r>
            <a:r>
              <a:rPr lang="cs-CZ" sz="4400" dirty="0" err="1"/>
              <a:t>Cargo</a:t>
            </a:r>
            <a:r>
              <a:rPr lang="cs-CZ" sz="4400" dirty="0"/>
              <a:t> </a:t>
            </a:r>
            <a:r>
              <a:rPr lang="cs-CZ" sz="4400" dirty="0" err="1"/>
              <a:t>Securing</a:t>
            </a:r>
            <a:endParaRPr lang="cs-CZ" sz="4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C2D6873-3905-4E79-88F8-29BE914398F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635" t="5473" r="55203" b="34094"/>
          <a:stretch/>
        </p:blipFill>
        <p:spPr bwMode="auto">
          <a:xfrm>
            <a:off x="2956421" y="2025073"/>
            <a:ext cx="6279157" cy="4147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551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BA833-E005-4ABF-B475-9862CCC6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Výsledek opětovné kontroly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334EA2-EF2D-4F32-9EBB-63D07963A725}"/>
              </a:ext>
            </a:extLst>
          </p:cNvPr>
          <p:cNvPicPr/>
          <p:nvPr/>
        </p:nvPicPr>
        <p:blipFill rotWithShape="1">
          <a:blip r:embed="rId2"/>
          <a:srcRect l="30532" t="23033" r="29955" b="28620"/>
          <a:stretch/>
        </p:blipFill>
        <p:spPr bwMode="auto">
          <a:xfrm>
            <a:off x="1383884" y="2164423"/>
            <a:ext cx="3691405" cy="3122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33C02C1-9CE1-4FEC-A4A4-C45B4DFA1BB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9" t="23261" r="29827" b="27708"/>
          <a:stretch/>
        </p:blipFill>
        <p:spPr bwMode="auto">
          <a:xfrm>
            <a:off x="6692513" y="2164423"/>
            <a:ext cx="3947778" cy="3122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479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EA530-6C88-4EBC-B8CB-27AE8EC5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Výsledek opětovné kontroly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E424015-8401-4AEA-B526-FF36E9F6EF5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55099" b="35461"/>
          <a:stretch/>
        </p:blipFill>
        <p:spPr bwMode="auto">
          <a:xfrm>
            <a:off x="2992582" y="1801091"/>
            <a:ext cx="6206836" cy="4257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16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3AFEA-54C3-44AA-AA63-EEE81FF1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16632"/>
            <a:ext cx="10058400" cy="1609344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3027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6988-9618-440C-9F59-ABCF2E8A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Doplňující 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BA2946-0AF4-4628-8977-DCFD8D3B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Máte nějaké aktuální informace o řešení nalezeného problému v </a:t>
            </a:r>
            <a:r>
              <a:rPr lang="cs-CZ" dirty="0" err="1"/>
              <a:t>softvéru</a:t>
            </a:r>
            <a:r>
              <a:rPr lang="cs-CZ" dirty="0"/>
              <a:t> ze strany CSPSD?</a:t>
            </a:r>
          </a:p>
          <a:p>
            <a:pPr algn="just">
              <a:lnSpc>
                <a:spcPct val="150000"/>
              </a:lnSpc>
            </a:pP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 err="1"/>
              <a:t>Akými</a:t>
            </a:r>
            <a:r>
              <a:rPr lang="cs-CZ" dirty="0"/>
              <a:t> </a:t>
            </a:r>
            <a:r>
              <a:rPr lang="cs-CZ" dirty="0" err="1"/>
              <a:t>spôsobmi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dajú</a:t>
            </a:r>
            <a:r>
              <a:rPr lang="cs-CZ" dirty="0"/>
              <a:t> </a:t>
            </a:r>
            <a:r>
              <a:rPr lang="cs-CZ" dirty="0" err="1"/>
              <a:t>motivovať</a:t>
            </a:r>
            <a:r>
              <a:rPr lang="cs-CZ" dirty="0"/>
              <a:t> </a:t>
            </a:r>
            <a:r>
              <a:rPr lang="cs-CZ" dirty="0" err="1"/>
              <a:t>dopravcovia</a:t>
            </a:r>
            <a:r>
              <a:rPr lang="cs-CZ" dirty="0"/>
              <a:t> k </a:t>
            </a:r>
            <a:r>
              <a:rPr lang="cs-CZ" dirty="0" err="1"/>
              <a:t>dodržiavaniu</a:t>
            </a:r>
            <a:r>
              <a:rPr lang="cs-CZ" dirty="0"/>
              <a:t> </a:t>
            </a:r>
            <a:r>
              <a:rPr lang="cs-CZ" dirty="0" err="1"/>
              <a:t>noriem</a:t>
            </a:r>
            <a:r>
              <a:rPr lang="cs-CZ" dirty="0"/>
              <a:t> na </a:t>
            </a:r>
            <a:r>
              <a:rPr lang="cs-CZ" dirty="0" err="1"/>
              <a:t>upevnenie</a:t>
            </a:r>
            <a:r>
              <a:rPr lang="cs-CZ" dirty="0"/>
              <a:t> tovaru? </a:t>
            </a:r>
          </a:p>
          <a:p>
            <a:pPr algn="just">
              <a:lnSpc>
                <a:spcPct val="150000"/>
              </a:lnSpc>
            </a:pP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 err="1"/>
              <a:t>Aké</a:t>
            </a:r>
            <a:r>
              <a:rPr lang="cs-CZ" dirty="0"/>
              <a:t> budu vplyvy </a:t>
            </a:r>
            <a:r>
              <a:rPr lang="cs-CZ" dirty="0" err="1"/>
              <a:t>zavedenia</a:t>
            </a:r>
            <a:r>
              <a:rPr lang="cs-CZ" dirty="0"/>
              <a:t> </a:t>
            </a:r>
            <a:r>
              <a:rPr lang="cs-CZ" dirty="0" err="1"/>
              <a:t>novej</a:t>
            </a:r>
            <a:r>
              <a:rPr lang="cs-CZ" dirty="0"/>
              <a:t> </a:t>
            </a:r>
            <a:r>
              <a:rPr lang="cs-CZ" dirty="0" err="1"/>
              <a:t>smernice</a:t>
            </a:r>
            <a:r>
              <a:rPr lang="cs-CZ" dirty="0"/>
              <a:t> na náklady </a:t>
            </a:r>
            <a:r>
              <a:rPr lang="cs-CZ" dirty="0" err="1"/>
              <a:t>dopravcov</a:t>
            </a:r>
            <a:r>
              <a:rPr lang="cs-CZ" dirty="0"/>
              <a:t> (okrem úpravy </a:t>
            </a:r>
            <a:r>
              <a:rPr lang="cs-CZ" dirty="0" err="1"/>
              <a:t>dopr</a:t>
            </a:r>
            <a:r>
              <a:rPr lang="cs-CZ" dirty="0"/>
              <a:t>. </a:t>
            </a:r>
            <a:r>
              <a:rPr lang="cs-CZ" dirty="0" err="1"/>
              <a:t>prostriedkov</a:t>
            </a:r>
            <a:r>
              <a:rPr lang="cs-CZ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314549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99BDF-0E9F-41FD-AC86-4B478D30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313A56-FB83-444B-B9EB-16CCC0D5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809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Cíl práce</a:t>
            </a:r>
          </a:p>
          <a:p>
            <a:endParaRPr lang="cs-CZ" dirty="0"/>
          </a:p>
          <a:p>
            <a:r>
              <a:rPr lang="cs-CZ" dirty="0"/>
              <a:t>Teoretická část</a:t>
            </a:r>
          </a:p>
          <a:p>
            <a:pPr lvl="2"/>
            <a:r>
              <a:rPr lang="cs-CZ" dirty="0"/>
              <a:t>Legislativa</a:t>
            </a:r>
          </a:p>
          <a:p>
            <a:pPr lvl="2"/>
            <a:r>
              <a:rPr lang="cs-CZ" dirty="0"/>
              <a:t>Teorie upevnění nákladu</a:t>
            </a:r>
          </a:p>
          <a:p>
            <a:pPr lvl="2"/>
            <a:endParaRPr lang="cs-CZ" dirty="0"/>
          </a:p>
          <a:p>
            <a:r>
              <a:rPr lang="cs-CZ" dirty="0"/>
              <a:t>Aplikační část</a:t>
            </a:r>
          </a:p>
          <a:p>
            <a:pPr lvl="2"/>
            <a:r>
              <a:rPr lang="cs-CZ" dirty="0"/>
              <a:t>Společnost XY</a:t>
            </a:r>
          </a:p>
          <a:p>
            <a:pPr lvl="2"/>
            <a:r>
              <a:rPr lang="cs-CZ" dirty="0"/>
              <a:t>Současný stav</a:t>
            </a:r>
          </a:p>
          <a:p>
            <a:pPr lvl="2"/>
            <a:r>
              <a:rPr lang="cs-CZ" dirty="0"/>
              <a:t>Vlastní návrhy</a:t>
            </a:r>
          </a:p>
          <a:p>
            <a:pPr lvl="2"/>
            <a:endParaRPr lang="cs-CZ" dirty="0"/>
          </a:p>
          <a:p>
            <a:r>
              <a:rPr lang="cs-CZ" dirty="0"/>
              <a:t>Shrnutí</a:t>
            </a:r>
          </a:p>
          <a:p>
            <a:pPr lvl="2"/>
            <a:r>
              <a:rPr lang="cs-CZ" dirty="0"/>
              <a:t>Doplňující dotazy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56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5318C-B5E0-4D94-BAE4-7BC8A82C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6369899-40A6-4A89-B159-4EF2F2E2D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743" y="887845"/>
            <a:ext cx="8470514" cy="5082309"/>
          </a:xfrm>
        </p:spPr>
      </p:pic>
    </p:spTree>
    <p:extLst>
      <p:ext uri="{BB962C8B-B14F-4D97-AF65-F5344CB8AC3E}">
        <p14:creationId xmlns:p14="http://schemas.microsoft.com/office/powerpoint/2010/main" val="27202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F34E9-C1B3-44A6-9337-A7288390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98E0D-52E5-4020-B2DF-9AB8903B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dirty="0"/>
              <a:t>Cílem práce je návrh metodiky upevnění nákladu na silničním vozidle ve vybrané firmě ve smyslu podmínek Směrnice EU 2014/47. Součástí návrhu bude ekonomické zhodnocení dopadů platnosti směrnice na náklady na přepravu ve vybrané firmě.</a:t>
            </a:r>
          </a:p>
        </p:txBody>
      </p:sp>
    </p:spTree>
    <p:extLst>
      <p:ext uri="{BB962C8B-B14F-4D97-AF65-F5344CB8AC3E}">
        <p14:creationId xmlns:p14="http://schemas.microsoft.com/office/powerpoint/2010/main" val="346383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EE865-C732-4483-A2D9-1E60CF4A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Teoretická část - legislativa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B9A6D3-55DC-4373-8EC1-C6CA0D85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Zákon č. 361/2000 Sb. o provozu na pozemních komunikacích</a:t>
            </a:r>
          </a:p>
          <a:p>
            <a:pPr algn="just">
              <a:lnSpc>
                <a:spcPct val="150000"/>
              </a:lnSpc>
            </a:pP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/>
              <a:t>Vyhláška č. 341/2014 Sb. o schvalování technické způsobilosti a o technických podmínkách provozu vozidel na pozemních komunikacích</a:t>
            </a:r>
          </a:p>
          <a:p>
            <a:pPr algn="just">
              <a:lnSpc>
                <a:spcPct val="150000"/>
              </a:lnSpc>
            </a:pP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/>
              <a:t>České technické normy</a:t>
            </a:r>
          </a:p>
          <a:p>
            <a:pPr algn="just">
              <a:lnSpc>
                <a:spcPct val="150000"/>
              </a:lnSpc>
            </a:pP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/>
              <a:t>Směrnice EU 2014/47</a:t>
            </a:r>
          </a:p>
        </p:txBody>
      </p:sp>
    </p:spTree>
    <p:extLst>
      <p:ext uri="{BB962C8B-B14F-4D97-AF65-F5344CB8AC3E}">
        <p14:creationId xmlns:p14="http://schemas.microsoft.com/office/powerpoint/2010/main" val="319597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99251-FDEB-4C75-9FB4-33BB5955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Teoretická část – upevnění nákladu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89B0AD-0E72-4E98-92E4-40964DFA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595679" cy="40507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Třecí přivazování			</a:t>
            </a:r>
            <a:r>
              <a:rPr lang="cs-CZ" dirty="0" err="1"/>
              <a:t>Přivazovací</a:t>
            </a:r>
            <a:r>
              <a:rPr lang="cs-CZ" dirty="0"/>
              <a:t> popruhy ze syntetických vláken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5B3B64-1E08-44D2-B04A-DCE6131B83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24856" r="38903" b="36055"/>
          <a:stretch/>
        </p:blipFill>
        <p:spPr bwMode="auto">
          <a:xfrm>
            <a:off x="1063751" y="2965704"/>
            <a:ext cx="3739157" cy="3139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B73530-69F3-44FE-BF18-78A305A1258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1" t="26861" r="33129" b="16210"/>
          <a:stretch/>
        </p:blipFill>
        <p:spPr bwMode="auto">
          <a:xfrm rot="10800000">
            <a:off x="7499927" y="2613595"/>
            <a:ext cx="1597891" cy="306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86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BF41A-124B-4B67-8FEB-C0A8FABD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Aplikační část – společnost XY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A2F4D7-A157-445A-B8E5-C2FF964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Předmět podnikaní</a:t>
            </a:r>
          </a:p>
          <a:p>
            <a:endParaRPr lang="cs-CZ" dirty="0"/>
          </a:p>
          <a:p>
            <a:r>
              <a:rPr lang="cs-CZ" dirty="0"/>
              <a:t>Současný stav</a:t>
            </a:r>
          </a:p>
          <a:p>
            <a:endParaRPr lang="cs-CZ" dirty="0"/>
          </a:p>
          <a:p>
            <a:pPr lvl="1"/>
            <a:r>
              <a:rPr lang="cs-CZ" dirty="0"/>
              <a:t>Upevnění nákladu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4BDE54-8BFD-4F72-898D-88BCFEBDBC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3173026"/>
            <a:ext cx="5192407" cy="3200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59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405EF-997B-45E0-A18B-C157BDB2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Aplikační část – současný stav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26EFC1-DD3D-436C-83DC-01DADE18C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Současný stav</a:t>
            </a:r>
          </a:p>
          <a:p>
            <a:endParaRPr lang="cs-CZ" dirty="0"/>
          </a:p>
          <a:p>
            <a:pPr lvl="1"/>
            <a:r>
              <a:rPr lang="cs-CZ" dirty="0"/>
              <a:t>Vázací body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Přivazovací</a:t>
            </a:r>
            <a:r>
              <a:rPr lang="cs-CZ" dirty="0"/>
              <a:t> popruhy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9B80C1-B556-4DBE-894B-70D04E4FA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35" y="2699212"/>
            <a:ext cx="2358073" cy="347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F7CDBC-75BF-4E5F-B8B3-2CFFEF6646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29" y="2699212"/>
            <a:ext cx="2186680" cy="347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1CB59A-7F92-4CCE-8089-8C0E60E035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72" y="2699212"/>
            <a:ext cx="1935780" cy="350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66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7921A-2544-4E59-9F65-1439FADA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Aplikační část – vlastní návrhy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A84A2EC-8F46-4EB3-90A0-611A0D5362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093976"/>
                <a:ext cx="10058400" cy="4362242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Upevnění nákladu</a:t>
                </a:r>
              </a:p>
              <a:p>
                <a:endParaRPr lang="cs-CZ" dirty="0"/>
              </a:p>
              <a:p>
                <a:pPr lvl="1"/>
                <a:r>
                  <a:rPr lang="cs-CZ" dirty="0"/>
                  <a:t>Výpočet </a:t>
                </a:r>
                <a:r>
                  <a:rPr lang="cs-CZ" dirty="0" err="1"/>
                  <a:t>přivazovacích</a:t>
                </a:r>
                <a:r>
                  <a:rPr lang="cs-CZ" dirty="0"/>
                  <a:t> sil</a:t>
                </a:r>
              </a:p>
              <a:p>
                <a:pPr marL="82296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−µ×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𝑧𝑎𝑗𝑖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𝑏𝑙𝑜𝑘𝑜𝑣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2×µ×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822960" lvl="3" indent="0">
                  <a:buNone/>
                </a:pPr>
                <a:endParaRPr lang="cs-CZ" dirty="0"/>
              </a:p>
              <a:p>
                <a:pPr marL="822960" lvl="3" indent="0">
                  <a:buNone/>
                </a:pPr>
                <a:endParaRPr lang="cs-CZ" dirty="0"/>
              </a:p>
              <a:p>
                <a:pPr marL="822960" lvl="3" indent="0">
                  <a:buNone/>
                </a:pPr>
                <a:endParaRPr lang="cs-CZ" dirty="0"/>
              </a:p>
              <a:p>
                <a:pPr marL="822960" lvl="3" indent="0">
                  <a:buNone/>
                </a:pPr>
                <a:r>
                  <a:rPr lang="cs-CZ" u="sng" dirty="0"/>
                  <a:t>Návěsová souprava</a:t>
                </a:r>
              </a:p>
              <a:p>
                <a:pPr marL="822960" lvl="3" indent="0">
                  <a:buNone/>
                </a:pPr>
                <a:endParaRPr lang="cs-CZ" dirty="0"/>
              </a:p>
              <a:p>
                <a:pPr marL="82296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0,8−0,4×1,0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27 259−5 000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×9,81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2×0,4×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×10 000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×1,25=13,6=14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𝑝𝑜𝑝𝑟𝑢h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A84A2EC-8F46-4EB3-90A0-611A0D536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093976"/>
                <a:ext cx="10058400" cy="4362242"/>
              </a:xfrm>
              <a:blipFill>
                <a:blip r:embed="rId2"/>
                <a:stretch>
                  <a:fillRect l="-303" t="-1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5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C1C8C-9658-4794-B68E-A43BCA5D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Aplikační část – vlastní návrhy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ACBF75-FDA4-4141-9875-539A643586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736437"/>
                <a:ext cx="10058400" cy="488603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cs-CZ" sz="2900" dirty="0"/>
                  <a:t>Vázací body</a:t>
                </a:r>
              </a:p>
              <a:p>
                <a:endParaRPr lang="cs-CZ" sz="2900" dirty="0"/>
              </a:p>
              <a:p>
                <a:pPr lvl="1"/>
                <a:r>
                  <a:rPr lang="cs-CZ" sz="2900" dirty="0"/>
                  <a:t>Délka nákladní plošiny</a:t>
                </a:r>
              </a:p>
              <a:p>
                <a:pPr lvl="2"/>
                <a:r>
                  <a:rPr lang="cs-CZ" sz="2900" dirty="0"/>
                  <a:t>účinná délka nákladní plošiny &gt; 2 200 mm musí být nejméně </a:t>
                </a:r>
                <a:r>
                  <a:rPr lang="cs-CZ" sz="2900" b="1" dirty="0"/>
                  <a:t>6 vázacích bodů</a:t>
                </a:r>
              </a:p>
              <a:p>
                <a:pPr lvl="2"/>
                <a:endParaRPr lang="cs-CZ" sz="2900" dirty="0"/>
              </a:p>
              <a:p>
                <a:pPr lvl="1"/>
                <a:r>
                  <a:rPr lang="cs-CZ" sz="2900" dirty="0"/>
                  <a:t>Maximální vzdálenosti mezi vázacími body</a:t>
                </a:r>
              </a:p>
              <a:p>
                <a:pPr marL="0" lvl="0" indent="0">
                  <a:buNone/>
                </a:pPr>
                <a:endParaRPr lang="cs-CZ" sz="2900" dirty="0"/>
              </a:p>
              <a:p>
                <a:pPr lvl="2"/>
                <a:r>
                  <a:rPr lang="cs-CZ" sz="2900" dirty="0"/>
                  <a:t>Délka nákladní plošiny = 12,5 m</a:t>
                </a:r>
              </a:p>
              <a:p>
                <a:pPr lvl="2"/>
                <a:r>
                  <a:rPr lang="cs-CZ" sz="2900" dirty="0"/>
                  <a:t>Maximální užitečné zatížení = 29 tun</a:t>
                </a:r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900" i="1">
                          <a:latin typeface="Cambria Math" panose="02040503050406030204" pitchFamily="18" charset="0"/>
                        </a:rPr>
                        <m:t>12,5−</m:t>
                      </m:r>
                      <m:d>
                        <m:d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900" i="1">
                              <a:latin typeface="Cambria Math" panose="02040503050406030204" pitchFamily="18" charset="0"/>
                            </a:rPr>
                            <m:t>2×0,5</m:t>
                          </m:r>
                        </m:e>
                      </m:d>
                      <m:r>
                        <a:rPr lang="cs-CZ" sz="2900" i="1">
                          <a:latin typeface="Cambria Math" panose="02040503050406030204" pitchFamily="18" charset="0"/>
                        </a:rPr>
                        <m:t>=11,5 :1,2=9, 58</m:t>
                      </m:r>
                    </m:oMath>
                  </m:oMathPara>
                </a14:m>
                <a:endParaRPr lang="cs-CZ" sz="2900" dirty="0"/>
              </a:p>
              <a:p>
                <a:pPr marL="548640" lvl="2" indent="0">
                  <a:buNone/>
                </a:pPr>
                <a:r>
                  <a:rPr lang="cs-CZ" sz="2900" dirty="0"/>
                  <a:t>				Zaokrouhleno = 10 oddílů</a:t>
                </a:r>
              </a:p>
              <a:p>
                <a:pPr marL="0" indent="0">
                  <a:buNone/>
                </a:pPr>
                <a:r>
                  <a:rPr lang="cs-CZ" sz="2900" dirty="0"/>
                  <a:t>				= 11 párů vázacích bodů</a:t>
                </a:r>
              </a:p>
              <a:p>
                <a:pPr marL="0" indent="0">
                  <a:buNone/>
                </a:pPr>
                <a:r>
                  <a:rPr lang="cs-CZ" sz="2900" dirty="0"/>
                  <a:t>					= </a:t>
                </a:r>
                <a:r>
                  <a:rPr lang="cs-CZ" sz="2900" b="1" dirty="0"/>
                  <a:t>22 vázacích bodů</a:t>
                </a:r>
                <a:endParaRPr lang="cs-CZ" sz="2900" dirty="0"/>
              </a:p>
              <a:p>
                <a:pPr lvl="1"/>
                <a:r>
                  <a:rPr lang="cs-CZ" sz="2900" dirty="0"/>
                  <a:t>Dovolené zatížení tahem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900" i="1">
                              <a:latin typeface="Cambria Math" panose="02040503050406030204" pitchFamily="18" charset="0"/>
                            </a:rPr>
                            <m:t>1,5×</m:t>
                          </m:r>
                          <m:r>
                            <a:rPr lang="cs-CZ" sz="29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9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90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=29 000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×10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9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900" i="1">
                          <a:latin typeface="Cambria Math" panose="02040503050406030204" pitchFamily="18" charset="0"/>
                        </a:rPr>
                        <m:t>=290</m:t>
                      </m:r>
                      <m:r>
                        <a:rPr lang="cs-CZ" sz="2900" i="1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cs-CZ" sz="2900" dirty="0"/>
              </a:p>
              <a:p>
                <a:pPr marL="0" indent="0">
                  <a:buNone/>
                </a:pPr>
                <a:r>
                  <a:rPr lang="cs-CZ" sz="2900" dirty="0"/>
                  <a:t>			</a:t>
                </a:r>
                <a14:m>
                  <m:oMath xmlns:m="http://schemas.openxmlformats.org/officeDocument/2006/math">
                    <m:r>
                      <a:rPr lang="cs-CZ" sz="2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900" i="1">
                            <a:latin typeface="Cambria Math" panose="02040503050406030204" pitchFamily="18" charset="0"/>
                          </a:rPr>
                          <m:t>1,5×290</m:t>
                        </m:r>
                      </m:num>
                      <m:den>
                        <m:r>
                          <a:rPr lang="cs-CZ" sz="29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cs-CZ" sz="2900" i="1">
                        <a:latin typeface="Cambria Math" panose="02040503050406030204" pitchFamily="18" charset="0"/>
                      </a:rPr>
                      <m:t>=21,75=</m:t>
                    </m:r>
                    <m:r>
                      <a:rPr lang="cs-CZ" sz="2900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cs-CZ" sz="2900" b="1" dirty="0"/>
                  <a:t> vázacích bodů</a:t>
                </a:r>
                <a:endParaRPr lang="cs-CZ" sz="29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AACBF75-FDA4-4141-9875-539A64358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736437"/>
                <a:ext cx="10058400" cy="4886036"/>
              </a:xfrm>
              <a:blipFill>
                <a:blip r:embed="rId2"/>
                <a:stretch>
                  <a:fillRect l="-61" t="-1748" b="-4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864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95</TotalTime>
  <Words>505</Words>
  <Application>Microsoft Office PowerPoint</Application>
  <PresentationFormat>Širokoúhlá obrazovka</PresentationFormat>
  <Paragraphs>160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Bookman Old Style</vt:lpstr>
      <vt:lpstr>Calibri</vt:lpstr>
      <vt:lpstr>Cambria Math</vt:lpstr>
      <vt:lpstr>Century Gothic</vt:lpstr>
      <vt:lpstr>Times New Roman</vt:lpstr>
      <vt:lpstr>Wingdings</vt:lpstr>
      <vt:lpstr>Dřevo</vt:lpstr>
      <vt:lpstr>Upevnění nákladu v silniční dopravě ve vybrané firmě</vt:lpstr>
      <vt:lpstr>Obsah</vt:lpstr>
      <vt:lpstr>Cíl práce</vt:lpstr>
      <vt:lpstr>Teoretická část - legislativa</vt:lpstr>
      <vt:lpstr>Teoretická část – upevnění nákladu</vt:lpstr>
      <vt:lpstr>Aplikační část – společnost XY</vt:lpstr>
      <vt:lpstr>Aplikační část – současný stav</vt:lpstr>
      <vt:lpstr>Aplikační část – vlastní návrhy</vt:lpstr>
      <vt:lpstr>Aplikační část – vlastní návrhy</vt:lpstr>
      <vt:lpstr>Aplikační část – vázací prostředky</vt:lpstr>
      <vt:lpstr>Aplikační část – ekonomické zhodnocení</vt:lpstr>
      <vt:lpstr>Kontrola ve spolupráci s CSPSD</vt:lpstr>
      <vt:lpstr>Vhodnost vozidla</vt:lpstr>
      <vt:lpstr>Kontrola aplikací Cargo Securing</vt:lpstr>
      <vt:lpstr>Kontrola aplikací Cargo Securing</vt:lpstr>
      <vt:lpstr>Výsledek opětovné kontroly</vt:lpstr>
      <vt:lpstr>Výsledek opětovné kontroly</vt:lpstr>
      <vt:lpstr>Děkuji za pozornost</vt:lpstr>
      <vt:lpstr>Doplňující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Upevnění nákladu v silniční dopravě ve vybrané firmě</dc:title>
  <dc:creator>Lucie</dc:creator>
  <cp:lastModifiedBy>Lucie</cp:lastModifiedBy>
  <cp:revision>12</cp:revision>
  <dcterms:created xsi:type="dcterms:W3CDTF">2018-05-25T10:18:43Z</dcterms:created>
  <dcterms:modified xsi:type="dcterms:W3CDTF">2018-05-29T08:20:11Z</dcterms:modified>
</cp:coreProperties>
</file>