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13"/>
  </p:notes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7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4C0145-20BF-4958-A29F-B4738BBA9367}" type="datetimeFigureOut">
              <a:rPr lang="cs-CZ" smtClean="0"/>
              <a:t>30.05.2018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BF7F90-5C6A-4711-AA4F-4BE18FAAF9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9519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2E4363E-E403-43AC-BDF8-B73E60638A45}" type="datetime1">
              <a:rPr lang="cs-CZ" smtClean="0"/>
              <a:t>30.05.2018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08667E8-729F-4E04-9675-6B6A97A9388E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1B03-71D6-4C51-B518-0A44F868B9BD}" type="datetime1">
              <a:rPr lang="cs-CZ" smtClean="0"/>
              <a:t>30.05.2018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667E8-729F-4E04-9675-6B6A97A938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5E93A-85E3-49A0-9084-1A1DEB3BD738}" type="datetime1">
              <a:rPr lang="cs-CZ" smtClean="0"/>
              <a:t>30.05.2018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667E8-729F-4E04-9675-6B6A97A938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FC123CD-F9E5-4D90-B3ED-4DFBAA62AB57}" type="datetime1">
              <a:rPr lang="cs-CZ" smtClean="0"/>
              <a:t>30.05.2018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08667E8-729F-4E04-9675-6B6A97A9388E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666108F-C3C8-4BB1-90DC-EE09F0C1B085}" type="datetime1">
              <a:rPr lang="cs-CZ" smtClean="0"/>
              <a:t>30.05.2018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08667E8-729F-4E04-9675-6B6A97A9388E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150D-E3BB-4C4D-9F88-C8FB98A13817}" type="datetime1">
              <a:rPr lang="cs-CZ" smtClean="0"/>
              <a:t>30.05.2018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667E8-729F-4E04-9675-6B6A97A9388E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93E0A-DE6D-4620-B10F-E9247A5203AF}" type="datetime1">
              <a:rPr lang="cs-CZ" smtClean="0"/>
              <a:t>30.05.2018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667E8-729F-4E04-9675-6B6A97A9388E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BB9DAA8-2544-48D0-8101-19F2C5A4B47B}" type="datetime1">
              <a:rPr lang="cs-CZ" smtClean="0"/>
              <a:t>30.05.2018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08667E8-729F-4E04-9675-6B6A97A9388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C478C-EE40-4109-A53D-35A615A4A53A}" type="datetime1">
              <a:rPr lang="cs-CZ" smtClean="0"/>
              <a:t>30.05.2018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667E8-729F-4E04-9675-6B6A97A938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AE8E144-7153-450F-8292-9D81BFAC6466}" type="datetime1">
              <a:rPr lang="cs-CZ" smtClean="0"/>
              <a:t>30.05.2018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08667E8-729F-4E04-9675-6B6A97A9388E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5F68E8C-12E3-4781-8BFC-A2F5566DB800}" type="datetime1">
              <a:rPr lang="cs-CZ" smtClean="0"/>
              <a:t>30.05.2018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08667E8-729F-4E04-9675-6B6A97A9388E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151EA4F-DAE0-422F-8BB2-59B348057FEE}" type="datetime1">
              <a:rPr lang="cs-CZ" smtClean="0"/>
              <a:t>30.05.2018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08667E8-729F-4E04-9675-6B6A97A9388E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611560" y="116632"/>
            <a:ext cx="8136904" cy="1470025"/>
          </a:xfrm>
        </p:spPr>
        <p:txBody>
          <a:bodyPr>
            <a:normAutofit/>
          </a:bodyPr>
          <a:lstStyle/>
          <a:p>
            <a:pPr algn="ctr"/>
            <a:r>
              <a:rPr lang="cs-CZ" sz="2200" b="1" dirty="0" smtClean="0">
                <a:latin typeface="Cambria" pitchFamily="18" charset="0"/>
              </a:rPr>
              <a:t>Vysoká škola technická a ekonomická v Českých Budějovicích</a:t>
            </a:r>
            <a:br>
              <a:rPr lang="cs-CZ" sz="2200" b="1" dirty="0" smtClean="0">
                <a:latin typeface="Cambria" pitchFamily="18" charset="0"/>
              </a:rPr>
            </a:br>
            <a:r>
              <a:rPr lang="cs-CZ" sz="2000" b="1" dirty="0" smtClean="0">
                <a:latin typeface="Cambria" pitchFamily="18" charset="0"/>
              </a:rPr>
              <a:t>Ústav technicko - technologický</a:t>
            </a:r>
            <a:endParaRPr lang="cs-CZ" sz="2400" b="1" dirty="0">
              <a:latin typeface="Cambria" pitchFamily="18" charset="0"/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323528" y="1556792"/>
            <a:ext cx="8568952" cy="5040560"/>
          </a:xfrm>
        </p:spPr>
        <p:txBody>
          <a:bodyPr>
            <a:normAutofit fontScale="92500" lnSpcReduction="20000"/>
          </a:bodyPr>
          <a:lstStyle/>
          <a:p>
            <a:endParaRPr lang="cs-CZ" sz="4000" b="1" dirty="0" smtClean="0">
              <a:solidFill>
                <a:schemeClr val="tx1"/>
              </a:solidFill>
              <a:latin typeface="Cambria" pitchFamily="18" charset="0"/>
            </a:endParaRPr>
          </a:p>
          <a:p>
            <a:endParaRPr lang="cs-CZ" sz="4000" b="1" dirty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cs-CZ" sz="4000" b="1" dirty="0" smtClean="0">
                <a:latin typeface="Cambria" pitchFamily="18" charset="0"/>
              </a:rPr>
              <a:t>Finanční dopad</a:t>
            </a:r>
            <a:br>
              <a:rPr lang="cs-CZ" sz="4000" b="1" dirty="0" smtClean="0">
                <a:latin typeface="Cambria" pitchFamily="18" charset="0"/>
              </a:rPr>
            </a:br>
            <a:r>
              <a:rPr lang="cs-CZ" sz="4000" b="1" dirty="0" smtClean="0">
                <a:latin typeface="Cambria" pitchFamily="18" charset="0"/>
              </a:rPr>
              <a:t>optimalizace logistických procesů ve vybraném podniku</a:t>
            </a:r>
          </a:p>
          <a:p>
            <a:pPr algn="l"/>
            <a:endParaRPr lang="cs-CZ" sz="2000" b="1" dirty="0">
              <a:latin typeface="Cambria" pitchFamily="18" charset="0"/>
            </a:endParaRPr>
          </a:p>
          <a:p>
            <a:pPr algn="l"/>
            <a:endParaRPr lang="cs-CZ" sz="2000" b="1" dirty="0" smtClean="0">
              <a:latin typeface="Cambria" pitchFamily="18" charset="0"/>
            </a:endParaRPr>
          </a:p>
          <a:p>
            <a:pPr algn="l"/>
            <a:endParaRPr lang="cs-CZ" sz="2000" b="1" dirty="0" smtClean="0">
              <a:latin typeface="Cambria" pitchFamily="18" charset="0"/>
            </a:endParaRPr>
          </a:p>
          <a:p>
            <a:pPr algn="l"/>
            <a:endParaRPr lang="cs-CZ" sz="2000" b="1" dirty="0" smtClean="0">
              <a:latin typeface="Cambria" pitchFamily="18" charset="0"/>
            </a:endParaRPr>
          </a:p>
          <a:p>
            <a:pPr algn="l"/>
            <a:r>
              <a:rPr lang="cs-CZ" sz="2000" b="1" dirty="0" smtClean="0">
                <a:latin typeface="Cambria" pitchFamily="18" charset="0"/>
              </a:rPr>
              <a:t>Autor diplomové práce: Bc. Alena Hartmanová</a:t>
            </a:r>
          </a:p>
          <a:p>
            <a:pPr algn="l"/>
            <a:r>
              <a:rPr lang="cs-CZ" sz="2000" b="1" dirty="0" smtClean="0">
                <a:latin typeface="Cambria" pitchFamily="18" charset="0"/>
              </a:rPr>
              <a:t>Vedoucí diplomové práce: doc. Ing. Marek </a:t>
            </a:r>
            <a:r>
              <a:rPr lang="cs-CZ" sz="2000" b="1" dirty="0" err="1" smtClean="0">
                <a:latin typeface="Cambria" pitchFamily="18" charset="0"/>
              </a:rPr>
              <a:t>Vochozka</a:t>
            </a:r>
            <a:r>
              <a:rPr lang="cs-CZ" sz="2000" b="1" dirty="0" smtClean="0">
                <a:latin typeface="Cambria" pitchFamily="18" charset="0"/>
              </a:rPr>
              <a:t>, MBA, Ph.D.</a:t>
            </a:r>
          </a:p>
          <a:p>
            <a:pPr algn="l"/>
            <a:r>
              <a:rPr lang="cs-CZ" sz="2000" b="1" dirty="0" smtClean="0">
                <a:latin typeface="Cambria" pitchFamily="18" charset="0"/>
              </a:rPr>
              <a:t>Oponent diplomové práce: Ing. Lenka Černá, Ph.D.</a:t>
            </a:r>
          </a:p>
          <a:p>
            <a:pPr algn="l"/>
            <a:r>
              <a:rPr lang="cs-CZ" sz="2000" b="1" dirty="0" smtClean="0">
                <a:latin typeface="Cambria" pitchFamily="18" charset="0"/>
              </a:rPr>
              <a:t>České Budějovice, červen 2018</a:t>
            </a:r>
            <a:endParaRPr lang="cs-CZ" sz="2000" b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325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636912"/>
            <a:ext cx="7467600" cy="1143000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latin typeface="Cambria" pitchFamily="18" charset="0"/>
              </a:rPr>
              <a:t>Děkuji za Vaši pozornost</a:t>
            </a:r>
            <a:endParaRPr lang="cs-CZ" sz="4000" b="1" dirty="0">
              <a:latin typeface="Cambria" pitchFamily="18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8667E8-729F-4E04-9675-6B6A97A9388E}" type="slidenum">
              <a:rPr lang="cs-CZ" smtClean="0">
                <a:latin typeface="Cambria" pitchFamily="18" charset="0"/>
              </a:rPr>
              <a:t>10</a:t>
            </a:fld>
            <a:endParaRPr lang="cs-CZ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3267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Cambria" pitchFamily="18" charset="0"/>
              </a:rPr>
              <a:t>Doplňující dotazy</a:t>
            </a:r>
            <a:endParaRPr lang="cs-CZ" sz="4000" b="1" dirty="0"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>
                <a:latin typeface="Cambria" pitchFamily="18" charset="0"/>
              </a:rPr>
              <a:t>Myslíte si, že </a:t>
            </a:r>
            <a:r>
              <a:rPr lang="cs-CZ" dirty="0" err="1">
                <a:latin typeface="Cambria" pitchFamily="18" charset="0"/>
              </a:rPr>
              <a:t>pri</a:t>
            </a:r>
            <a:r>
              <a:rPr lang="cs-CZ" dirty="0">
                <a:latin typeface="Cambria" pitchFamily="18" charset="0"/>
              </a:rPr>
              <a:t> </a:t>
            </a:r>
            <a:r>
              <a:rPr lang="cs-CZ" dirty="0" err="1">
                <a:latin typeface="Cambria" pitchFamily="18" charset="0"/>
              </a:rPr>
              <a:t>optimalizačnom</a:t>
            </a:r>
            <a:r>
              <a:rPr lang="cs-CZ" dirty="0">
                <a:latin typeface="Cambria" pitchFamily="18" charset="0"/>
              </a:rPr>
              <a:t> návrhu </a:t>
            </a:r>
            <a:r>
              <a:rPr lang="cs-CZ" dirty="0" err="1">
                <a:latin typeface="Cambria" pitchFamily="18" charset="0"/>
              </a:rPr>
              <a:t>týkajúceho</a:t>
            </a:r>
            <a:r>
              <a:rPr lang="cs-CZ" dirty="0">
                <a:latin typeface="Cambria" pitchFamily="18" charset="0"/>
              </a:rPr>
              <a:t> </a:t>
            </a:r>
            <a:r>
              <a:rPr lang="cs-CZ" dirty="0" err="1">
                <a:latin typeface="Cambria" pitchFamily="18" charset="0"/>
              </a:rPr>
              <a:t>sa</a:t>
            </a:r>
            <a:r>
              <a:rPr lang="cs-CZ" dirty="0">
                <a:latin typeface="Cambria" pitchFamily="18" charset="0"/>
              </a:rPr>
              <a:t> </a:t>
            </a:r>
            <a:r>
              <a:rPr lang="cs-CZ" dirty="0" err="1">
                <a:latin typeface="Cambria" pitchFamily="18" charset="0"/>
              </a:rPr>
              <a:t>efektívnejšieho</a:t>
            </a:r>
            <a:r>
              <a:rPr lang="cs-CZ" dirty="0">
                <a:latin typeface="Cambria" pitchFamily="18" charset="0"/>
              </a:rPr>
              <a:t> </a:t>
            </a:r>
            <a:r>
              <a:rPr lang="cs-CZ" dirty="0" err="1">
                <a:latin typeface="Cambria" pitchFamily="18" charset="0"/>
              </a:rPr>
              <a:t>trasovania</a:t>
            </a:r>
            <a:r>
              <a:rPr lang="cs-CZ" dirty="0">
                <a:latin typeface="Cambria" pitchFamily="18" charset="0"/>
              </a:rPr>
              <a:t> </a:t>
            </a:r>
            <a:r>
              <a:rPr lang="cs-CZ" dirty="0" err="1">
                <a:latin typeface="Cambria" pitchFamily="18" charset="0"/>
              </a:rPr>
              <a:t>vozidiel</a:t>
            </a:r>
            <a:r>
              <a:rPr lang="cs-CZ" dirty="0">
                <a:latin typeface="Cambria" pitchFamily="18" charset="0"/>
              </a:rPr>
              <a:t> </a:t>
            </a:r>
            <a:r>
              <a:rPr lang="cs-CZ" dirty="0" err="1" smtClean="0">
                <a:latin typeface="Cambria" pitchFamily="18" charset="0"/>
              </a:rPr>
              <a:t>pracovísk</a:t>
            </a:r>
            <a:r>
              <a:rPr lang="cs-CZ" dirty="0">
                <a:latin typeface="Cambria" pitchFamily="18" charset="0"/>
              </a:rPr>
              <a:t> </a:t>
            </a:r>
            <a:r>
              <a:rPr lang="cs-CZ" dirty="0" smtClean="0">
                <a:latin typeface="Cambria" pitchFamily="18" charset="0"/>
              </a:rPr>
              <a:t>odpadového </a:t>
            </a:r>
            <a:r>
              <a:rPr lang="cs-CZ" dirty="0" err="1">
                <a:latin typeface="Cambria" pitchFamily="18" charset="0"/>
              </a:rPr>
              <a:t>hospodárstva</a:t>
            </a:r>
            <a:r>
              <a:rPr lang="cs-CZ" dirty="0">
                <a:latin typeface="Cambria" pitchFamily="18" charset="0"/>
              </a:rPr>
              <a:t> a </a:t>
            </a:r>
            <a:r>
              <a:rPr lang="cs-CZ" dirty="0" err="1">
                <a:latin typeface="Cambria" pitchFamily="18" charset="0"/>
              </a:rPr>
              <a:t>podnikovej</a:t>
            </a:r>
            <a:r>
              <a:rPr lang="cs-CZ" dirty="0">
                <a:latin typeface="Cambria" pitchFamily="18" charset="0"/>
              </a:rPr>
              <a:t> </a:t>
            </a:r>
            <a:r>
              <a:rPr lang="cs-CZ" dirty="0" err="1">
                <a:latin typeface="Cambria" pitchFamily="18" charset="0"/>
              </a:rPr>
              <a:t>práčovne</a:t>
            </a:r>
            <a:r>
              <a:rPr lang="cs-CZ" dirty="0">
                <a:latin typeface="Cambria" pitchFamily="18" charset="0"/>
              </a:rPr>
              <a:t> </a:t>
            </a:r>
            <a:r>
              <a:rPr lang="cs-CZ" dirty="0" err="1">
                <a:latin typeface="Cambria" pitchFamily="18" charset="0"/>
              </a:rPr>
              <a:t>sa</a:t>
            </a:r>
            <a:r>
              <a:rPr lang="cs-CZ" dirty="0">
                <a:latin typeface="Cambria" pitchFamily="18" charset="0"/>
              </a:rPr>
              <a:t> </a:t>
            </a:r>
            <a:r>
              <a:rPr lang="cs-CZ" dirty="0" err="1">
                <a:latin typeface="Cambria" pitchFamily="18" charset="0"/>
              </a:rPr>
              <a:t>znížia</a:t>
            </a:r>
            <a:r>
              <a:rPr lang="cs-CZ" dirty="0">
                <a:latin typeface="Cambria" pitchFamily="18" charset="0"/>
              </a:rPr>
              <a:t> len náklady </a:t>
            </a:r>
            <a:r>
              <a:rPr lang="cs-CZ" dirty="0" err="1">
                <a:latin typeface="Cambria" pitchFamily="18" charset="0"/>
              </a:rPr>
              <a:t>súvisiace</a:t>
            </a:r>
            <a:r>
              <a:rPr lang="cs-CZ" dirty="0">
                <a:latin typeface="Cambria" pitchFamily="18" charset="0"/>
              </a:rPr>
              <a:t> s PHM </a:t>
            </a:r>
            <a:r>
              <a:rPr lang="cs-CZ" dirty="0" smtClean="0">
                <a:latin typeface="Cambria" pitchFamily="18" charset="0"/>
              </a:rPr>
              <a:t>a </a:t>
            </a:r>
            <a:r>
              <a:rPr lang="cs-CZ" dirty="0" err="1" smtClean="0">
                <a:latin typeface="Cambria" pitchFamily="18" charset="0"/>
              </a:rPr>
              <a:t>dezinfekciou</a:t>
            </a:r>
            <a:r>
              <a:rPr lang="cs-CZ" dirty="0">
                <a:latin typeface="Cambria" pitchFamily="18" charset="0"/>
              </a:rPr>
              <a:t>? (</a:t>
            </a:r>
            <a:r>
              <a:rPr lang="cs-CZ" dirty="0" err="1">
                <a:latin typeface="Cambria" pitchFamily="18" charset="0"/>
              </a:rPr>
              <a:t>tabuľka</a:t>
            </a:r>
            <a:r>
              <a:rPr lang="cs-CZ" dirty="0">
                <a:latin typeface="Cambria" pitchFamily="18" charset="0"/>
              </a:rPr>
              <a:t> č. 26) Úsporou </a:t>
            </a:r>
            <a:r>
              <a:rPr lang="cs-CZ" dirty="0" err="1">
                <a:latin typeface="Cambria" pitchFamily="18" charset="0"/>
              </a:rPr>
              <a:t>prejdenej</a:t>
            </a:r>
            <a:r>
              <a:rPr lang="cs-CZ" dirty="0">
                <a:latin typeface="Cambria" pitchFamily="18" charset="0"/>
              </a:rPr>
              <a:t> </a:t>
            </a:r>
            <a:r>
              <a:rPr lang="cs-CZ" dirty="0" err="1">
                <a:latin typeface="Cambria" pitchFamily="18" charset="0"/>
              </a:rPr>
              <a:t>vzdialenosti</a:t>
            </a:r>
            <a:r>
              <a:rPr lang="cs-CZ" dirty="0">
                <a:latin typeface="Cambria" pitchFamily="18" charset="0"/>
              </a:rPr>
              <a:t> </a:t>
            </a:r>
            <a:r>
              <a:rPr lang="cs-CZ" dirty="0" err="1">
                <a:latin typeface="Cambria" pitchFamily="18" charset="0"/>
              </a:rPr>
              <a:t>pri</a:t>
            </a:r>
            <a:r>
              <a:rPr lang="cs-CZ" dirty="0">
                <a:latin typeface="Cambria" pitchFamily="18" charset="0"/>
              </a:rPr>
              <a:t> </a:t>
            </a:r>
            <a:r>
              <a:rPr lang="cs-CZ" dirty="0" err="1">
                <a:latin typeface="Cambria" pitchFamily="18" charset="0"/>
              </a:rPr>
              <a:t>prevádzke</a:t>
            </a:r>
            <a:r>
              <a:rPr lang="cs-CZ" dirty="0">
                <a:latin typeface="Cambria" pitchFamily="18" charset="0"/>
              </a:rPr>
              <a:t> </a:t>
            </a:r>
            <a:r>
              <a:rPr lang="cs-CZ" dirty="0" err="1">
                <a:latin typeface="Cambria" pitchFamily="18" charset="0"/>
              </a:rPr>
              <a:t>vozidiel</a:t>
            </a:r>
            <a:r>
              <a:rPr lang="cs-CZ" dirty="0">
                <a:latin typeface="Cambria" pitchFamily="18" charset="0"/>
              </a:rPr>
              <a:t> </a:t>
            </a:r>
            <a:r>
              <a:rPr lang="cs-CZ" dirty="0" err="1">
                <a:latin typeface="Cambria" pitchFamily="18" charset="0"/>
              </a:rPr>
              <a:t>ušetrí</a:t>
            </a:r>
            <a:r>
              <a:rPr lang="cs-CZ" dirty="0">
                <a:latin typeface="Cambria" pitchFamily="18" charset="0"/>
              </a:rPr>
              <a:t> </a:t>
            </a:r>
            <a:r>
              <a:rPr lang="cs-CZ" dirty="0" smtClean="0">
                <a:latin typeface="Cambria" pitchFamily="18" charset="0"/>
              </a:rPr>
              <a:t>podnik len </a:t>
            </a:r>
            <a:r>
              <a:rPr lang="cs-CZ" dirty="0" err="1">
                <a:latin typeface="Cambria" pitchFamily="18" charset="0"/>
              </a:rPr>
              <a:t>tieto</a:t>
            </a:r>
            <a:r>
              <a:rPr lang="cs-CZ" dirty="0">
                <a:latin typeface="Cambria" pitchFamily="18" charset="0"/>
              </a:rPr>
              <a:t> </a:t>
            </a:r>
            <a:r>
              <a:rPr lang="cs-CZ" dirty="0" err="1">
                <a:latin typeface="Cambria" pitchFamily="18" charset="0"/>
              </a:rPr>
              <a:t>spomínané</a:t>
            </a:r>
            <a:r>
              <a:rPr lang="cs-CZ" dirty="0">
                <a:latin typeface="Cambria" pitchFamily="18" charset="0"/>
              </a:rPr>
              <a:t> </a:t>
            </a:r>
            <a:r>
              <a:rPr lang="cs-CZ" dirty="0" err="1">
                <a:latin typeface="Cambria" pitchFamily="18" charset="0"/>
              </a:rPr>
              <a:t>variabilné</a:t>
            </a:r>
            <a:r>
              <a:rPr lang="cs-CZ" dirty="0">
                <a:latin typeface="Cambria" pitchFamily="18" charset="0"/>
              </a:rPr>
              <a:t> náklady </a:t>
            </a:r>
            <a:r>
              <a:rPr lang="cs-CZ" dirty="0" err="1">
                <a:latin typeface="Cambria" pitchFamily="18" charset="0"/>
              </a:rPr>
              <a:t>pri</a:t>
            </a:r>
            <a:r>
              <a:rPr lang="cs-CZ" dirty="0">
                <a:latin typeface="Cambria" pitchFamily="18" charset="0"/>
              </a:rPr>
              <a:t> </a:t>
            </a:r>
            <a:r>
              <a:rPr lang="cs-CZ" dirty="0" err="1">
                <a:latin typeface="Cambria" pitchFamily="18" charset="0"/>
              </a:rPr>
              <a:t>vozidlách</a:t>
            </a:r>
            <a:r>
              <a:rPr lang="cs-CZ" dirty="0" smtClean="0">
                <a:latin typeface="Cambria" pitchFamily="18" charset="0"/>
              </a:rPr>
              <a:t>?</a:t>
            </a:r>
          </a:p>
          <a:p>
            <a:pPr marL="0" indent="0">
              <a:buNone/>
            </a:pPr>
            <a:endParaRPr lang="cs-CZ" dirty="0" smtClean="0">
              <a:latin typeface="Cambria" pitchFamily="18" charset="0"/>
            </a:endParaRPr>
          </a:p>
          <a:p>
            <a:r>
              <a:rPr lang="cs-CZ" dirty="0" err="1">
                <a:latin typeface="Cambria" pitchFamily="18" charset="0"/>
              </a:rPr>
              <a:t>Aký</a:t>
            </a:r>
            <a:r>
              <a:rPr lang="cs-CZ" dirty="0">
                <a:latin typeface="Cambria" pitchFamily="18" charset="0"/>
              </a:rPr>
              <a:t> teoretický a praktický </a:t>
            </a:r>
            <a:r>
              <a:rPr lang="cs-CZ" dirty="0" err="1">
                <a:latin typeface="Cambria" pitchFamily="18" charset="0"/>
              </a:rPr>
              <a:t>prínos</a:t>
            </a:r>
            <a:r>
              <a:rPr lang="cs-CZ" dirty="0">
                <a:latin typeface="Cambria" pitchFamily="18" charset="0"/>
              </a:rPr>
              <a:t> </a:t>
            </a:r>
            <a:r>
              <a:rPr lang="cs-CZ" dirty="0" err="1">
                <a:latin typeface="Cambria" pitchFamily="18" charset="0"/>
              </a:rPr>
              <a:t>mali</a:t>
            </a:r>
            <a:r>
              <a:rPr lang="cs-CZ" dirty="0">
                <a:latin typeface="Cambria" pitchFamily="18" charset="0"/>
              </a:rPr>
              <a:t> </a:t>
            </a:r>
            <a:r>
              <a:rPr lang="cs-CZ" dirty="0" err="1">
                <a:latin typeface="Cambria" pitchFamily="18" charset="0"/>
              </a:rPr>
              <a:t>spracované</a:t>
            </a:r>
            <a:r>
              <a:rPr lang="cs-CZ" dirty="0">
                <a:latin typeface="Cambria" pitchFamily="18" charset="0"/>
              </a:rPr>
              <a:t> vývojové diagramy uvedené v </a:t>
            </a:r>
            <a:r>
              <a:rPr lang="cs-CZ" dirty="0" err="1" smtClean="0">
                <a:latin typeface="Cambria" pitchFamily="18" charset="0"/>
              </a:rPr>
              <a:t>prílohách</a:t>
            </a:r>
            <a:r>
              <a:rPr lang="cs-CZ" dirty="0">
                <a:latin typeface="Cambria" pitchFamily="18" charset="0"/>
              </a:rPr>
              <a:t> </a:t>
            </a:r>
            <a:r>
              <a:rPr lang="cs-CZ" dirty="0" err="1" smtClean="0">
                <a:latin typeface="Cambria" pitchFamily="18" charset="0"/>
              </a:rPr>
              <a:t>pre</a:t>
            </a:r>
            <a:r>
              <a:rPr lang="cs-CZ" dirty="0" smtClean="0">
                <a:latin typeface="Cambria" pitchFamily="18" charset="0"/>
              </a:rPr>
              <a:t> </a:t>
            </a:r>
            <a:r>
              <a:rPr lang="cs-CZ" dirty="0" err="1">
                <a:latin typeface="Cambria" pitchFamily="18" charset="0"/>
              </a:rPr>
              <a:t>potreby</a:t>
            </a:r>
            <a:r>
              <a:rPr lang="cs-CZ" dirty="0">
                <a:latin typeface="Cambria" pitchFamily="18" charset="0"/>
              </a:rPr>
              <a:t> </a:t>
            </a:r>
            <a:r>
              <a:rPr lang="cs-CZ" dirty="0" err="1">
                <a:latin typeface="Cambria" pitchFamily="18" charset="0"/>
              </a:rPr>
              <a:t>naplnenia</a:t>
            </a:r>
            <a:r>
              <a:rPr lang="cs-CZ" dirty="0">
                <a:latin typeface="Cambria" pitchFamily="18" charset="0"/>
              </a:rPr>
              <a:t> </a:t>
            </a:r>
            <a:r>
              <a:rPr lang="cs-CZ" dirty="0" err="1">
                <a:latin typeface="Cambria" pitchFamily="18" charset="0"/>
              </a:rPr>
              <a:t>cieľa</a:t>
            </a:r>
            <a:r>
              <a:rPr lang="cs-CZ" dirty="0">
                <a:latin typeface="Cambria" pitchFamily="18" charset="0"/>
              </a:rPr>
              <a:t> </a:t>
            </a:r>
            <a:r>
              <a:rPr lang="cs-CZ" dirty="0" err="1">
                <a:latin typeface="Cambria" pitchFamily="18" charset="0"/>
              </a:rPr>
              <a:t>Vašej</a:t>
            </a:r>
            <a:r>
              <a:rPr lang="cs-CZ" dirty="0">
                <a:latin typeface="Cambria" pitchFamily="18" charset="0"/>
              </a:rPr>
              <a:t> </a:t>
            </a:r>
            <a:r>
              <a:rPr lang="cs-CZ" dirty="0" err="1">
                <a:latin typeface="Cambria" pitchFamily="18" charset="0"/>
              </a:rPr>
              <a:t>diplomovej</a:t>
            </a:r>
            <a:r>
              <a:rPr lang="cs-CZ" dirty="0">
                <a:latin typeface="Cambria" pitchFamily="18" charset="0"/>
              </a:rPr>
              <a:t> práce?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08667E8-729F-4E04-9675-6B6A97A9388E}" type="slidenum">
              <a:rPr lang="cs-CZ" smtClean="0">
                <a:latin typeface="Cambria" pitchFamily="18" charset="0"/>
              </a:rPr>
              <a:t>11</a:t>
            </a:fld>
            <a:endParaRPr lang="cs-CZ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228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Cambria" pitchFamily="18" charset="0"/>
              </a:rPr>
              <a:t>Cíl diplomové práce</a:t>
            </a:r>
            <a:endParaRPr lang="cs-CZ" sz="4000" b="1" dirty="0"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latin typeface="Cambria" pitchFamily="18" charset="0"/>
              </a:rPr>
              <a:t>Cílem práce bylo analyzovat logistické procesy ve vybraném podniku, následně tyto procesy optimalizovat a efekt vyčíslit v podobě nižších nákladů.</a:t>
            </a:r>
            <a:endParaRPr lang="cs-CZ" sz="2400" dirty="0">
              <a:latin typeface="Cambria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08667E8-729F-4E04-9675-6B6A97A9388E}" type="slidenum">
              <a:rPr lang="cs-CZ" smtClean="0">
                <a:latin typeface="Cambria" pitchFamily="18" charset="0"/>
              </a:rPr>
              <a:t>2</a:t>
            </a:fld>
            <a:endParaRPr lang="cs-CZ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582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Cambria" pitchFamily="18" charset="0"/>
              </a:rPr>
              <a:t>Nemocnice České Budějovice, a.s.</a:t>
            </a:r>
            <a:endParaRPr lang="cs-CZ" sz="4000" b="1" dirty="0"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latin typeface="Cambria" pitchFamily="18" charset="0"/>
              </a:rPr>
              <a:t>V provozu od r. 1914</a:t>
            </a:r>
          </a:p>
          <a:p>
            <a:pPr marL="0" indent="0">
              <a:buNone/>
            </a:pPr>
            <a:endParaRPr lang="cs-CZ" sz="2400" dirty="0" smtClean="0">
              <a:latin typeface="Cambria" pitchFamily="18" charset="0"/>
            </a:endParaRPr>
          </a:p>
          <a:p>
            <a:r>
              <a:rPr lang="cs-CZ" sz="2400" dirty="0" smtClean="0">
                <a:latin typeface="Cambria" pitchFamily="18" charset="0"/>
              </a:rPr>
              <a:t>2 500 zaměstnanců</a:t>
            </a:r>
          </a:p>
          <a:p>
            <a:pPr marL="0" indent="0">
              <a:buNone/>
            </a:pPr>
            <a:endParaRPr lang="cs-CZ" sz="2400" dirty="0" smtClean="0">
              <a:latin typeface="Cambria" pitchFamily="18" charset="0"/>
            </a:endParaRPr>
          </a:p>
          <a:p>
            <a:r>
              <a:rPr lang="cs-CZ" sz="2400" dirty="0" smtClean="0">
                <a:latin typeface="Cambria" pitchFamily="18" charset="0"/>
              </a:rPr>
              <a:t>1 500 lůžek</a:t>
            </a:r>
          </a:p>
          <a:p>
            <a:pPr marL="0" indent="0">
              <a:buNone/>
            </a:pPr>
            <a:endParaRPr lang="cs-CZ" sz="2400" dirty="0" smtClean="0">
              <a:latin typeface="Cambria" pitchFamily="18" charset="0"/>
            </a:endParaRPr>
          </a:p>
          <a:p>
            <a:r>
              <a:rPr lang="cs-CZ" sz="2400" dirty="0" smtClean="0">
                <a:latin typeface="Cambria" pitchFamily="18" charset="0"/>
              </a:rPr>
              <a:t>40 specializovaných pracovišť</a:t>
            </a:r>
          </a:p>
          <a:p>
            <a:pPr marL="0" indent="0">
              <a:buNone/>
            </a:pPr>
            <a:endParaRPr lang="cs-CZ" sz="2400" dirty="0" smtClean="0">
              <a:latin typeface="Cambria" pitchFamily="18" charset="0"/>
            </a:endParaRPr>
          </a:p>
          <a:p>
            <a:r>
              <a:rPr lang="cs-CZ" sz="2400" dirty="0" smtClean="0">
                <a:latin typeface="Cambria" pitchFamily="18" charset="0"/>
              </a:rPr>
              <a:t>2 areály</a:t>
            </a:r>
          </a:p>
          <a:p>
            <a:pPr marL="0" indent="0">
              <a:buNone/>
            </a:pPr>
            <a:endParaRPr lang="cs-CZ" sz="2400" dirty="0">
              <a:latin typeface="Cambria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1628801"/>
            <a:ext cx="3141403" cy="1916752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3717032"/>
            <a:ext cx="3141403" cy="1915542"/>
          </a:xfrm>
          <a:prstGeom prst="rect">
            <a:avLst/>
          </a:prstGeom>
        </p:spPr>
      </p:pic>
      <p:sp>
        <p:nvSpPr>
          <p:cNvPr id="6" name="Zástupný symbol pro číslo snímku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08667E8-729F-4E04-9675-6B6A97A9388E}" type="slidenum">
              <a:rPr lang="cs-CZ" smtClean="0">
                <a:latin typeface="Cambria" pitchFamily="18" charset="0"/>
              </a:rPr>
              <a:t>3</a:t>
            </a:fld>
            <a:endParaRPr lang="cs-CZ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076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Cambria" pitchFamily="18" charset="0"/>
              </a:rPr>
              <a:t>Postup řešení problematiky</a:t>
            </a:r>
            <a:endParaRPr lang="cs-CZ" sz="4000" b="1" dirty="0"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>
                <a:latin typeface="Cambria" pitchFamily="18" charset="0"/>
              </a:rPr>
              <a:t>Analýza výchozího stavu:</a:t>
            </a:r>
            <a:endParaRPr lang="cs-CZ" sz="2400" dirty="0">
              <a:latin typeface="Cambria" pitchFamily="18" charset="0"/>
            </a:endParaRPr>
          </a:p>
          <a:p>
            <a:pPr lvl="1">
              <a:buFont typeface="Courier New" pitchFamily="49" charset="0"/>
              <a:buChar char="o"/>
            </a:pPr>
            <a:endParaRPr lang="cs-CZ" sz="2000" dirty="0" smtClean="0">
              <a:latin typeface="Cambria" pitchFamily="18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cs-CZ" sz="2000" dirty="0" smtClean="0">
                <a:latin typeface="Cambria" pitchFamily="18" charset="0"/>
              </a:rPr>
              <a:t>Analýza dokumentů, rozhovory, pozorování, měření, diagramy</a:t>
            </a:r>
          </a:p>
          <a:p>
            <a:endParaRPr lang="cs-CZ" sz="2400" dirty="0">
              <a:latin typeface="Cambria" pitchFamily="18" charset="0"/>
            </a:endParaRPr>
          </a:p>
          <a:p>
            <a:r>
              <a:rPr lang="cs-CZ" sz="2400" b="1" dirty="0" smtClean="0">
                <a:latin typeface="Cambria" pitchFamily="18" charset="0"/>
              </a:rPr>
              <a:t>Identifikace procesních omezení:</a:t>
            </a:r>
          </a:p>
          <a:p>
            <a:pPr lvl="1" indent="-342900">
              <a:buFont typeface="Courier New" pitchFamily="49" charset="0"/>
              <a:buChar char="o"/>
            </a:pPr>
            <a:endParaRPr lang="cs-CZ" sz="2000" dirty="0" smtClean="0">
              <a:latin typeface="Cambria" pitchFamily="18" charset="0"/>
            </a:endParaRPr>
          </a:p>
          <a:p>
            <a:pPr lvl="1" indent="-342900">
              <a:buFont typeface="Courier New" pitchFamily="49" charset="0"/>
              <a:buChar char="o"/>
            </a:pPr>
            <a:r>
              <a:rPr lang="cs-CZ" sz="2000" dirty="0" smtClean="0">
                <a:latin typeface="Cambria" pitchFamily="18" charset="0"/>
              </a:rPr>
              <a:t>Teorie omezení – Strom současné reality</a:t>
            </a:r>
          </a:p>
          <a:p>
            <a:endParaRPr lang="cs-CZ" sz="2400" dirty="0">
              <a:latin typeface="Cambria" pitchFamily="18" charset="0"/>
            </a:endParaRPr>
          </a:p>
          <a:p>
            <a:r>
              <a:rPr lang="cs-CZ" sz="2400" b="1" dirty="0" smtClean="0">
                <a:latin typeface="Cambria" pitchFamily="18" charset="0"/>
              </a:rPr>
              <a:t>Optimalizace dopravní obslužnosti:</a:t>
            </a:r>
          </a:p>
          <a:p>
            <a:pPr lvl="1" indent="-342900">
              <a:buFont typeface="Courier New" pitchFamily="49" charset="0"/>
              <a:buChar char="o"/>
            </a:pPr>
            <a:endParaRPr lang="cs-CZ" sz="2000" dirty="0" smtClean="0">
              <a:latin typeface="Cambria" pitchFamily="18" charset="0"/>
            </a:endParaRPr>
          </a:p>
          <a:p>
            <a:pPr lvl="1" indent="-342900">
              <a:buFont typeface="Courier New" pitchFamily="49" charset="0"/>
              <a:buChar char="o"/>
            </a:pPr>
            <a:r>
              <a:rPr lang="cs-CZ" sz="2000" dirty="0" err="1" smtClean="0">
                <a:latin typeface="Cambria" pitchFamily="18" charset="0"/>
              </a:rPr>
              <a:t>Clark</a:t>
            </a:r>
            <a:r>
              <a:rPr lang="cs-CZ" sz="2000" dirty="0" smtClean="0">
                <a:latin typeface="Cambria" pitchFamily="18" charset="0"/>
              </a:rPr>
              <a:t>–</a:t>
            </a:r>
            <a:r>
              <a:rPr lang="cs-CZ" sz="2000" dirty="0" err="1" smtClean="0">
                <a:latin typeface="Cambria" pitchFamily="18" charset="0"/>
              </a:rPr>
              <a:t>Wrightova</a:t>
            </a:r>
            <a:r>
              <a:rPr lang="cs-CZ" sz="2000" dirty="0" smtClean="0">
                <a:latin typeface="Cambria" pitchFamily="18" charset="0"/>
              </a:rPr>
              <a:t> metoda</a:t>
            </a:r>
            <a:endParaRPr lang="cs-CZ" sz="2000" dirty="0">
              <a:latin typeface="Cambria" pitchFamily="18" charset="0"/>
            </a:endParaRPr>
          </a:p>
          <a:p>
            <a:endParaRPr lang="cs-CZ" sz="2400" dirty="0" smtClean="0">
              <a:latin typeface="Cambria" pitchFamily="18" charset="0"/>
            </a:endParaRPr>
          </a:p>
          <a:p>
            <a:pPr marL="0" indent="0">
              <a:buNone/>
            </a:pPr>
            <a:endParaRPr lang="cs-CZ" sz="2400" dirty="0">
              <a:latin typeface="Cambria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08667E8-729F-4E04-9675-6B6A97A9388E}" type="slidenum">
              <a:rPr lang="cs-CZ" smtClean="0">
                <a:latin typeface="Cambria" pitchFamily="18" charset="0"/>
              </a:rPr>
              <a:t>4</a:t>
            </a:fld>
            <a:endParaRPr lang="cs-CZ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8072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Cambria" pitchFamily="18" charset="0"/>
              </a:rPr>
              <a:t>Analyzovaná pracoviště</a:t>
            </a:r>
            <a:endParaRPr lang="cs-CZ" sz="4000" b="1" dirty="0">
              <a:latin typeface="Cambria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15275" y="1757206"/>
            <a:ext cx="4968552" cy="64807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  <a:latin typeface="Cambria" pitchFamily="18" charset="0"/>
              </a:rPr>
              <a:t>Oddělení obslužných činností</a:t>
            </a:r>
            <a:endParaRPr lang="cs-CZ" sz="2400" b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008118" y="2969897"/>
            <a:ext cx="2772000" cy="468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000" dirty="0" smtClean="0">
                <a:solidFill>
                  <a:schemeClr val="tx1"/>
                </a:solidFill>
                <a:latin typeface="Cambria" pitchFamily="18" charset="0"/>
              </a:rPr>
              <a:t>Správa budov a ploch</a:t>
            </a:r>
            <a:endParaRPr lang="cs-CZ" sz="20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001903" y="3717032"/>
            <a:ext cx="2772000" cy="468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000" dirty="0" smtClean="0">
                <a:solidFill>
                  <a:schemeClr val="tx1"/>
                </a:solidFill>
                <a:latin typeface="Cambria" pitchFamily="18" charset="0"/>
              </a:rPr>
              <a:t>Vodní hospodářství</a:t>
            </a:r>
            <a:endParaRPr lang="cs-CZ" sz="20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2020501" y="4462906"/>
            <a:ext cx="2772000" cy="468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000" dirty="0" smtClean="0">
                <a:solidFill>
                  <a:schemeClr val="tx1"/>
                </a:solidFill>
                <a:latin typeface="Cambria" pitchFamily="18" charset="0"/>
              </a:rPr>
              <a:t>Stravování</a:t>
            </a:r>
            <a:endParaRPr lang="cs-CZ" sz="20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2001903" y="5949280"/>
            <a:ext cx="2772000" cy="468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000" dirty="0" smtClean="0">
                <a:solidFill>
                  <a:schemeClr val="tx1"/>
                </a:solidFill>
                <a:latin typeface="Cambria" pitchFamily="18" charset="0"/>
              </a:rPr>
              <a:t>Prádelna</a:t>
            </a:r>
            <a:endParaRPr lang="cs-CZ" sz="20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2008192" y="5229200"/>
            <a:ext cx="2772000" cy="468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000" dirty="0" smtClean="0">
                <a:solidFill>
                  <a:schemeClr val="tx1"/>
                </a:solidFill>
                <a:latin typeface="Cambria" pitchFamily="18" charset="0"/>
              </a:rPr>
              <a:t>Odpadové hospodářství</a:t>
            </a:r>
            <a:endParaRPr lang="cs-CZ" sz="2000" dirty="0">
              <a:solidFill>
                <a:schemeClr val="tx1"/>
              </a:solidFill>
              <a:latin typeface="Cambria" pitchFamily="18" charset="0"/>
            </a:endParaRPr>
          </a:p>
        </p:txBody>
      </p:sp>
      <p:cxnSp>
        <p:nvCxnSpPr>
          <p:cNvPr id="12" name="Přímá spojnice 11"/>
          <p:cNvCxnSpPr/>
          <p:nvPr/>
        </p:nvCxnSpPr>
        <p:spPr>
          <a:xfrm>
            <a:off x="893377" y="2405278"/>
            <a:ext cx="6214" cy="3784637"/>
          </a:xfrm>
          <a:prstGeom prst="line">
            <a:avLst/>
          </a:prstGeom>
          <a:ln>
            <a:solidFill>
              <a:srgbClr val="C00000"/>
            </a:solidFill>
            <a:prstDash val="soli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Přímá spojnice 13"/>
          <p:cNvCxnSpPr>
            <a:endCxn id="6" idx="1"/>
          </p:cNvCxnSpPr>
          <p:nvPr/>
        </p:nvCxnSpPr>
        <p:spPr>
          <a:xfrm>
            <a:off x="899592" y="3203897"/>
            <a:ext cx="1080000" cy="0"/>
          </a:xfrm>
          <a:prstGeom prst="line">
            <a:avLst/>
          </a:prstGeom>
          <a:ln>
            <a:solidFill>
              <a:srgbClr val="C00000"/>
            </a:solidFill>
            <a:prstDash val="soli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Přímá spojnice 15"/>
          <p:cNvCxnSpPr>
            <a:endCxn id="7" idx="1"/>
          </p:cNvCxnSpPr>
          <p:nvPr/>
        </p:nvCxnSpPr>
        <p:spPr>
          <a:xfrm>
            <a:off x="893377" y="3951032"/>
            <a:ext cx="1080000" cy="0"/>
          </a:xfrm>
          <a:prstGeom prst="line">
            <a:avLst/>
          </a:prstGeom>
          <a:ln>
            <a:solidFill>
              <a:srgbClr val="C00000"/>
            </a:solidFill>
            <a:prstDash val="soli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Přímá spojnice 18"/>
          <p:cNvCxnSpPr>
            <a:endCxn id="8" idx="1"/>
          </p:cNvCxnSpPr>
          <p:nvPr/>
        </p:nvCxnSpPr>
        <p:spPr>
          <a:xfrm>
            <a:off x="911975" y="4696906"/>
            <a:ext cx="1080000" cy="0"/>
          </a:xfrm>
          <a:prstGeom prst="line">
            <a:avLst/>
          </a:prstGeom>
          <a:ln>
            <a:solidFill>
              <a:srgbClr val="C00000"/>
            </a:solidFill>
            <a:prstDash val="soli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Přímá spojnice 20"/>
          <p:cNvCxnSpPr>
            <a:endCxn id="10" idx="1"/>
          </p:cNvCxnSpPr>
          <p:nvPr/>
        </p:nvCxnSpPr>
        <p:spPr>
          <a:xfrm>
            <a:off x="905880" y="5463200"/>
            <a:ext cx="1080000" cy="0"/>
          </a:xfrm>
          <a:prstGeom prst="line">
            <a:avLst/>
          </a:prstGeom>
          <a:ln>
            <a:solidFill>
              <a:srgbClr val="C00000"/>
            </a:solidFill>
            <a:prstDash val="soli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3" name="Přímá spojnice 22"/>
          <p:cNvCxnSpPr>
            <a:endCxn id="9" idx="1"/>
          </p:cNvCxnSpPr>
          <p:nvPr/>
        </p:nvCxnSpPr>
        <p:spPr>
          <a:xfrm>
            <a:off x="899592" y="6183280"/>
            <a:ext cx="1080000" cy="0"/>
          </a:xfrm>
          <a:prstGeom prst="line">
            <a:avLst/>
          </a:prstGeom>
          <a:ln>
            <a:solidFill>
              <a:srgbClr val="C00000"/>
            </a:solidFill>
            <a:prstDash val="soli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8667E8-729F-4E04-9675-6B6A97A9388E}" type="slidenum">
              <a:rPr lang="cs-CZ" smtClean="0">
                <a:latin typeface="Cambria" pitchFamily="18" charset="0"/>
              </a:rPr>
              <a:t>5</a:t>
            </a:fld>
            <a:endParaRPr lang="cs-CZ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4216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Cambria" pitchFamily="18" charset="0"/>
              </a:rPr>
              <a:t>Identifikace procesních omezení</a:t>
            </a:r>
            <a:endParaRPr lang="cs-CZ" sz="4000" b="1" dirty="0"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133056"/>
          </a:xfrm>
        </p:spPr>
        <p:txBody>
          <a:bodyPr>
            <a:normAutofit lnSpcReduction="10000"/>
          </a:bodyPr>
          <a:lstStyle/>
          <a:p>
            <a:r>
              <a:rPr lang="cs-CZ" b="1" dirty="0" smtClean="0">
                <a:latin typeface="Cambria" pitchFamily="18" charset="0"/>
              </a:rPr>
              <a:t>Organizace práce </a:t>
            </a:r>
            <a:r>
              <a:rPr lang="cs-CZ" dirty="0" smtClean="0">
                <a:latin typeface="Cambria" pitchFamily="18" charset="0"/>
              </a:rPr>
              <a:t>– z 83 % omezuje průtok systému</a:t>
            </a:r>
          </a:p>
          <a:p>
            <a:pPr marL="0" indent="0">
              <a:buNone/>
            </a:pPr>
            <a:endParaRPr lang="cs-CZ" dirty="0" smtClean="0">
              <a:latin typeface="Cambria" pitchFamily="18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cs-CZ" sz="2000" dirty="0">
                <a:latin typeface="Cambria" pitchFamily="18" charset="0"/>
              </a:rPr>
              <a:t>Trasování vozidel</a:t>
            </a:r>
          </a:p>
          <a:p>
            <a:pPr lvl="1">
              <a:buFont typeface="Courier New" pitchFamily="49" charset="0"/>
              <a:buChar char="o"/>
            </a:pPr>
            <a:r>
              <a:rPr lang="cs-CZ" sz="2000" dirty="0">
                <a:latin typeface="Cambria" pitchFamily="18" charset="0"/>
              </a:rPr>
              <a:t>Infrastruktura</a:t>
            </a:r>
          </a:p>
          <a:p>
            <a:pPr lvl="1">
              <a:buFont typeface="Courier New" pitchFamily="49" charset="0"/>
              <a:buChar char="o"/>
            </a:pPr>
            <a:r>
              <a:rPr lang="cs-CZ" sz="2000" dirty="0">
                <a:latin typeface="Cambria" pitchFamily="18" charset="0"/>
              </a:rPr>
              <a:t>Kapacita</a:t>
            </a:r>
          </a:p>
          <a:p>
            <a:pPr lvl="1">
              <a:buFont typeface="Courier New" pitchFamily="49" charset="0"/>
              <a:buChar char="o"/>
            </a:pPr>
            <a:r>
              <a:rPr lang="cs-CZ" sz="2000" dirty="0">
                <a:latin typeface="Cambria" pitchFamily="18" charset="0"/>
              </a:rPr>
              <a:t>Hospodárnost</a:t>
            </a:r>
          </a:p>
          <a:p>
            <a:pPr lvl="1">
              <a:buFont typeface="Courier New" pitchFamily="49" charset="0"/>
              <a:buChar char="o"/>
            </a:pPr>
            <a:r>
              <a:rPr lang="cs-CZ" sz="2000" dirty="0">
                <a:latin typeface="Cambria" pitchFamily="18" charset="0"/>
              </a:rPr>
              <a:t>Kvalita</a:t>
            </a:r>
          </a:p>
          <a:p>
            <a:pPr lvl="1">
              <a:buFont typeface="Courier New" pitchFamily="49" charset="0"/>
              <a:buChar char="o"/>
            </a:pPr>
            <a:r>
              <a:rPr lang="cs-CZ" sz="2000" dirty="0">
                <a:latin typeface="Cambria" pitchFamily="18" charset="0"/>
              </a:rPr>
              <a:t>Stížnosti</a:t>
            </a:r>
          </a:p>
          <a:p>
            <a:pPr marL="0" indent="0">
              <a:buNone/>
            </a:pPr>
            <a:endParaRPr lang="cs-CZ" dirty="0" smtClean="0">
              <a:latin typeface="Cambria" pitchFamily="18" charset="0"/>
            </a:endParaRPr>
          </a:p>
          <a:p>
            <a:r>
              <a:rPr lang="cs-CZ" b="1" dirty="0" smtClean="0">
                <a:latin typeface="Cambria" pitchFamily="18" charset="0"/>
              </a:rPr>
              <a:t>Volba motorizace autoparku</a:t>
            </a:r>
          </a:p>
          <a:p>
            <a:pPr lvl="1">
              <a:buFont typeface="Courier New" pitchFamily="49" charset="0"/>
              <a:buChar char="o"/>
            </a:pPr>
            <a:r>
              <a:rPr lang="cs-CZ" sz="2000" dirty="0" smtClean="0">
                <a:latin typeface="Cambria" pitchFamily="18" charset="0"/>
              </a:rPr>
              <a:t>Diesel </a:t>
            </a:r>
          </a:p>
          <a:p>
            <a:pPr lvl="1">
              <a:buFont typeface="Courier New" pitchFamily="49" charset="0"/>
              <a:buChar char="o"/>
            </a:pPr>
            <a:endParaRPr lang="cs-CZ" dirty="0">
              <a:latin typeface="Cambria" pitchFamily="18" charset="0"/>
            </a:endParaRPr>
          </a:p>
          <a:p>
            <a:pPr marL="0" indent="0">
              <a:buNone/>
            </a:pPr>
            <a:endParaRPr lang="cs-CZ" dirty="0" smtClean="0">
              <a:latin typeface="Cambria" pitchFamily="18" charset="0"/>
            </a:endParaRPr>
          </a:p>
          <a:p>
            <a:pPr lvl="1">
              <a:buFont typeface="Courier New" pitchFamily="49" charset="0"/>
              <a:buChar char="o"/>
            </a:pPr>
            <a:endParaRPr lang="cs-CZ" dirty="0">
              <a:latin typeface="Cambria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08667E8-729F-4E04-9675-6B6A97A9388E}" type="slidenum">
              <a:rPr lang="cs-CZ" smtClean="0">
                <a:latin typeface="Cambria" pitchFamily="18" charset="0"/>
              </a:rPr>
              <a:t>6</a:t>
            </a:fld>
            <a:endParaRPr lang="cs-CZ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709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Cambria" pitchFamily="18" charset="0"/>
              </a:rPr>
              <a:t>Návrh optimalizace - OH</a:t>
            </a:r>
            <a:endParaRPr lang="cs-CZ" sz="4000" b="1" dirty="0"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latin typeface="Cambria" pitchFamily="18" charset="0"/>
              </a:rPr>
              <a:t>Původní stav</a:t>
            </a:r>
          </a:p>
          <a:p>
            <a:pPr lvl="1">
              <a:buFont typeface="Courier New" pitchFamily="49" charset="0"/>
              <a:buChar char="o"/>
            </a:pPr>
            <a:r>
              <a:rPr lang="cs-CZ" sz="2000" dirty="0">
                <a:latin typeface="Cambria" pitchFamily="18" charset="0"/>
              </a:rPr>
              <a:t>23 DSM </a:t>
            </a:r>
            <a:r>
              <a:rPr lang="cs-CZ" sz="2000" dirty="0" smtClean="0">
                <a:latin typeface="Cambria" pitchFamily="18" charset="0"/>
              </a:rPr>
              <a:t>k obsluze</a:t>
            </a:r>
            <a:endParaRPr lang="cs-CZ" sz="2000" dirty="0">
              <a:latin typeface="Cambria" pitchFamily="18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cs-CZ" sz="2000" dirty="0">
                <a:latin typeface="Cambria" pitchFamily="18" charset="0"/>
              </a:rPr>
              <a:t>5 okružních jízd</a:t>
            </a:r>
          </a:p>
          <a:p>
            <a:pPr lvl="1">
              <a:buFont typeface="Courier New" pitchFamily="49" charset="0"/>
              <a:buChar char="o"/>
            </a:pPr>
            <a:r>
              <a:rPr lang="cs-CZ" sz="2000" dirty="0">
                <a:latin typeface="Cambria" pitchFamily="18" charset="0"/>
              </a:rPr>
              <a:t>3 918 km roční ujetá vzdálenost</a:t>
            </a:r>
          </a:p>
          <a:p>
            <a:pPr lvl="1">
              <a:buFont typeface="Courier New" pitchFamily="49" charset="0"/>
              <a:buChar char="o"/>
            </a:pPr>
            <a:r>
              <a:rPr lang="cs-CZ" sz="2000" dirty="0">
                <a:latin typeface="Cambria" pitchFamily="18" charset="0"/>
              </a:rPr>
              <a:t>24 486 CZK roční náklad </a:t>
            </a:r>
            <a:r>
              <a:rPr lang="cs-CZ" sz="2000" dirty="0" smtClean="0">
                <a:latin typeface="Cambria" pitchFamily="18" charset="0"/>
              </a:rPr>
              <a:t>PHM</a:t>
            </a:r>
          </a:p>
          <a:p>
            <a:pPr lvl="1">
              <a:buFont typeface="Courier New" pitchFamily="49" charset="0"/>
              <a:buChar char="o"/>
            </a:pPr>
            <a:endParaRPr lang="cs-CZ" sz="2000" dirty="0" smtClean="0">
              <a:latin typeface="Cambria" pitchFamily="18" charset="0"/>
            </a:endParaRPr>
          </a:p>
          <a:p>
            <a:pPr marL="365760" lvl="1" indent="0">
              <a:buNone/>
            </a:pPr>
            <a:endParaRPr lang="cs-CZ" sz="2000" dirty="0" smtClean="0">
              <a:latin typeface="Cambria" pitchFamily="18" charset="0"/>
            </a:endParaRP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cs-CZ" sz="2400" b="1" dirty="0">
                <a:latin typeface="Cambria" pitchFamily="18" charset="0"/>
              </a:rPr>
              <a:t>Navrhovaný </a:t>
            </a:r>
            <a:r>
              <a:rPr lang="cs-CZ" sz="2400" b="1" dirty="0" smtClean="0">
                <a:latin typeface="Cambria" pitchFamily="18" charset="0"/>
              </a:rPr>
              <a:t>stav</a:t>
            </a:r>
          </a:p>
          <a:p>
            <a:pPr lvl="1">
              <a:buFont typeface="Courier New" pitchFamily="49" charset="0"/>
              <a:buChar char="o"/>
            </a:pPr>
            <a:r>
              <a:rPr lang="cs-CZ" sz="2000" dirty="0">
                <a:latin typeface="Cambria" pitchFamily="18" charset="0"/>
              </a:rPr>
              <a:t>23 DSM </a:t>
            </a:r>
            <a:r>
              <a:rPr lang="cs-CZ" sz="2000" dirty="0" smtClean="0">
                <a:latin typeface="Cambria" pitchFamily="18" charset="0"/>
              </a:rPr>
              <a:t>k obsluze</a:t>
            </a:r>
            <a:endParaRPr lang="cs-CZ" sz="2000" dirty="0">
              <a:latin typeface="Cambria" pitchFamily="18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cs-CZ" sz="2000" dirty="0">
                <a:latin typeface="Cambria" pitchFamily="18" charset="0"/>
              </a:rPr>
              <a:t>4 okružní jízdy</a:t>
            </a:r>
          </a:p>
          <a:p>
            <a:pPr lvl="1">
              <a:buFont typeface="Courier New" pitchFamily="49" charset="0"/>
              <a:buChar char="o"/>
            </a:pPr>
            <a:r>
              <a:rPr lang="cs-CZ" sz="2000" dirty="0">
                <a:latin typeface="Cambria" pitchFamily="18" charset="0"/>
              </a:rPr>
              <a:t>3 523 km roční ujetá vzdálenost</a:t>
            </a:r>
          </a:p>
          <a:p>
            <a:pPr lvl="1">
              <a:buFont typeface="Courier New" pitchFamily="49" charset="0"/>
              <a:buChar char="o"/>
            </a:pPr>
            <a:r>
              <a:rPr lang="cs-CZ" sz="2000" dirty="0">
                <a:latin typeface="Cambria" pitchFamily="18" charset="0"/>
              </a:rPr>
              <a:t>21 926 CZK roční náklady </a:t>
            </a:r>
            <a:r>
              <a:rPr lang="cs-CZ" sz="2000" dirty="0" smtClean="0">
                <a:latin typeface="Cambria" pitchFamily="18" charset="0"/>
              </a:rPr>
              <a:t>PHM</a:t>
            </a:r>
          </a:p>
          <a:p>
            <a:pPr marL="365760" lvl="1" indent="0">
              <a:buNone/>
            </a:pPr>
            <a:endParaRPr lang="cs-CZ" sz="1900" dirty="0" smtClean="0">
              <a:latin typeface="Cambria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08667E8-729F-4E04-9675-6B6A97A9388E}" type="slidenum">
              <a:rPr lang="cs-CZ" smtClean="0">
                <a:latin typeface="Cambria" pitchFamily="18" charset="0"/>
              </a:rPr>
              <a:t>7</a:t>
            </a:fld>
            <a:endParaRPr lang="cs-CZ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944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Cambria" pitchFamily="18" charset="0"/>
              </a:rPr>
              <a:t>Návrh optimalizace - PR</a:t>
            </a:r>
            <a:endParaRPr lang="cs-CZ" sz="4000" b="1" dirty="0"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600" b="1" dirty="0" smtClean="0">
                <a:latin typeface="Cambria" pitchFamily="18" charset="0"/>
              </a:rPr>
              <a:t>Původní stav</a:t>
            </a:r>
          </a:p>
          <a:p>
            <a:pPr lvl="1">
              <a:buFont typeface="Courier New" pitchFamily="49" charset="0"/>
              <a:buChar char="o"/>
            </a:pPr>
            <a:r>
              <a:rPr lang="cs-CZ" sz="2200" dirty="0">
                <a:latin typeface="Cambria" pitchFamily="18" charset="0"/>
              </a:rPr>
              <a:t>20 DSM </a:t>
            </a:r>
            <a:r>
              <a:rPr lang="cs-CZ" sz="2200" dirty="0" smtClean="0">
                <a:latin typeface="Cambria" pitchFamily="18" charset="0"/>
              </a:rPr>
              <a:t>k obsluze</a:t>
            </a:r>
            <a:endParaRPr lang="cs-CZ" sz="2200" dirty="0">
              <a:latin typeface="Cambria" pitchFamily="18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cs-CZ" sz="2200" dirty="0">
                <a:latin typeface="Cambria" pitchFamily="18" charset="0"/>
              </a:rPr>
              <a:t>8 okružních jízd</a:t>
            </a:r>
          </a:p>
          <a:p>
            <a:pPr lvl="1">
              <a:buFont typeface="Courier New" pitchFamily="49" charset="0"/>
              <a:buChar char="o"/>
            </a:pPr>
            <a:r>
              <a:rPr lang="cs-CZ" sz="2200" dirty="0">
                <a:latin typeface="Cambria" pitchFamily="18" charset="0"/>
              </a:rPr>
              <a:t>3 162 km roční ujetá </a:t>
            </a:r>
            <a:r>
              <a:rPr lang="cs-CZ" sz="2200" dirty="0" smtClean="0">
                <a:latin typeface="Cambria" pitchFamily="18" charset="0"/>
              </a:rPr>
              <a:t>vzdálenost</a:t>
            </a:r>
          </a:p>
          <a:p>
            <a:pPr lvl="1">
              <a:buFont typeface="Courier New" pitchFamily="49" charset="0"/>
              <a:buChar char="o"/>
            </a:pPr>
            <a:r>
              <a:rPr lang="cs-CZ" sz="2200" dirty="0" smtClean="0">
                <a:latin typeface="Cambria" pitchFamily="18" charset="0"/>
              </a:rPr>
              <a:t>36 </a:t>
            </a:r>
            <a:r>
              <a:rPr lang="cs-CZ" sz="2200" dirty="0">
                <a:latin typeface="Cambria" pitchFamily="18" charset="0"/>
              </a:rPr>
              <a:t>l roční spotřeba dezinfekce</a:t>
            </a:r>
          </a:p>
          <a:p>
            <a:pPr lvl="1">
              <a:buFont typeface="Courier New" pitchFamily="49" charset="0"/>
              <a:buChar char="o"/>
            </a:pPr>
            <a:r>
              <a:rPr lang="cs-CZ" sz="2200" dirty="0">
                <a:latin typeface="Cambria" pitchFamily="18" charset="0"/>
              </a:rPr>
              <a:t>18 190 CZK roční náklad </a:t>
            </a:r>
            <a:r>
              <a:rPr lang="cs-CZ" sz="2200" dirty="0" smtClean="0">
                <a:latin typeface="Cambria" pitchFamily="18" charset="0"/>
              </a:rPr>
              <a:t>PHM</a:t>
            </a:r>
          </a:p>
          <a:p>
            <a:pPr lvl="1">
              <a:buFont typeface="Courier New" pitchFamily="49" charset="0"/>
              <a:buChar char="o"/>
            </a:pPr>
            <a:r>
              <a:rPr lang="cs-CZ" sz="2200" dirty="0" smtClean="0">
                <a:latin typeface="Cambria" pitchFamily="18" charset="0"/>
              </a:rPr>
              <a:t> 4 </a:t>
            </a:r>
            <a:r>
              <a:rPr lang="cs-CZ" sz="2200" dirty="0">
                <a:latin typeface="Cambria" pitchFamily="18" charset="0"/>
              </a:rPr>
              <a:t>680 CZK roční náklad </a:t>
            </a:r>
            <a:r>
              <a:rPr lang="cs-CZ" sz="2200" dirty="0" smtClean="0">
                <a:latin typeface="Cambria" pitchFamily="18" charset="0"/>
              </a:rPr>
              <a:t>dezinfekce</a:t>
            </a:r>
          </a:p>
          <a:p>
            <a:pPr marL="365760" lvl="1" indent="0">
              <a:buNone/>
            </a:pPr>
            <a:endParaRPr lang="cs-CZ" sz="1700" dirty="0" smtClean="0">
              <a:latin typeface="Cambria" pitchFamily="18" charset="0"/>
            </a:endParaRPr>
          </a:p>
          <a:p>
            <a:r>
              <a:rPr lang="cs-CZ" sz="2600" b="1" dirty="0" smtClean="0">
                <a:latin typeface="Cambria" pitchFamily="18" charset="0"/>
              </a:rPr>
              <a:t>Navrhovaný stav</a:t>
            </a:r>
          </a:p>
          <a:p>
            <a:pPr lvl="1">
              <a:buFont typeface="Courier New" pitchFamily="49" charset="0"/>
              <a:buChar char="o"/>
            </a:pPr>
            <a:r>
              <a:rPr lang="cs-CZ" sz="2200" dirty="0" smtClean="0">
                <a:latin typeface="Cambria" pitchFamily="18" charset="0"/>
              </a:rPr>
              <a:t>15 DSM k obsluze</a:t>
            </a:r>
          </a:p>
          <a:p>
            <a:pPr lvl="1">
              <a:buFont typeface="Courier New" pitchFamily="49" charset="0"/>
              <a:buChar char="o"/>
            </a:pPr>
            <a:r>
              <a:rPr lang="cs-CZ" sz="2200" dirty="0" smtClean="0">
                <a:latin typeface="Cambria" pitchFamily="18" charset="0"/>
              </a:rPr>
              <a:t>4 okružní jízdy</a:t>
            </a:r>
          </a:p>
          <a:p>
            <a:pPr lvl="1">
              <a:buFont typeface="Courier New" pitchFamily="49" charset="0"/>
              <a:buChar char="o"/>
            </a:pPr>
            <a:r>
              <a:rPr lang="cs-CZ" sz="2200" dirty="0" smtClean="0">
                <a:latin typeface="Cambria" pitchFamily="18" charset="0"/>
              </a:rPr>
              <a:t>2 447 km roční ujetá vzdálenost</a:t>
            </a:r>
          </a:p>
          <a:p>
            <a:pPr lvl="1">
              <a:buFont typeface="Courier New" pitchFamily="49" charset="0"/>
              <a:buChar char="o"/>
            </a:pPr>
            <a:r>
              <a:rPr lang="cs-CZ" sz="2200" dirty="0" smtClean="0">
                <a:latin typeface="Cambria" pitchFamily="18" charset="0"/>
              </a:rPr>
              <a:t>28,8 l roční spotřeba dezinfekce</a:t>
            </a:r>
          </a:p>
          <a:p>
            <a:pPr lvl="1">
              <a:buFont typeface="Courier New" pitchFamily="49" charset="0"/>
              <a:buChar char="o"/>
            </a:pPr>
            <a:r>
              <a:rPr lang="cs-CZ" sz="2200" dirty="0" smtClean="0">
                <a:latin typeface="Cambria" pitchFamily="18" charset="0"/>
              </a:rPr>
              <a:t>14 087 CZK roční náklad PHM</a:t>
            </a:r>
          </a:p>
          <a:p>
            <a:pPr lvl="1">
              <a:buFont typeface="Courier New" pitchFamily="49" charset="0"/>
              <a:buChar char="o"/>
            </a:pPr>
            <a:r>
              <a:rPr lang="cs-CZ" sz="2200" dirty="0" smtClean="0">
                <a:latin typeface="Cambria" pitchFamily="18" charset="0"/>
              </a:rPr>
              <a:t>3 744 CZK roční náklad dezinfekce</a:t>
            </a:r>
          </a:p>
          <a:p>
            <a:pPr lvl="1">
              <a:buFont typeface="Courier New" pitchFamily="49" charset="0"/>
              <a:buChar char="o"/>
            </a:pPr>
            <a:endParaRPr lang="cs-CZ" sz="2000" dirty="0" smtClean="0">
              <a:latin typeface="Cambria" pitchFamily="18" charset="0"/>
            </a:endParaRPr>
          </a:p>
          <a:p>
            <a:pPr marL="365760" lvl="1" indent="0">
              <a:buNone/>
            </a:pPr>
            <a:endParaRPr lang="cs-CZ" sz="1700" dirty="0" smtClean="0">
              <a:latin typeface="Cambria" pitchFamily="18" charset="0"/>
            </a:endParaRPr>
          </a:p>
          <a:p>
            <a:endParaRPr lang="cs-CZ" sz="2000" dirty="0">
              <a:latin typeface="Cambria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08667E8-729F-4E04-9675-6B6A97A9388E}" type="slidenum">
              <a:rPr lang="cs-CZ" smtClean="0">
                <a:latin typeface="Cambria" pitchFamily="18" charset="0"/>
              </a:rPr>
              <a:t>8</a:t>
            </a:fld>
            <a:endParaRPr lang="cs-CZ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459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Cambria" pitchFamily="18" charset="0"/>
              </a:rPr>
              <a:t>Finanční dopad návrhů</a:t>
            </a:r>
            <a:endParaRPr lang="cs-CZ" sz="4000" b="1" dirty="0"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cs-CZ" sz="2400" b="1" dirty="0">
                <a:latin typeface="Cambria" pitchFamily="18" charset="0"/>
              </a:rPr>
              <a:t>Vyhodnocení </a:t>
            </a:r>
            <a:r>
              <a:rPr lang="cs-CZ" sz="2400" b="1" dirty="0" smtClean="0">
                <a:latin typeface="Cambria" pitchFamily="18" charset="0"/>
              </a:rPr>
              <a:t>optimalizačního návrhu- OH</a:t>
            </a:r>
          </a:p>
          <a:p>
            <a:pPr lvl="1">
              <a:buFont typeface="Courier New" pitchFamily="49" charset="0"/>
              <a:buChar char="o"/>
            </a:pPr>
            <a:r>
              <a:rPr lang="cs-CZ" sz="2000" dirty="0">
                <a:latin typeface="Cambria" pitchFamily="18" charset="0"/>
              </a:rPr>
              <a:t>395 km roční úspora ujeté vzdálenosti</a:t>
            </a:r>
          </a:p>
          <a:p>
            <a:pPr lvl="1">
              <a:buFont typeface="Courier New" pitchFamily="49" charset="0"/>
              <a:buChar char="o"/>
            </a:pPr>
            <a:r>
              <a:rPr lang="cs-CZ" sz="2000" dirty="0">
                <a:latin typeface="Cambria" pitchFamily="18" charset="0"/>
              </a:rPr>
              <a:t>2 560 CZK roční úspora nákladů na PHM</a:t>
            </a:r>
          </a:p>
          <a:p>
            <a:pPr marL="274320" lvl="2" indent="0">
              <a:spcBef>
                <a:spcPts val="600"/>
              </a:spcBef>
              <a:buSzPct val="70000"/>
              <a:buNone/>
            </a:pPr>
            <a:endParaRPr lang="cs-CZ" sz="1700" b="1" dirty="0" smtClean="0">
              <a:latin typeface="Cambria" pitchFamily="18" charset="0"/>
            </a:endParaRP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cs-CZ" sz="2400" b="1" dirty="0" smtClean="0">
                <a:latin typeface="Cambria" pitchFamily="18" charset="0"/>
              </a:rPr>
              <a:t>Vyhodnocení optimalizačního návrhu – PR</a:t>
            </a:r>
          </a:p>
          <a:p>
            <a:pPr marL="560070" lvl="2" indent="-285750">
              <a:spcBef>
                <a:spcPts val="600"/>
              </a:spcBef>
              <a:buSzPct val="70000"/>
              <a:buFont typeface="Courier New" pitchFamily="49" charset="0"/>
              <a:buChar char="o"/>
            </a:pPr>
            <a:r>
              <a:rPr lang="cs-CZ" sz="2000" dirty="0" smtClean="0">
                <a:latin typeface="Cambria" pitchFamily="18" charset="0"/>
              </a:rPr>
              <a:t>715 km </a:t>
            </a:r>
            <a:r>
              <a:rPr lang="cs-CZ" sz="2000" dirty="0">
                <a:latin typeface="Cambria" pitchFamily="18" charset="0"/>
              </a:rPr>
              <a:t>roční úspora ujeté vzdálenosti</a:t>
            </a:r>
            <a:endParaRPr lang="cs-CZ" sz="2000" dirty="0" smtClean="0">
              <a:latin typeface="Cambria" pitchFamily="18" charset="0"/>
            </a:endParaRPr>
          </a:p>
          <a:p>
            <a:pPr marL="560070" lvl="2" indent="-285750">
              <a:spcBef>
                <a:spcPts val="600"/>
              </a:spcBef>
              <a:buSzPct val="70000"/>
              <a:buFont typeface="Courier New" pitchFamily="49" charset="0"/>
              <a:buChar char="o"/>
            </a:pPr>
            <a:r>
              <a:rPr lang="cs-CZ" sz="2000" dirty="0" smtClean="0">
                <a:latin typeface="Cambria" pitchFamily="18" charset="0"/>
              </a:rPr>
              <a:t>4 103 CZK </a:t>
            </a:r>
            <a:r>
              <a:rPr lang="cs-CZ" sz="2000" dirty="0">
                <a:latin typeface="Cambria" pitchFamily="18" charset="0"/>
              </a:rPr>
              <a:t>roční úspora nákladů na </a:t>
            </a:r>
            <a:r>
              <a:rPr lang="cs-CZ" sz="2000" dirty="0" smtClean="0">
                <a:latin typeface="Cambria" pitchFamily="18" charset="0"/>
              </a:rPr>
              <a:t>PHM</a:t>
            </a:r>
          </a:p>
          <a:p>
            <a:pPr marL="560070" lvl="2" indent="-285750">
              <a:spcBef>
                <a:spcPts val="600"/>
              </a:spcBef>
              <a:buSzPct val="70000"/>
              <a:buFont typeface="Courier New" pitchFamily="49" charset="0"/>
              <a:buChar char="o"/>
            </a:pPr>
            <a:r>
              <a:rPr lang="cs-CZ" sz="2000" dirty="0" smtClean="0">
                <a:latin typeface="Cambria" pitchFamily="18" charset="0"/>
              </a:rPr>
              <a:t>7,2 l roční úspora spotřeby dezinfekce</a:t>
            </a:r>
          </a:p>
          <a:p>
            <a:pPr marL="560070" lvl="2" indent="-285750">
              <a:spcBef>
                <a:spcPts val="600"/>
              </a:spcBef>
              <a:buSzPct val="70000"/>
              <a:buFont typeface="Courier New" pitchFamily="49" charset="0"/>
              <a:buChar char="o"/>
            </a:pPr>
            <a:r>
              <a:rPr lang="cs-CZ" sz="2000" dirty="0" smtClean="0">
                <a:latin typeface="Cambria" pitchFamily="18" charset="0"/>
              </a:rPr>
              <a:t>936 CZK roční úspora nákladů na dezinfekci</a:t>
            </a:r>
          </a:p>
          <a:p>
            <a:pPr marL="274320" lvl="2" indent="0">
              <a:spcBef>
                <a:spcPts val="600"/>
              </a:spcBef>
              <a:buSzPct val="70000"/>
              <a:buNone/>
            </a:pPr>
            <a:endParaRPr lang="cs-CZ" sz="2000" dirty="0" smtClean="0">
              <a:latin typeface="Cambria" pitchFamily="18" charset="0"/>
            </a:endParaRP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cs-CZ" sz="2400" b="1" dirty="0" smtClean="0">
                <a:latin typeface="Cambria" pitchFamily="18" charset="0"/>
              </a:rPr>
              <a:t>Celkový finanční dopad optimalizace procesů</a:t>
            </a:r>
          </a:p>
          <a:p>
            <a:pPr marL="651510" lvl="2" indent="-285750">
              <a:spcBef>
                <a:spcPts val="600"/>
              </a:spcBef>
              <a:buSzPct val="70000"/>
              <a:buFont typeface="Courier New" pitchFamily="49" charset="0"/>
              <a:buChar char="o"/>
            </a:pPr>
            <a:r>
              <a:rPr lang="cs-CZ" b="1" dirty="0" smtClean="0">
                <a:latin typeface="Cambria" pitchFamily="18" charset="0"/>
              </a:rPr>
              <a:t>7 599 CZK / rok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endParaRPr lang="cs-CZ" b="1" dirty="0">
              <a:latin typeface="Cambria" pitchFamily="18" charset="0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08667E8-729F-4E04-9675-6B6A97A9388E}" type="slidenum">
              <a:rPr lang="cs-CZ" smtClean="0">
                <a:latin typeface="Cambria" pitchFamily="18" charset="0"/>
              </a:rPr>
              <a:t>9</a:t>
            </a:fld>
            <a:endParaRPr lang="cs-CZ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94621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Živly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277</TotalTime>
  <Words>393</Words>
  <Application>Microsoft Office PowerPoint</Application>
  <PresentationFormat>Předvádění na obrazovce (4:3)</PresentationFormat>
  <Paragraphs>114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Arkýř</vt:lpstr>
      <vt:lpstr>Vysoká škola technická a ekonomická v Českých Budějovicích Ústav technicko - technologický</vt:lpstr>
      <vt:lpstr>Cíl diplomové práce</vt:lpstr>
      <vt:lpstr>Nemocnice České Budějovice, a.s.</vt:lpstr>
      <vt:lpstr>Postup řešení problematiky</vt:lpstr>
      <vt:lpstr>Analyzovaná pracoviště</vt:lpstr>
      <vt:lpstr>Identifikace procesních omezení</vt:lpstr>
      <vt:lpstr>Návrh optimalizace - OH</vt:lpstr>
      <vt:lpstr>Návrh optimalizace - PR</vt:lpstr>
      <vt:lpstr>Finanční dopad návrhů</vt:lpstr>
      <vt:lpstr>Děkuji za Vaši pozornost</vt:lpstr>
      <vt:lpstr>Doplňující dotazy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Vysoká škola technická a ekonomická Ústav technicko - technologický</dc:title>
  <dc:creator>Sára</dc:creator>
  <cp:lastModifiedBy>Sára</cp:lastModifiedBy>
  <cp:revision>27</cp:revision>
  <dcterms:created xsi:type="dcterms:W3CDTF">2018-05-30T05:39:53Z</dcterms:created>
  <dcterms:modified xsi:type="dcterms:W3CDTF">2018-05-30T10:19:25Z</dcterms:modified>
</cp:coreProperties>
</file>