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C0145-20BF-4958-A29F-B4738BBA9367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F7F90-5C6A-4711-AA4F-4BE18FAAF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1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E4363E-E403-43AC-BDF8-B73E60638A45}" type="datetime1">
              <a:rPr lang="cs-CZ" smtClean="0"/>
              <a:t>30.05.2018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1B03-71D6-4C51-B518-0A44F868B9BD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93A-85E3-49A0-9084-1A1DEB3BD738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C123CD-F9E5-4D90-B3ED-4DFBAA62AB57}" type="datetime1">
              <a:rPr lang="cs-CZ" smtClean="0"/>
              <a:t>30.05.2018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66108F-C3C8-4BB1-90DC-EE09F0C1B085}" type="datetime1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150D-E3BB-4C4D-9F88-C8FB98A13817}" type="datetime1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3E0A-DE6D-4620-B10F-E9247A5203AF}" type="datetime1">
              <a:rPr lang="cs-CZ" smtClean="0"/>
              <a:t>30.05.2018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9DAA8-2544-48D0-8101-19F2C5A4B47B}" type="datetime1">
              <a:rPr lang="cs-CZ" smtClean="0"/>
              <a:t>30.05.2018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478C-EE40-4109-A53D-35A615A4A53A}" type="datetime1">
              <a:rPr lang="cs-CZ" smtClean="0"/>
              <a:t>30.05.2018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E8E144-7153-450F-8292-9D81BFAC6466}" type="datetime1">
              <a:rPr lang="cs-CZ" smtClean="0"/>
              <a:t>30.05.2018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F68E8C-12E3-4781-8BFC-A2F5566DB800}" type="datetime1">
              <a:rPr lang="cs-CZ" smtClean="0"/>
              <a:t>30.05.2018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1EA4F-DAE0-422F-8BB2-59B348057FEE}" type="datetime1">
              <a:rPr lang="cs-CZ" smtClean="0"/>
              <a:t>30.05.2018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8667E8-729F-4E04-9675-6B6A97A9388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8136904" cy="1470025"/>
          </a:xfrm>
        </p:spPr>
        <p:txBody>
          <a:bodyPr>
            <a:normAutofit/>
          </a:bodyPr>
          <a:lstStyle/>
          <a:p>
            <a:pPr algn="ctr"/>
            <a:r>
              <a:rPr lang="cs-CZ" sz="2200" b="1" dirty="0" smtClean="0">
                <a:latin typeface="Cambria" pitchFamily="18" charset="0"/>
              </a:rPr>
              <a:t>Vysoká škola technická a ekonomická v Českých Budějovicích</a:t>
            </a:r>
            <a:br>
              <a:rPr lang="cs-CZ" sz="2200" b="1" dirty="0" smtClean="0">
                <a:latin typeface="Cambria" pitchFamily="18" charset="0"/>
              </a:rPr>
            </a:br>
            <a:r>
              <a:rPr lang="cs-CZ" sz="2000" b="1" dirty="0" smtClean="0">
                <a:latin typeface="Cambria" pitchFamily="18" charset="0"/>
              </a:rPr>
              <a:t>Ústav technicko - technologický</a:t>
            </a:r>
            <a:endParaRPr lang="cs-CZ" sz="2400" b="1" dirty="0">
              <a:latin typeface="Cambria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568952" cy="5040560"/>
          </a:xfrm>
        </p:spPr>
        <p:txBody>
          <a:bodyPr>
            <a:normAutofit fontScale="92500" lnSpcReduction="20000"/>
          </a:bodyPr>
          <a:lstStyle/>
          <a:p>
            <a:endParaRPr lang="cs-CZ" sz="40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cs-CZ" sz="40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cs-CZ" sz="4000" b="1" dirty="0" smtClean="0">
                <a:latin typeface="Cambria" pitchFamily="18" charset="0"/>
              </a:rPr>
              <a:t>Finanční dopad</a:t>
            </a:r>
            <a:br>
              <a:rPr lang="cs-CZ" sz="4000" b="1" dirty="0" smtClean="0">
                <a:latin typeface="Cambria" pitchFamily="18" charset="0"/>
              </a:rPr>
            </a:br>
            <a:r>
              <a:rPr lang="cs-CZ" sz="4000" b="1" dirty="0" smtClean="0">
                <a:latin typeface="Cambria" pitchFamily="18" charset="0"/>
              </a:rPr>
              <a:t>optimalizace logistických procesů ve vybraném podniku</a:t>
            </a:r>
          </a:p>
          <a:p>
            <a:pPr algn="l"/>
            <a:endParaRPr lang="cs-CZ" sz="2000" b="1" dirty="0"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r>
              <a:rPr lang="cs-CZ" sz="2000" b="1" dirty="0" smtClean="0">
                <a:latin typeface="Cambria" pitchFamily="18" charset="0"/>
              </a:rPr>
              <a:t>Autor diplomové práce: Bc. Alena Hartmanová</a:t>
            </a:r>
          </a:p>
          <a:p>
            <a:pPr algn="l"/>
            <a:r>
              <a:rPr lang="cs-CZ" sz="2000" b="1" dirty="0" smtClean="0">
                <a:latin typeface="Cambria" pitchFamily="18" charset="0"/>
              </a:rPr>
              <a:t>Vedoucí diplomové práce: doc. Ing. Marek </a:t>
            </a:r>
            <a:r>
              <a:rPr lang="cs-CZ" sz="2000" b="1" dirty="0" err="1" smtClean="0">
                <a:latin typeface="Cambria" pitchFamily="18" charset="0"/>
              </a:rPr>
              <a:t>Vochozka</a:t>
            </a:r>
            <a:r>
              <a:rPr lang="cs-CZ" sz="2000" b="1" dirty="0" smtClean="0">
                <a:latin typeface="Cambria" pitchFamily="18" charset="0"/>
              </a:rPr>
              <a:t>, MBA, Ph.D.</a:t>
            </a:r>
          </a:p>
          <a:p>
            <a:pPr algn="l"/>
            <a:r>
              <a:rPr lang="cs-CZ" sz="2000" b="1" dirty="0" smtClean="0">
                <a:latin typeface="Cambria" pitchFamily="18" charset="0"/>
              </a:rPr>
              <a:t>Oponent diplomové práce: Ing. Lenka Černá, Ph.D.</a:t>
            </a:r>
          </a:p>
          <a:p>
            <a:pPr algn="l"/>
            <a:r>
              <a:rPr lang="cs-CZ" sz="2000" b="1" dirty="0" smtClean="0">
                <a:latin typeface="Cambria" pitchFamily="18" charset="0"/>
              </a:rPr>
              <a:t>České Budějovice, červen 2018</a:t>
            </a:r>
            <a:endParaRPr lang="cs-CZ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Děkuji za Vaši pozornost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10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2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Doplňující dotazy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Myslíte si, že </a:t>
            </a:r>
            <a:r>
              <a:rPr lang="cs-CZ" dirty="0" err="1">
                <a:latin typeface="Cambria" pitchFamily="18" charset="0"/>
              </a:rPr>
              <a:t>pri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optimalizačnom</a:t>
            </a:r>
            <a:r>
              <a:rPr lang="cs-CZ" dirty="0">
                <a:latin typeface="Cambria" pitchFamily="18" charset="0"/>
              </a:rPr>
              <a:t> návrhu </a:t>
            </a:r>
            <a:r>
              <a:rPr lang="cs-CZ" dirty="0" err="1">
                <a:latin typeface="Cambria" pitchFamily="18" charset="0"/>
              </a:rPr>
              <a:t>týkajúceho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sa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efektívnejšieho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trasovania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vozidiel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pracovísk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odpadového </a:t>
            </a:r>
            <a:r>
              <a:rPr lang="cs-CZ" dirty="0" err="1">
                <a:latin typeface="Cambria" pitchFamily="18" charset="0"/>
              </a:rPr>
              <a:t>hospodárstva</a:t>
            </a:r>
            <a:r>
              <a:rPr lang="cs-CZ" dirty="0">
                <a:latin typeface="Cambria" pitchFamily="18" charset="0"/>
              </a:rPr>
              <a:t> a </a:t>
            </a:r>
            <a:r>
              <a:rPr lang="cs-CZ" dirty="0" err="1">
                <a:latin typeface="Cambria" pitchFamily="18" charset="0"/>
              </a:rPr>
              <a:t>podnikovej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práčovne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sa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znížia</a:t>
            </a:r>
            <a:r>
              <a:rPr lang="cs-CZ" dirty="0">
                <a:latin typeface="Cambria" pitchFamily="18" charset="0"/>
              </a:rPr>
              <a:t> len náklady </a:t>
            </a:r>
            <a:r>
              <a:rPr lang="cs-CZ" dirty="0" err="1">
                <a:latin typeface="Cambria" pitchFamily="18" charset="0"/>
              </a:rPr>
              <a:t>súvisiace</a:t>
            </a:r>
            <a:r>
              <a:rPr lang="cs-CZ" dirty="0">
                <a:latin typeface="Cambria" pitchFamily="18" charset="0"/>
              </a:rPr>
              <a:t> s PHM </a:t>
            </a:r>
            <a:r>
              <a:rPr lang="cs-CZ" dirty="0" smtClean="0">
                <a:latin typeface="Cambria" pitchFamily="18" charset="0"/>
              </a:rPr>
              <a:t>a </a:t>
            </a:r>
            <a:r>
              <a:rPr lang="cs-CZ" dirty="0" err="1" smtClean="0">
                <a:latin typeface="Cambria" pitchFamily="18" charset="0"/>
              </a:rPr>
              <a:t>dezinfekciou</a:t>
            </a:r>
            <a:r>
              <a:rPr lang="cs-CZ" dirty="0">
                <a:latin typeface="Cambria" pitchFamily="18" charset="0"/>
              </a:rPr>
              <a:t>? (</a:t>
            </a:r>
            <a:r>
              <a:rPr lang="cs-CZ" dirty="0" err="1">
                <a:latin typeface="Cambria" pitchFamily="18" charset="0"/>
              </a:rPr>
              <a:t>tabuľka</a:t>
            </a:r>
            <a:r>
              <a:rPr lang="cs-CZ" dirty="0">
                <a:latin typeface="Cambria" pitchFamily="18" charset="0"/>
              </a:rPr>
              <a:t> č. 26) Úsporou </a:t>
            </a:r>
            <a:r>
              <a:rPr lang="cs-CZ" dirty="0" err="1">
                <a:latin typeface="Cambria" pitchFamily="18" charset="0"/>
              </a:rPr>
              <a:t>prejdenej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vzdialenosti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pri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prevádzke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vozidiel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ušetrí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podnik len </a:t>
            </a:r>
            <a:r>
              <a:rPr lang="cs-CZ" dirty="0" err="1">
                <a:latin typeface="Cambria" pitchFamily="18" charset="0"/>
              </a:rPr>
              <a:t>tieto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spomínané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variabilné</a:t>
            </a:r>
            <a:r>
              <a:rPr lang="cs-CZ" dirty="0">
                <a:latin typeface="Cambria" pitchFamily="18" charset="0"/>
              </a:rPr>
              <a:t> náklady </a:t>
            </a:r>
            <a:r>
              <a:rPr lang="cs-CZ" dirty="0" err="1">
                <a:latin typeface="Cambria" pitchFamily="18" charset="0"/>
              </a:rPr>
              <a:t>pri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vozidlách</a:t>
            </a:r>
            <a:r>
              <a:rPr lang="cs-CZ" dirty="0" smtClean="0">
                <a:latin typeface="Cambria" pitchFamily="18" charset="0"/>
              </a:rPr>
              <a:t>?</a:t>
            </a:r>
          </a:p>
          <a:p>
            <a:pPr marL="0" indent="0"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dirty="0" err="1">
                <a:latin typeface="Cambria" pitchFamily="18" charset="0"/>
              </a:rPr>
              <a:t>Aký</a:t>
            </a:r>
            <a:r>
              <a:rPr lang="cs-CZ" dirty="0">
                <a:latin typeface="Cambria" pitchFamily="18" charset="0"/>
              </a:rPr>
              <a:t> teoretický a praktický </a:t>
            </a:r>
            <a:r>
              <a:rPr lang="cs-CZ" dirty="0" err="1">
                <a:latin typeface="Cambria" pitchFamily="18" charset="0"/>
              </a:rPr>
              <a:t>prínos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mali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spracované</a:t>
            </a:r>
            <a:r>
              <a:rPr lang="cs-CZ" dirty="0">
                <a:latin typeface="Cambria" pitchFamily="18" charset="0"/>
              </a:rPr>
              <a:t> vývojové diagramy uvedené v </a:t>
            </a:r>
            <a:r>
              <a:rPr lang="cs-CZ" dirty="0" err="1" smtClean="0">
                <a:latin typeface="Cambria" pitchFamily="18" charset="0"/>
              </a:rPr>
              <a:t>prílohách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pre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potreby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naplnenia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cieľa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Vašej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diplomovej</a:t>
            </a:r>
            <a:r>
              <a:rPr lang="cs-CZ" dirty="0">
                <a:latin typeface="Cambria" pitchFamily="18" charset="0"/>
              </a:rPr>
              <a:t> práce?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11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2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Cíl diplomové práce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mbria" pitchFamily="18" charset="0"/>
              </a:rPr>
              <a:t>Cílem práce bylo analyzovat logistické procesy ve vybraném podniku, následně tyto procesy optimalizovat a efekt vyčíslit v podobě nižších nákladů.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2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8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Nemocnice České Budějovice, a.s.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mbria" pitchFamily="18" charset="0"/>
              </a:rPr>
              <a:t>V provozu od r. 1914</a:t>
            </a:r>
          </a:p>
          <a:p>
            <a:pPr marL="0" indent="0">
              <a:buNone/>
            </a:pP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2 500 zaměstnanců</a:t>
            </a:r>
          </a:p>
          <a:p>
            <a:pPr marL="0" indent="0">
              <a:buNone/>
            </a:pP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1 500 lůžek</a:t>
            </a:r>
          </a:p>
          <a:p>
            <a:pPr marL="0" indent="0">
              <a:buNone/>
            </a:pP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40 specializovaných pracovišť</a:t>
            </a:r>
          </a:p>
          <a:p>
            <a:pPr marL="0" indent="0">
              <a:buNone/>
            </a:pP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2 areály</a:t>
            </a:r>
          </a:p>
          <a:p>
            <a:pPr marL="0" indent="0">
              <a:buNone/>
            </a:pPr>
            <a:endParaRPr lang="cs-CZ" sz="2400" dirty="0">
              <a:latin typeface="Cambria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628801"/>
            <a:ext cx="3141403" cy="19167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717032"/>
            <a:ext cx="3141403" cy="1915542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3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7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Postup řešení problematiky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Cambria" pitchFamily="18" charset="0"/>
              </a:rPr>
              <a:t>Analýza výchozího stavu:</a:t>
            </a:r>
            <a:endParaRPr lang="cs-CZ" sz="2400" dirty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Analýza dokumentů, rozhovory, pozorování, měření, diagramy</a:t>
            </a:r>
          </a:p>
          <a:p>
            <a:endParaRPr lang="cs-CZ" sz="2400" dirty="0">
              <a:latin typeface="Cambria" pitchFamily="18" charset="0"/>
            </a:endParaRPr>
          </a:p>
          <a:p>
            <a:r>
              <a:rPr lang="cs-CZ" sz="2400" b="1" dirty="0" smtClean="0">
                <a:latin typeface="Cambria" pitchFamily="18" charset="0"/>
              </a:rPr>
              <a:t>Identifikace procesních omezení:</a:t>
            </a:r>
          </a:p>
          <a:p>
            <a:pPr lvl="1" indent="-342900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lvl="1" indent="-342900"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Teorie omezení – Strom současné reality</a:t>
            </a:r>
          </a:p>
          <a:p>
            <a:endParaRPr lang="cs-CZ" sz="2400" dirty="0">
              <a:latin typeface="Cambria" pitchFamily="18" charset="0"/>
            </a:endParaRPr>
          </a:p>
          <a:p>
            <a:r>
              <a:rPr lang="cs-CZ" sz="2400" b="1" dirty="0" smtClean="0">
                <a:latin typeface="Cambria" pitchFamily="18" charset="0"/>
              </a:rPr>
              <a:t>Optimalizace dopravní obslužnosti:</a:t>
            </a:r>
          </a:p>
          <a:p>
            <a:pPr lvl="1" indent="-342900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lvl="1" indent="-342900">
              <a:buFont typeface="Courier New" pitchFamily="49" charset="0"/>
              <a:buChar char="o"/>
            </a:pPr>
            <a:r>
              <a:rPr lang="cs-CZ" sz="2000" dirty="0" err="1" smtClean="0">
                <a:latin typeface="Cambria" pitchFamily="18" charset="0"/>
              </a:rPr>
              <a:t>Clark</a:t>
            </a:r>
            <a:r>
              <a:rPr lang="cs-CZ" sz="2000" dirty="0" smtClean="0">
                <a:latin typeface="Cambria" pitchFamily="18" charset="0"/>
              </a:rPr>
              <a:t>–</a:t>
            </a:r>
            <a:r>
              <a:rPr lang="cs-CZ" sz="2000" dirty="0" err="1" smtClean="0">
                <a:latin typeface="Cambria" pitchFamily="18" charset="0"/>
              </a:rPr>
              <a:t>Wrightova</a:t>
            </a:r>
            <a:r>
              <a:rPr lang="cs-CZ" sz="2000" dirty="0" smtClean="0">
                <a:latin typeface="Cambria" pitchFamily="18" charset="0"/>
              </a:rPr>
              <a:t> metoda</a:t>
            </a:r>
            <a:endParaRPr lang="cs-CZ" sz="2000" dirty="0">
              <a:latin typeface="Cambria" pitchFamily="18" charset="0"/>
            </a:endParaRPr>
          </a:p>
          <a:p>
            <a:endParaRPr lang="cs-CZ" sz="24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4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7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Analyzovaná pracoviště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15275" y="1757206"/>
            <a:ext cx="4968552" cy="6480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mbria" pitchFamily="18" charset="0"/>
              </a:rPr>
              <a:t>Oddělení obslužných činností</a:t>
            </a:r>
            <a:endParaRPr lang="cs-CZ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008118" y="2969897"/>
            <a:ext cx="2772000" cy="46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  <a:latin typeface="Cambria" pitchFamily="18" charset="0"/>
              </a:rPr>
              <a:t>Správa budov a ploch</a:t>
            </a:r>
            <a:endParaRPr lang="cs-CZ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001903" y="3717032"/>
            <a:ext cx="2772000" cy="46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  <a:latin typeface="Cambria" pitchFamily="18" charset="0"/>
              </a:rPr>
              <a:t>Vodní hospodářství</a:t>
            </a:r>
            <a:endParaRPr lang="cs-CZ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020501" y="4462906"/>
            <a:ext cx="2772000" cy="46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  <a:latin typeface="Cambria" pitchFamily="18" charset="0"/>
              </a:rPr>
              <a:t>Stravování</a:t>
            </a:r>
            <a:endParaRPr lang="cs-CZ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01903" y="5949280"/>
            <a:ext cx="2772000" cy="46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  <a:latin typeface="Cambria" pitchFamily="18" charset="0"/>
              </a:rPr>
              <a:t>Prádelna</a:t>
            </a:r>
            <a:endParaRPr lang="cs-CZ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008192" y="5229200"/>
            <a:ext cx="2772000" cy="46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  <a:latin typeface="Cambria" pitchFamily="18" charset="0"/>
              </a:rPr>
              <a:t>Odpadové hospodářství</a:t>
            </a:r>
            <a:endParaRPr lang="cs-CZ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893377" y="2405278"/>
            <a:ext cx="6214" cy="3784637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6" idx="1"/>
          </p:cNvCxnSpPr>
          <p:nvPr/>
        </p:nvCxnSpPr>
        <p:spPr>
          <a:xfrm>
            <a:off x="899592" y="3203897"/>
            <a:ext cx="1080000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endCxn id="7" idx="1"/>
          </p:cNvCxnSpPr>
          <p:nvPr/>
        </p:nvCxnSpPr>
        <p:spPr>
          <a:xfrm>
            <a:off x="893377" y="3951032"/>
            <a:ext cx="1080000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endCxn id="8" idx="1"/>
          </p:cNvCxnSpPr>
          <p:nvPr/>
        </p:nvCxnSpPr>
        <p:spPr>
          <a:xfrm>
            <a:off x="911975" y="4696906"/>
            <a:ext cx="1080000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10" idx="1"/>
          </p:cNvCxnSpPr>
          <p:nvPr/>
        </p:nvCxnSpPr>
        <p:spPr>
          <a:xfrm>
            <a:off x="905880" y="5463200"/>
            <a:ext cx="1080000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9" idx="1"/>
          </p:cNvCxnSpPr>
          <p:nvPr/>
        </p:nvCxnSpPr>
        <p:spPr>
          <a:xfrm>
            <a:off x="899592" y="6183280"/>
            <a:ext cx="1080000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5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1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Identifikace procesních omezení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133056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Cambria" pitchFamily="18" charset="0"/>
              </a:rPr>
              <a:t>Organizace práce </a:t>
            </a:r>
            <a:r>
              <a:rPr lang="cs-CZ" dirty="0" smtClean="0">
                <a:latin typeface="Cambria" pitchFamily="18" charset="0"/>
              </a:rPr>
              <a:t>– z 83 % omezuje průtok systému</a:t>
            </a:r>
          </a:p>
          <a:p>
            <a:pPr marL="0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Trasování vozidel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Infrastruktura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Kapacita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Hospodárnost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Kvalita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Stížnosti</a:t>
            </a:r>
          </a:p>
          <a:p>
            <a:pPr marL="0" indent="0"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b="1" dirty="0" smtClean="0">
                <a:latin typeface="Cambria" pitchFamily="18" charset="0"/>
              </a:rPr>
              <a:t>Volba motorizace autoparku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Diesel </a:t>
            </a:r>
          </a:p>
          <a:p>
            <a:pPr lvl="1">
              <a:buFont typeface="Courier New" pitchFamily="49" charset="0"/>
              <a:buChar char="o"/>
            </a:pPr>
            <a:endParaRPr lang="cs-CZ" dirty="0">
              <a:latin typeface="Cambria" pitchFamily="18" charset="0"/>
            </a:endParaRPr>
          </a:p>
          <a:p>
            <a:pPr marL="0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6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0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Návrh optimalizace - OH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23 DSM </a:t>
            </a:r>
            <a:r>
              <a:rPr lang="cs-CZ" sz="2000" dirty="0" smtClean="0">
                <a:latin typeface="Cambria" pitchFamily="18" charset="0"/>
              </a:rPr>
              <a:t>k obsluze</a:t>
            </a:r>
            <a:endParaRPr lang="cs-CZ" sz="2000" dirty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5 okružních jízd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3 918 km roční ujetá vzdálenost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24 486 CZK roční náklad </a:t>
            </a:r>
            <a:r>
              <a:rPr lang="cs-CZ" sz="2000" dirty="0" smtClean="0">
                <a:latin typeface="Cambria" pitchFamily="18" charset="0"/>
              </a:rPr>
              <a:t>PHM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2000" dirty="0" smtClean="0">
              <a:latin typeface="Cambria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>
                <a:latin typeface="Cambria" pitchFamily="18" charset="0"/>
              </a:rPr>
              <a:t>Navrhovaný </a:t>
            </a:r>
            <a:r>
              <a:rPr lang="cs-CZ" sz="2400" b="1" dirty="0" smtClean="0">
                <a:latin typeface="Cambria" pitchFamily="18" charset="0"/>
              </a:rPr>
              <a:t>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23 DSM </a:t>
            </a:r>
            <a:r>
              <a:rPr lang="cs-CZ" sz="2000" dirty="0" smtClean="0">
                <a:latin typeface="Cambria" pitchFamily="18" charset="0"/>
              </a:rPr>
              <a:t>k obsluze</a:t>
            </a:r>
            <a:endParaRPr lang="cs-CZ" sz="2000" dirty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4 okružní jízdy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3 523 km roční ujetá vzdálenost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21 926 CZK roční náklady </a:t>
            </a:r>
            <a:r>
              <a:rPr lang="cs-CZ" sz="2000" dirty="0" smtClean="0">
                <a:latin typeface="Cambria" pitchFamily="18" charset="0"/>
              </a:rPr>
              <a:t>PHM</a:t>
            </a:r>
          </a:p>
          <a:p>
            <a:pPr marL="365760" lvl="1" indent="0">
              <a:buNone/>
            </a:pPr>
            <a:endParaRPr lang="cs-CZ" sz="1900" dirty="0" smtClean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7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94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Návrh optimalizace - PR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b="1" dirty="0" smtClean="0"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latin typeface="Cambria" pitchFamily="18" charset="0"/>
              </a:rPr>
              <a:t>20 DSM </a:t>
            </a:r>
            <a:r>
              <a:rPr lang="cs-CZ" sz="2200" dirty="0" smtClean="0">
                <a:latin typeface="Cambria" pitchFamily="18" charset="0"/>
              </a:rPr>
              <a:t>k obsluze</a:t>
            </a:r>
            <a:endParaRPr lang="cs-CZ" sz="2200" dirty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latin typeface="Cambria" pitchFamily="18" charset="0"/>
              </a:rPr>
              <a:t>8 okružních jízd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latin typeface="Cambria" pitchFamily="18" charset="0"/>
              </a:rPr>
              <a:t>3 162 km roční ujetá </a:t>
            </a:r>
            <a:r>
              <a:rPr lang="cs-CZ" sz="2200" dirty="0" smtClean="0">
                <a:latin typeface="Cambria" pitchFamily="18" charset="0"/>
              </a:rPr>
              <a:t>vzdálenost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36 </a:t>
            </a:r>
            <a:r>
              <a:rPr lang="cs-CZ" sz="2200" dirty="0">
                <a:latin typeface="Cambria" pitchFamily="18" charset="0"/>
              </a:rPr>
              <a:t>l roční spotřeba dezinfekce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latin typeface="Cambria" pitchFamily="18" charset="0"/>
              </a:rPr>
              <a:t>18 190 CZK roční náklad </a:t>
            </a:r>
            <a:r>
              <a:rPr lang="cs-CZ" sz="2200" dirty="0" smtClean="0">
                <a:latin typeface="Cambria" pitchFamily="18" charset="0"/>
              </a:rPr>
              <a:t>PHM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 4 </a:t>
            </a:r>
            <a:r>
              <a:rPr lang="cs-CZ" sz="2200" dirty="0">
                <a:latin typeface="Cambria" pitchFamily="18" charset="0"/>
              </a:rPr>
              <a:t>680 CZK roční náklad </a:t>
            </a:r>
            <a:r>
              <a:rPr lang="cs-CZ" sz="2200" dirty="0" smtClean="0">
                <a:latin typeface="Cambria" pitchFamily="18" charset="0"/>
              </a:rPr>
              <a:t>dezinfekce</a:t>
            </a: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r>
              <a:rPr lang="cs-CZ" sz="2600" b="1" dirty="0" smtClean="0">
                <a:latin typeface="Cambria" pitchFamily="18" charset="0"/>
              </a:rPr>
              <a:t>Navrhovaný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15 DSM k obsluze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4 okružní jízdy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2 447 km roční ujetá vzdálenost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28,8 l roční spotřeba dezinfekce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14 087 CZK roční náklad PHM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latin typeface="Cambria" pitchFamily="18" charset="0"/>
              </a:rPr>
              <a:t>3 744 CZK roční náklad dezinfekce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8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5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Cambria" pitchFamily="18" charset="0"/>
              </a:rPr>
              <a:t>Finanční dopad návrhů</a:t>
            </a:r>
            <a:endParaRPr lang="cs-CZ" sz="40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>
                <a:latin typeface="Cambria" pitchFamily="18" charset="0"/>
              </a:rPr>
              <a:t>Vyhodnocení </a:t>
            </a:r>
            <a:r>
              <a:rPr lang="cs-CZ" sz="2400" b="1" dirty="0" smtClean="0">
                <a:latin typeface="Cambria" pitchFamily="18" charset="0"/>
              </a:rPr>
              <a:t>optimalizačního návrhu- OH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395 km roční úspora ujeté vzdálenosti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Cambria" pitchFamily="18" charset="0"/>
              </a:rPr>
              <a:t>2 560 CZK roční úspora nákladů na PHM</a:t>
            </a:r>
          </a:p>
          <a:p>
            <a:pPr marL="274320" lvl="2" indent="0">
              <a:spcBef>
                <a:spcPts val="600"/>
              </a:spcBef>
              <a:buSzPct val="70000"/>
              <a:buNone/>
            </a:pPr>
            <a:endParaRPr lang="cs-CZ" sz="1700" b="1" dirty="0" smtClean="0">
              <a:latin typeface="Cambria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 smtClean="0">
                <a:latin typeface="Cambria" pitchFamily="18" charset="0"/>
              </a:rPr>
              <a:t>Vyhodnocení optimalizačního návrhu – PR</a:t>
            </a:r>
          </a:p>
          <a:p>
            <a:pPr marL="560070" lvl="2" indent="-285750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715 km </a:t>
            </a:r>
            <a:r>
              <a:rPr lang="cs-CZ" sz="2000" dirty="0">
                <a:latin typeface="Cambria" pitchFamily="18" charset="0"/>
              </a:rPr>
              <a:t>roční úspora ujeté vzdálenosti</a:t>
            </a:r>
            <a:endParaRPr lang="cs-CZ" sz="2000" dirty="0" smtClean="0">
              <a:latin typeface="Cambria" pitchFamily="18" charset="0"/>
            </a:endParaRPr>
          </a:p>
          <a:p>
            <a:pPr marL="560070" lvl="2" indent="-285750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4 103 CZK </a:t>
            </a:r>
            <a:r>
              <a:rPr lang="cs-CZ" sz="2000" dirty="0">
                <a:latin typeface="Cambria" pitchFamily="18" charset="0"/>
              </a:rPr>
              <a:t>roční úspora nákladů na </a:t>
            </a:r>
            <a:r>
              <a:rPr lang="cs-CZ" sz="2000" dirty="0" smtClean="0">
                <a:latin typeface="Cambria" pitchFamily="18" charset="0"/>
              </a:rPr>
              <a:t>PHM</a:t>
            </a:r>
          </a:p>
          <a:p>
            <a:pPr marL="560070" lvl="2" indent="-285750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7,2 l roční úspora spotřeby dezinfekce</a:t>
            </a:r>
          </a:p>
          <a:p>
            <a:pPr marL="560070" lvl="2" indent="-285750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cs-CZ" sz="2000" dirty="0" smtClean="0">
                <a:latin typeface="Cambria" pitchFamily="18" charset="0"/>
              </a:rPr>
              <a:t>936 CZK roční úspora nákladů na dezinfekci</a:t>
            </a:r>
          </a:p>
          <a:p>
            <a:pPr marL="274320" lvl="2" indent="0">
              <a:spcBef>
                <a:spcPts val="600"/>
              </a:spcBef>
              <a:buSzPct val="70000"/>
              <a:buNone/>
            </a:pPr>
            <a:endParaRPr lang="cs-CZ" sz="2000" dirty="0" smtClean="0">
              <a:latin typeface="Cambria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 smtClean="0">
                <a:latin typeface="Cambria" pitchFamily="18" charset="0"/>
              </a:rPr>
              <a:t>Celkový finanční dopad optimalizace procesů</a:t>
            </a:r>
          </a:p>
          <a:p>
            <a:pPr marL="651510" lvl="2" indent="-285750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cs-CZ" b="1" dirty="0" smtClean="0">
                <a:latin typeface="Cambria" pitchFamily="18" charset="0"/>
              </a:rPr>
              <a:t>7 599 CZK / rok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b="1" dirty="0">
              <a:latin typeface="Cambria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t>9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6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</TotalTime>
  <Words>393</Words>
  <Application>Microsoft Office PowerPoint</Application>
  <PresentationFormat>Předvádění na obrazovce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Vysoká škola technická a ekonomická v Českých Budějovicích Ústav technicko - technologický</vt:lpstr>
      <vt:lpstr>Cíl diplomové práce</vt:lpstr>
      <vt:lpstr>Nemocnice České Budějovice, a.s.</vt:lpstr>
      <vt:lpstr>Postup řešení problematiky</vt:lpstr>
      <vt:lpstr>Analyzovaná pracoviště</vt:lpstr>
      <vt:lpstr>Identifikace procesních omezení</vt:lpstr>
      <vt:lpstr>Návrh optimalizace - OH</vt:lpstr>
      <vt:lpstr>Návrh optimalizace - PR</vt:lpstr>
      <vt:lpstr>Finanční dopad návrhů</vt:lpstr>
      <vt:lpstr>Děkuji za Vaši pozornost</vt:lpstr>
      <vt:lpstr>Doplňující dotazy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 - technologický</dc:title>
  <dc:creator>Sára</dc:creator>
  <cp:lastModifiedBy>Sára</cp:lastModifiedBy>
  <cp:revision>27</cp:revision>
  <dcterms:created xsi:type="dcterms:W3CDTF">2018-05-30T05:39:53Z</dcterms:created>
  <dcterms:modified xsi:type="dcterms:W3CDTF">2018-05-30T10:19:25Z</dcterms:modified>
</cp:coreProperties>
</file>