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ák Jakub" initials="HJ" lastIdx="2" clrIdx="0">
    <p:extLst>
      <p:ext uri="{19B8F6BF-5375-455C-9EA6-DF929625EA0E}">
        <p15:presenceInfo xmlns:p15="http://schemas.microsoft.com/office/powerpoint/2012/main" userId="S-1-5-21-2062498040-1187272444-1480568005-137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4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erver2\HFStudenti\8913\Plocha\GRAF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erver2\HFStudenti\8913\Plocha\GRAF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V&#253;sledky-EVA%20skute&#269;n&#225;%20vs%20EVA%20predikovan&#22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V&#253;sledky-EVA%20skute&#269;n&#225;%20vs%20EVA%20predikovan&#22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20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List1!$C$1546:$C$1547</c:f>
              <c:strCache>
                <c:ptCount val="2"/>
                <c:pt idx="0">
                  <c:v>EVA skutečná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List1!$C$1548:$C$1576</c:f>
              <c:numCache>
                <c:formatCode>0.000000</c:formatCode>
                <c:ptCount val="29"/>
                <c:pt idx="0">
                  <c:v>-455980.84731599997</c:v>
                </c:pt>
                <c:pt idx="1">
                  <c:v>-156897.13573813974</c:v>
                </c:pt>
                <c:pt idx="2">
                  <c:v>-69766.016759000006</c:v>
                </c:pt>
                <c:pt idx="3">
                  <c:v>-32421.609092000028</c:v>
                </c:pt>
                <c:pt idx="4">
                  <c:v>-11745.323296000019</c:v>
                </c:pt>
                <c:pt idx="5">
                  <c:v>-3675.9900330000009</c:v>
                </c:pt>
                <c:pt idx="6">
                  <c:v>-662.2904430000001</c:v>
                </c:pt>
                <c:pt idx="7">
                  <c:v>-201.38605100000001</c:v>
                </c:pt>
                <c:pt idx="8">
                  <c:v>-54.428467000000019</c:v>
                </c:pt>
                <c:pt idx="9">
                  <c:v>-5.2526950000000028</c:v>
                </c:pt>
                <c:pt idx="10">
                  <c:v>11.152989000000002</c:v>
                </c:pt>
                <c:pt idx="11">
                  <c:v>33.001960000000004</c:v>
                </c:pt>
                <c:pt idx="12">
                  <c:v>60.004900000000006</c:v>
                </c:pt>
                <c:pt idx="13">
                  <c:v>89.136329000000003</c:v>
                </c:pt>
                <c:pt idx="14">
                  <c:v>129.12963599999998</c:v>
                </c:pt>
                <c:pt idx="15">
                  <c:v>175.90683099999998</c:v>
                </c:pt>
                <c:pt idx="16">
                  <c:v>233.05426300000002</c:v>
                </c:pt>
                <c:pt idx="17">
                  <c:v>317.19928499999997</c:v>
                </c:pt>
                <c:pt idx="18">
                  <c:v>424.26606300000003</c:v>
                </c:pt>
                <c:pt idx="19">
                  <c:v>518.66554399999995</c:v>
                </c:pt>
                <c:pt idx="20">
                  <c:v>653.836409</c:v>
                </c:pt>
                <c:pt idx="21">
                  <c:v>813.07979399999988</c:v>
                </c:pt>
                <c:pt idx="22">
                  <c:v>1054.7314799999999</c:v>
                </c:pt>
                <c:pt idx="23">
                  <c:v>1434.6323480000001</c:v>
                </c:pt>
                <c:pt idx="24">
                  <c:v>1843.3702189999999</c:v>
                </c:pt>
                <c:pt idx="25">
                  <c:v>2647.6716309999997</c:v>
                </c:pt>
                <c:pt idx="26">
                  <c:v>3924.788513</c:v>
                </c:pt>
                <c:pt idx="27">
                  <c:v>6300.6992928832597</c:v>
                </c:pt>
                <c:pt idx="28">
                  <c:v>15808.368659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E3-43D4-A644-8A2863967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77280"/>
        <c:axId val="201920448"/>
      </c:lineChart>
      <c:scatterChart>
        <c:scatterStyle val="lineMarker"/>
        <c:varyColors val="0"/>
        <c:ser>
          <c:idx val="1"/>
          <c:order val="1"/>
          <c:tx>
            <c:strRef>
              <c:f>List1!$D$1546:$D$1547</c:f>
              <c:strCache>
                <c:ptCount val="2"/>
                <c:pt idx="0">
                  <c:v>EVA - Výstupní prom.</c:v>
                </c:pt>
                <c:pt idx="1">
                  <c:v>1. MLP 14-19-1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List1!$D$1548:$D$1576</c:f>
              <c:numCache>
                <c:formatCode>0</c:formatCode>
                <c:ptCount val="29"/>
                <c:pt idx="0">
                  <c:v>-91259</c:v>
                </c:pt>
                <c:pt idx="1">
                  <c:v>-84276</c:v>
                </c:pt>
                <c:pt idx="2">
                  <c:v>-15749</c:v>
                </c:pt>
                <c:pt idx="3">
                  <c:v>-35476</c:v>
                </c:pt>
                <c:pt idx="4">
                  <c:v>-39336</c:v>
                </c:pt>
                <c:pt idx="5">
                  <c:v>-256815</c:v>
                </c:pt>
                <c:pt idx="6">
                  <c:v>-49713</c:v>
                </c:pt>
                <c:pt idx="7">
                  <c:v>-33946</c:v>
                </c:pt>
                <c:pt idx="8">
                  <c:v>-34121</c:v>
                </c:pt>
                <c:pt idx="9">
                  <c:v>-33551</c:v>
                </c:pt>
                <c:pt idx="10">
                  <c:v>-34882</c:v>
                </c:pt>
                <c:pt idx="11">
                  <c:v>-34560</c:v>
                </c:pt>
                <c:pt idx="12">
                  <c:v>-33509</c:v>
                </c:pt>
                <c:pt idx="13">
                  <c:v>-33253</c:v>
                </c:pt>
                <c:pt idx="14">
                  <c:v>-35587</c:v>
                </c:pt>
                <c:pt idx="15">
                  <c:v>-33632</c:v>
                </c:pt>
                <c:pt idx="16">
                  <c:v>-34967</c:v>
                </c:pt>
                <c:pt idx="17">
                  <c:v>-32980</c:v>
                </c:pt>
                <c:pt idx="18">
                  <c:v>-36761</c:v>
                </c:pt>
                <c:pt idx="19">
                  <c:v>-32438</c:v>
                </c:pt>
                <c:pt idx="20">
                  <c:v>-45391</c:v>
                </c:pt>
                <c:pt idx="21">
                  <c:v>-31499</c:v>
                </c:pt>
                <c:pt idx="22">
                  <c:v>-28899</c:v>
                </c:pt>
                <c:pt idx="23">
                  <c:v>-98690</c:v>
                </c:pt>
                <c:pt idx="24">
                  <c:v>-30786</c:v>
                </c:pt>
                <c:pt idx="25">
                  <c:v>-49545</c:v>
                </c:pt>
                <c:pt idx="26">
                  <c:v>-59306</c:v>
                </c:pt>
                <c:pt idx="27">
                  <c:v>68478</c:v>
                </c:pt>
                <c:pt idx="28">
                  <c:v>-94637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E3-43D4-A644-8A2863967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777280"/>
        <c:axId val="201920448"/>
      </c:scatterChart>
      <c:catAx>
        <c:axId val="199777280"/>
        <c:scaling>
          <c:orientation val="minMax"/>
        </c:scaling>
        <c:delete val="1"/>
        <c:axPos val="b"/>
        <c:majorTickMark val="none"/>
        <c:minorTickMark val="none"/>
        <c:tickLblPos val="nextTo"/>
        <c:crossAx val="201920448"/>
        <c:crosses val="autoZero"/>
        <c:auto val="1"/>
        <c:lblAlgn val="ctr"/>
        <c:lblOffset val="100"/>
        <c:noMultiLvlLbl val="0"/>
      </c:catAx>
      <c:valAx>
        <c:axId val="20192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77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List1!$C$1546:$C$1547</c:f>
              <c:strCache>
                <c:ptCount val="2"/>
                <c:pt idx="0">
                  <c:v>EVA skutečná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List1!$C$1548:$C$1576</c:f>
              <c:numCache>
                <c:formatCode>0.000000</c:formatCode>
                <c:ptCount val="29"/>
                <c:pt idx="0">
                  <c:v>-455980.84731599997</c:v>
                </c:pt>
                <c:pt idx="1">
                  <c:v>-156897.13573813974</c:v>
                </c:pt>
                <c:pt idx="2">
                  <c:v>-69766.016759000006</c:v>
                </c:pt>
                <c:pt idx="3">
                  <c:v>-32421.609092000028</c:v>
                </c:pt>
                <c:pt idx="4">
                  <c:v>-11745.323296000019</c:v>
                </c:pt>
                <c:pt idx="5">
                  <c:v>-3675.9900330000009</c:v>
                </c:pt>
                <c:pt idx="6">
                  <c:v>-662.2904430000001</c:v>
                </c:pt>
                <c:pt idx="7">
                  <c:v>-201.38605100000001</c:v>
                </c:pt>
                <c:pt idx="8">
                  <c:v>-54.428467000000019</c:v>
                </c:pt>
                <c:pt idx="9">
                  <c:v>-5.2526950000000028</c:v>
                </c:pt>
                <c:pt idx="10">
                  <c:v>11.152989000000002</c:v>
                </c:pt>
                <c:pt idx="11">
                  <c:v>33.001960000000004</c:v>
                </c:pt>
                <c:pt idx="12">
                  <c:v>60.004900000000006</c:v>
                </c:pt>
                <c:pt idx="13">
                  <c:v>89.136329000000003</c:v>
                </c:pt>
                <c:pt idx="14">
                  <c:v>129.12963599999998</c:v>
                </c:pt>
                <c:pt idx="15">
                  <c:v>175.90683099999998</c:v>
                </c:pt>
                <c:pt idx="16">
                  <c:v>233.05426300000002</c:v>
                </c:pt>
                <c:pt idx="17">
                  <c:v>317.19928499999997</c:v>
                </c:pt>
                <c:pt idx="18">
                  <c:v>424.26606300000003</c:v>
                </c:pt>
                <c:pt idx="19">
                  <c:v>518.66554399999995</c:v>
                </c:pt>
                <c:pt idx="20">
                  <c:v>653.836409</c:v>
                </c:pt>
                <c:pt idx="21">
                  <c:v>813.07979399999988</c:v>
                </c:pt>
                <c:pt idx="22">
                  <c:v>1054.7314799999999</c:v>
                </c:pt>
                <c:pt idx="23">
                  <c:v>1434.6323480000001</c:v>
                </c:pt>
                <c:pt idx="24">
                  <c:v>1843.3702189999999</c:v>
                </c:pt>
                <c:pt idx="25">
                  <c:v>2647.6716309999997</c:v>
                </c:pt>
                <c:pt idx="26">
                  <c:v>3924.788513</c:v>
                </c:pt>
                <c:pt idx="27">
                  <c:v>6300.6992928832597</c:v>
                </c:pt>
                <c:pt idx="28">
                  <c:v>15808.368659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CD-4A8C-80EE-073C0077A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039552"/>
        <c:axId val="231357184"/>
      </c:lineChart>
      <c:scatterChart>
        <c:scatterStyle val="lineMarker"/>
        <c:varyColors val="0"/>
        <c:ser>
          <c:idx val="1"/>
          <c:order val="1"/>
          <c:tx>
            <c:strRef>
              <c:f>List1!$H$1546:$H$1547</c:f>
              <c:strCache>
                <c:ptCount val="2"/>
                <c:pt idx="0">
                  <c:v>EVA - Výstupní prom.</c:v>
                </c:pt>
                <c:pt idx="1">
                  <c:v>5. MLP 14-15-1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List1!$H$1548:$H$1576</c:f>
              <c:numCache>
                <c:formatCode>0</c:formatCode>
                <c:ptCount val="29"/>
                <c:pt idx="0">
                  <c:v>-152208</c:v>
                </c:pt>
                <c:pt idx="1">
                  <c:v>-138049</c:v>
                </c:pt>
                <c:pt idx="2">
                  <c:v>-15545</c:v>
                </c:pt>
                <c:pt idx="3">
                  <c:v>-35365</c:v>
                </c:pt>
                <c:pt idx="4">
                  <c:v>-32905</c:v>
                </c:pt>
                <c:pt idx="5">
                  <c:v>-303723</c:v>
                </c:pt>
                <c:pt idx="6">
                  <c:v>15264</c:v>
                </c:pt>
                <c:pt idx="7">
                  <c:v>-12295</c:v>
                </c:pt>
                <c:pt idx="8">
                  <c:v>-9129</c:v>
                </c:pt>
                <c:pt idx="9">
                  <c:v>-10403</c:v>
                </c:pt>
                <c:pt idx="10">
                  <c:v>-11794</c:v>
                </c:pt>
                <c:pt idx="11">
                  <c:v>-13358</c:v>
                </c:pt>
                <c:pt idx="12">
                  <c:v>-10305</c:v>
                </c:pt>
                <c:pt idx="13">
                  <c:v>-9501</c:v>
                </c:pt>
                <c:pt idx="14">
                  <c:v>-9429</c:v>
                </c:pt>
                <c:pt idx="15">
                  <c:v>-10369</c:v>
                </c:pt>
                <c:pt idx="16">
                  <c:v>-16285</c:v>
                </c:pt>
                <c:pt idx="17">
                  <c:v>-9753</c:v>
                </c:pt>
                <c:pt idx="18">
                  <c:v>328</c:v>
                </c:pt>
                <c:pt idx="19">
                  <c:v>-16268</c:v>
                </c:pt>
                <c:pt idx="20">
                  <c:v>-19163</c:v>
                </c:pt>
                <c:pt idx="21">
                  <c:v>-6442</c:v>
                </c:pt>
                <c:pt idx="22">
                  <c:v>-5645</c:v>
                </c:pt>
                <c:pt idx="23">
                  <c:v>-172354</c:v>
                </c:pt>
                <c:pt idx="24">
                  <c:v>-7097</c:v>
                </c:pt>
                <c:pt idx="25">
                  <c:v>-49561</c:v>
                </c:pt>
                <c:pt idx="26">
                  <c:v>-182024</c:v>
                </c:pt>
                <c:pt idx="27">
                  <c:v>-341558</c:v>
                </c:pt>
                <c:pt idx="28">
                  <c:v>-191834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CD-4A8C-80EE-073C0077A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039552"/>
        <c:axId val="231357184"/>
      </c:scatterChart>
      <c:catAx>
        <c:axId val="230039552"/>
        <c:scaling>
          <c:orientation val="minMax"/>
        </c:scaling>
        <c:delete val="1"/>
        <c:axPos val="b"/>
        <c:majorTickMark val="none"/>
        <c:minorTickMark val="none"/>
        <c:tickLblPos val="nextTo"/>
        <c:crossAx val="231357184"/>
        <c:crosses val="autoZero"/>
        <c:auto val="1"/>
        <c:lblAlgn val="ctr"/>
        <c:lblOffset val="100"/>
        <c:noMultiLvlLbl val="0"/>
      </c:catAx>
      <c:valAx>
        <c:axId val="23135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003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F09-F299-46E8-B680-705FA869771B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B11-5034-4B26-860D-63314A3EF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47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F09-F299-46E8-B680-705FA869771B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B11-5034-4B26-860D-63314A3EF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16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F09-F299-46E8-B680-705FA869771B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B11-5034-4B26-860D-63314A3EF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37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F09-F299-46E8-B680-705FA869771B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B11-5034-4B26-860D-63314A3EF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71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F09-F299-46E8-B680-705FA869771B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B11-5034-4B26-860D-63314A3EF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38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F09-F299-46E8-B680-705FA869771B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B11-5034-4B26-860D-63314A3EF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83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F09-F299-46E8-B680-705FA869771B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B11-5034-4B26-860D-63314A3EF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31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F09-F299-46E8-B680-705FA869771B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B11-5034-4B26-860D-63314A3EF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22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F09-F299-46E8-B680-705FA869771B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B11-5034-4B26-860D-63314A3EF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47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F09-F299-46E8-B680-705FA869771B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B11-5034-4B26-860D-63314A3EF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88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9F09-F299-46E8-B680-705FA869771B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B11-5034-4B26-860D-63314A3EF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70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4000">
              <a:srgbClr val="85C2FF"/>
            </a:gs>
            <a:gs pos="68000">
              <a:srgbClr val="C4D6EB"/>
            </a:gs>
            <a:gs pos="100000">
              <a:srgbClr val="FFEBFA">
                <a:lumMod val="100000"/>
              </a:srgb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A9F09-F299-46E8-B680-705FA869771B}" type="datetimeFigureOut">
              <a:rPr lang="cs-CZ" smtClean="0"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3B11-5034-4B26-860D-63314A3EF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94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308974"/>
            <a:ext cx="6404248" cy="1470025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Vysoká škola technická a ekonomická </a:t>
            </a:r>
            <a:br>
              <a:rPr lang="cs-CZ" sz="3600" dirty="0" smtClean="0"/>
            </a:br>
            <a:r>
              <a:rPr lang="cs-CZ" sz="3600" dirty="0" smtClean="0"/>
              <a:t>v Českých Budějovicích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i="1" dirty="0" smtClean="0"/>
              <a:t>(</a:t>
            </a:r>
            <a:r>
              <a:rPr lang="cs-CZ" sz="3100" i="1" dirty="0" smtClean="0"/>
              <a:t>Ústav </a:t>
            </a:r>
            <a:r>
              <a:rPr lang="cs-CZ" sz="3100" i="1" dirty="0" err="1" smtClean="0"/>
              <a:t>technicko-technologický</a:t>
            </a:r>
            <a:r>
              <a:rPr lang="cs-CZ" sz="3100" i="1" dirty="0" smtClean="0"/>
              <a:t>)</a:t>
            </a:r>
            <a:endParaRPr lang="cs-CZ" sz="31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3678712"/>
            <a:ext cx="4320480" cy="55091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Obhajoba </a:t>
            </a:r>
            <a:r>
              <a:rPr lang="cs-CZ" sz="2400" dirty="0" smtClean="0"/>
              <a:t>diplomové</a:t>
            </a:r>
            <a:r>
              <a:rPr lang="cs-CZ" sz="2400" dirty="0" smtClean="0"/>
              <a:t> </a:t>
            </a:r>
            <a:r>
              <a:rPr lang="cs-CZ" sz="2400" dirty="0" smtClean="0"/>
              <a:t>práce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2204864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Identifikace generátorů hodnoty v dopravě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499715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Autor </a:t>
            </a:r>
            <a:r>
              <a:rPr lang="cs-CZ" sz="2000" dirty="0" smtClean="0"/>
              <a:t>diplomové </a:t>
            </a:r>
            <a:r>
              <a:rPr lang="cs-CZ" sz="2000" dirty="0" smtClean="0"/>
              <a:t>práce: 	 </a:t>
            </a:r>
            <a:r>
              <a:rPr lang="cs-CZ" sz="2000" dirty="0" smtClean="0"/>
              <a:t>Bc. Jakub </a:t>
            </a:r>
            <a:r>
              <a:rPr lang="cs-CZ" sz="2000" dirty="0" smtClean="0"/>
              <a:t>Horák</a:t>
            </a:r>
          </a:p>
          <a:p>
            <a:r>
              <a:rPr lang="cs-CZ" sz="2000" dirty="0" smtClean="0"/>
              <a:t>Vedoucí </a:t>
            </a:r>
            <a:r>
              <a:rPr lang="cs-CZ" sz="2000" dirty="0" smtClean="0"/>
              <a:t>diplomové</a:t>
            </a:r>
            <a:r>
              <a:rPr lang="cs-CZ" sz="2000" dirty="0" smtClean="0"/>
              <a:t> </a:t>
            </a:r>
            <a:r>
              <a:rPr lang="cs-CZ" sz="2000" dirty="0" smtClean="0"/>
              <a:t>práce: 	</a:t>
            </a:r>
            <a:r>
              <a:rPr lang="cs-CZ" sz="2000" dirty="0"/>
              <a:t> </a:t>
            </a:r>
            <a:r>
              <a:rPr lang="cs-CZ" sz="2000" dirty="0" smtClean="0"/>
              <a:t>doc. Ing. Marek Vochozka, MBA, Ph.D.</a:t>
            </a:r>
          </a:p>
          <a:p>
            <a:r>
              <a:rPr lang="cs-CZ" sz="2000" dirty="0" smtClean="0"/>
              <a:t>Oponent diplomové </a:t>
            </a:r>
            <a:r>
              <a:rPr lang="cs-CZ" sz="2000" dirty="0" smtClean="0"/>
              <a:t>práce: Ing. </a:t>
            </a:r>
            <a:r>
              <a:rPr lang="cs-CZ" sz="2000" dirty="0" smtClean="0"/>
              <a:t>Jaroslav Pospíšil, Ph.D.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68144" y="62046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České Budějovice, </a:t>
            </a:r>
            <a:r>
              <a:rPr lang="cs-CZ" dirty="0" smtClean="0"/>
              <a:t>červen</a:t>
            </a:r>
            <a:r>
              <a:rPr lang="cs-CZ" dirty="0" smtClean="0"/>
              <a:t> 2018</a:t>
            </a: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259632" cy="127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02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Aplikace umělých neuronových sítí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654412"/>
              </p:ext>
            </p:extLst>
          </p:nvPr>
        </p:nvGraphicFramePr>
        <p:xfrm>
          <a:off x="287524" y="1916832"/>
          <a:ext cx="8568951" cy="4258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2306">
                  <a:extLst>
                    <a:ext uri="{9D8B030D-6E8A-4147-A177-3AD203B41FA5}">
                      <a16:colId xmlns:a16="http://schemas.microsoft.com/office/drawing/2014/main" val="3338146103"/>
                    </a:ext>
                  </a:extLst>
                </a:gridCol>
                <a:gridCol w="887151">
                  <a:extLst>
                    <a:ext uri="{9D8B030D-6E8A-4147-A177-3AD203B41FA5}">
                      <a16:colId xmlns:a16="http://schemas.microsoft.com/office/drawing/2014/main" val="594601906"/>
                    </a:ext>
                  </a:extLst>
                </a:gridCol>
                <a:gridCol w="833923">
                  <a:extLst>
                    <a:ext uri="{9D8B030D-6E8A-4147-A177-3AD203B41FA5}">
                      <a16:colId xmlns:a16="http://schemas.microsoft.com/office/drawing/2014/main" val="2428254594"/>
                    </a:ext>
                  </a:extLst>
                </a:gridCol>
                <a:gridCol w="926373">
                  <a:extLst>
                    <a:ext uri="{9D8B030D-6E8A-4147-A177-3AD203B41FA5}">
                      <a16:colId xmlns:a16="http://schemas.microsoft.com/office/drawing/2014/main" val="1001077117"/>
                    </a:ext>
                  </a:extLst>
                </a:gridCol>
                <a:gridCol w="927307">
                  <a:extLst>
                    <a:ext uri="{9D8B030D-6E8A-4147-A177-3AD203B41FA5}">
                      <a16:colId xmlns:a16="http://schemas.microsoft.com/office/drawing/2014/main" val="16064011"/>
                    </a:ext>
                  </a:extLst>
                </a:gridCol>
                <a:gridCol w="841393">
                  <a:extLst>
                    <a:ext uri="{9D8B030D-6E8A-4147-A177-3AD203B41FA5}">
                      <a16:colId xmlns:a16="http://schemas.microsoft.com/office/drawing/2014/main" val="1105891387"/>
                    </a:ext>
                  </a:extLst>
                </a:gridCol>
                <a:gridCol w="910498">
                  <a:extLst>
                    <a:ext uri="{9D8B030D-6E8A-4147-A177-3AD203B41FA5}">
                      <a16:colId xmlns:a16="http://schemas.microsoft.com/office/drawing/2014/main" val="3770591266"/>
                    </a:ext>
                  </a:extLst>
                </a:gridCol>
              </a:tblGrid>
              <a:tr h="436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Indikátor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1.MLP</a:t>
                      </a:r>
                      <a:b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14-19-1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2.MLP</a:t>
                      </a:r>
                      <a:b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14-26-1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3.MLP</a:t>
                      </a:r>
                      <a:b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14-24-1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4.MLP</a:t>
                      </a:r>
                      <a:b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14-13-1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5.MLP</a:t>
                      </a:r>
                      <a:b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14-15-1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Průměr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86156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Finanční výsledek hospodaření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1,600342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1,784684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2,223257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1,816369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2,459477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1,976826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000989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Výkonová spotřeba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1,060462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1,036659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2,386315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1,489254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1,149875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1,424513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252641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Dlouhodobý finanční majetek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1,091207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1,076184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1,727482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1,562000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1,561986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1,403772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7577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Osobní náklady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1,090429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1,054877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1,871059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1,135631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1,079736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1,246347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261124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Přidaná hodnota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1,115595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1,039260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1,553872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1,133538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1,300248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1,228503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870520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Spotřeba materiálu a energie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1,079768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1,029189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1,493547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1,183290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1,281566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1,213472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04969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Výnosové úroky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1,072212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1,099684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1,704290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1,033340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1,054699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1,192845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933072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Výsledek hospodaření za běžnou činnost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1,015820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0,994144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1,826006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1,026734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1,068384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1,186218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69713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Krátkodobý finanční majetek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1,253179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1,174988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1,315074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1,044220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1,010178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1,159528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332106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Dlouhodobé pohledávky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1,035261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1,041002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1,160188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1,100945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1,284783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1,124436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64307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Výkony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1,155546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1,045246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1,042191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1,046335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1,103879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1,078639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693472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Obchodní marže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1,026739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1,059480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0,999678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1,001968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1,003716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1,018316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79319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Krátkodobé pohledávky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1,000762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1,000153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1,002811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1,051703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1,014161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1,013918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01090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Ostatní provozní výnosy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1,003849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1,001483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0,999016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1,017171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1,041794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1,012662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09193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87524" y="1482569"/>
            <a:ext cx="332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Tabulka 3: Analýza citlivosti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71083" y="6176404"/>
            <a:ext cx="198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Vlastní.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3361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Aplikace umělých neuronových sítí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4872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437276901"/>
              </p:ext>
            </p:extLst>
          </p:nvPr>
        </p:nvGraphicFramePr>
        <p:xfrm>
          <a:off x="454115" y="1849135"/>
          <a:ext cx="7632848" cy="442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82107" y="1448721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Graf 1: EVA </a:t>
            </a:r>
            <a:r>
              <a:rPr lang="cs-CZ" dirty="0" err="1" smtClean="0"/>
              <a:t>equity</a:t>
            </a:r>
            <a:r>
              <a:rPr lang="cs-CZ" dirty="0" smtClean="0"/>
              <a:t> skutečná vs. EVA </a:t>
            </a:r>
            <a:r>
              <a:rPr lang="cs-CZ" dirty="0" err="1" smtClean="0"/>
              <a:t>equity</a:t>
            </a:r>
            <a:r>
              <a:rPr lang="cs-CZ" dirty="0" smtClean="0"/>
              <a:t> výstupní MLP 14-19-1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4115" y="6307705"/>
            <a:ext cx="1525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Vlastní.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297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Aplikace umělých neuronových sítí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799549243"/>
              </p:ext>
            </p:extLst>
          </p:nvPr>
        </p:nvGraphicFramePr>
        <p:xfrm>
          <a:off x="475637" y="1844824"/>
          <a:ext cx="757118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72797" y="147549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Graf 2: EVA </a:t>
            </a:r>
            <a:r>
              <a:rPr lang="cs-CZ" dirty="0" err="1" smtClean="0"/>
              <a:t>equity</a:t>
            </a:r>
            <a:r>
              <a:rPr lang="cs-CZ" dirty="0" smtClean="0"/>
              <a:t> skutečná vs. EVA </a:t>
            </a:r>
            <a:r>
              <a:rPr lang="cs-CZ" dirty="0" err="1" smtClean="0"/>
              <a:t>equity</a:t>
            </a:r>
            <a:r>
              <a:rPr lang="cs-CZ" dirty="0" smtClean="0"/>
              <a:t> výstupní MLP 14-15-1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5637" y="6309320"/>
            <a:ext cx="1525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Vlastní.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0371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Aplikace umělých neuronových sítí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264014"/>
              </p:ext>
            </p:extLst>
          </p:nvPr>
        </p:nvGraphicFramePr>
        <p:xfrm>
          <a:off x="438634" y="2150630"/>
          <a:ext cx="7877783" cy="1428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398">
                  <a:extLst>
                    <a:ext uri="{9D8B030D-6E8A-4147-A177-3AD203B41FA5}">
                      <a16:colId xmlns:a16="http://schemas.microsoft.com/office/drawing/2014/main" val="575572544"/>
                    </a:ext>
                  </a:extLst>
                </a:gridCol>
                <a:gridCol w="1158804">
                  <a:extLst>
                    <a:ext uri="{9D8B030D-6E8A-4147-A177-3AD203B41FA5}">
                      <a16:colId xmlns:a16="http://schemas.microsoft.com/office/drawing/2014/main" val="893587232"/>
                    </a:ext>
                  </a:extLst>
                </a:gridCol>
                <a:gridCol w="1109253">
                  <a:extLst>
                    <a:ext uri="{9D8B030D-6E8A-4147-A177-3AD203B41FA5}">
                      <a16:colId xmlns:a16="http://schemas.microsoft.com/office/drawing/2014/main" val="3797391386"/>
                    </a:ext>
                  </a:extLst>
                </a:gridCol>
                <a:gridCol w="1108384">
                  <a:extLst>
                    <a:ext uri="{9D8B030D-6E8A-4147-A177-3AD203B41FA5}">
                      <a16:colId xmlns:a16="http://schemas.microsoft.com/office/drawing/2014/main" val="520698329"/>
                    </a:ext>
                  </a:extLst>
                </a:gridCol>
                <a:gridCol w="1232697">
                  <a:extLst>
                    <a:ext uri="{9D8B030D-6E8A-4147-A177-3AD203B41FA5}">
                      <a16:colId xmlns:a16="http://schemas.microsoft.com/office/drawing/2014/main" val="2427597382"/>
                    </a:ext>
                  </a:extLst>
                </a:gridCol>
                <a:gridCol w="1129247">
                  <a:extLst>
                    <a:ext uri="{9D8B030D-6E8A-4147-A177-3AD203B41FA5}">
                      <a16:colId xmlns:a16="http://schemas.microsoft.com/office/drawing/2014/main" val="1842190396"/>
                    </a:ext>
                  </a:extLst>
                </a:gridCol>
              </a:tblGrid>
              <a:tr h="726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Typ rezidua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1. MLP</a:t>
                      </a:r>
                      <a:b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14-19-1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2. MLP</a:t>
                      </a:r>
                      <a:b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14-26-1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3. MLP</a:t>
                      </a:r>
                      <a:b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14-24-1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4. MLP</a:t>
                      </a:r>
                      <a:b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14-13-1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5. MLP</a:t>
                      </a:r>
                      <a:b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14-15-1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035736"/>
                  </a:ext>
                </a:extLst>
              </a:tr>
              <a:tr h="351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Součet reziduí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-20 827 256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-1 794 558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-11 349 066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-14 392 764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-12 610 300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658594"/>
                  </a:ext>
                </a:extLst>
              </a:tr>
              <a:tr h="351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Součet absolutních reziduí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156 983 546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176 777 162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165 581 598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147 596 922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149 608 444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649114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323528" y="176917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Tabulka 4: Analýza reziduí, výběr nejlepší sítě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38634" y="3603381"/>
            <a:ext cx="2020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Vlastní.</a:t>
            </a:r>
            <a:endParaRPr lang="cs-CZ" sz="1400" dirty="0"/>
          </a:p>
        </p:txBody>
      </p:sp>
      <p:pic>
        <p:nvPicPr>
          <p:cNvPr id="12" name="Obrázek 11" descr="F:\2MLP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53821"/>
            <a:ext cx="5838628" cy="334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24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Diskuze výsledků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vybráno </a:t>
            </a:r>
            <a:r>
              <a:rPr lang="cs-CZ" dirty="0"/>
              <a:t>16 položek, korelace – 14 položek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poměrně </a:t>
            </a:r>
            <a:r>
              <a:rPr lang="cs-CZ" dirty="0"/>
              <a:t>velký podnik, nedobytné pohledávky, ideální podíl kapitálu, nízké zásoby, komplexní metody hodnocení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neuronové </a:t>
            </a:r>
            <a:r>
              <a:rPr lang="cs-CZ" dirty="0"/>
              <a:t>sítě, citlivostní analýza, analýza reziduí (nejlepší síť)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hypotéza </a:t>
            </a:r>
            <a:r>
              <a:rPr lang="cs-CZ" dirty="0"/>
              <a:t>– částečně </a:t>
            </a:r>
            <a:r>
              <a:rPr lang="cs-CZ" dirty="0" smtClean="0"/>
              <a:t>potvrzena</a:t>
            </a:r>
            <a:r>
              <a:rPr lang="cs-CZ" dirty="0" smtClean="0"/>
              <a:t>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generátory dopravních a přepravních podniků:</a:t>
            </a:r>
          </a:p>
          <a:p>
            <a:pPr lvl="0"/>
            <a:r>
              <a:rPr lang="cs-CZ" dirty="0"/>
              <a:t>finanční výsledek hospodaření,</a:t>
            </a:r>
          </a:p>
          <a:p>
            <a:pPr lvl="0"/>
            <a:r>
              <a:rPr lang="cs-CZ" dirty="0"/>
              <a:t>krátkodobý finanční majetek,</a:t>
            </a:r>
          </a:p>
          <a:p>
            <a:pPr lvl="0"/>
            <a:r>
              <a:rPr lang="cs-CZ" dirty="0"/>
              <a:t>výnosové úroky,</a:t>
            </a:r>
          </a:p>
          <a:p>
            <a:pPr lvl="0"/>
            <a:r>
              <a:rPr lang="cs-CZ" dirty="0"/>
              <a:t>dlouhodobý finanční majetek,</a:t>
            </a:r>
          </a:p>
          <a:p>
            <a:pPr lvl="0"/>
            <a:r>
              <a:rPr lang="cs-CZ" dirty="0"/>
              <a:t>obchodní </a:t>
            </a:r>
            <a:r>
              <a:rPr lang="cs-CZ" dirty="0" smtClean="0"/>
              <a:t>marže,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375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Návrhy opatření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u</a:t>
            </a:r>
            <a:r>
              <a:rPr lang="cs-CZ" sz="2700" dirty="0" smtClean="0"/>
              <a:t>chování a zvyšování hospodářského provozního výsledku, </a:t>
            </a:r>
            <a:r>
              <a:rPr lang="cs-CZ" sz="2700" dirty="0"/>
              <a:t>z</a:t>
            </a:r>
            <a:r>
              <a:rPr lang="cs-CZ" sz="2700" dirty="0" smtClean="0"/>
              <a:t>achovat podíl kapitálu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n</a:t>
            </a:r>
            <a:r>
              <a:rPr lang="cs-CZ" sz="2700" dirty="0" smtClean="0"/>
              <a:t>edobytné pohledávky – měřit bonitu obchodních partnerů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m</a:t>
            </a:r>
            <a:r>
              <a:rPr lang="cs-CZ" sz="2700" dirty="0" smtClean="0"/>
              <a:t>aximalizace finančního výsledku hospodaření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z</a:t>
            </a:r>
            <a:r>
              <a:rPr lang="cs-CZ" sz="2700" dirty="0" smtClean="0"/>
              <a:t>aměření na generátory, jejich řízení a optimalizaci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u</a:t>
            </a:r>
            <a:r>
              <a:rPr lang="cs-CZ" sz="2700" dirty="0" smtClean="0"/>
              <a:t>rčení generátorů v dalších letech, dekompozice ukazatelů a zapracování do taktických cílů podniku</a:t>
            </a:r>
            <a:endParaRPr lang="cs-CZ" sz="2700" dirty="0" smtClean="0"/>
          </a:p>
        </p:txBody>
      </p:sp>
    </p:spTree>
    <p:extLst>
      <p:ext uri="{BB962C8B-B14F-4D97-AF65-F5344CB8AC3E}">
        <p14:creationId xmlns:p14="http://schemas.microsoft.com/office/powerpoint/2010/main" val="3006637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Závěrečné shrnutí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r</a:t>
            </a:r>
            <a:r>
              <a:rPr lang="cs-CZ" dirty="0" smtClean="0"/>
              <a:t>ůst hodnoty podniku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ochopení faktorů, které hodnotu ovlivňují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g</a:t>
            </a:r>
            <a:r>
              <a:rPr lang="cs-CZ" dirty="0" smtClean="0"/>
              <a:t>enerátory hodnoty, využití neuronových sítí</a:t>
            </a:r>
            <a:endParaRPr lang="cs-CZ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návrhy </a:t>
            </a:r>
            <a:r>
              <a:rPr lang="cs-CZ" dirty="0" smtClean="0"/>
              <a:t>opatření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cíl </a:t>
            </a:r>
            <a:r>
              <a:rPr lang="cs-CZ" dirty="0" smtClean="0"/>
              <a:t>práce byl splněn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44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Otázky vedoucího a oponenta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100" dirty="0" smtClean="0"/>
              <a:t> otázky vedoucího </a:t>
            </a:r>
            <a:r>
              <a:rPr lang="cs-CZ" sz="2100" dirty="0" smtClean="0"/>
              <a:t>diplomové </a:t>
            </a:r>
            <a:r>
              <a:rPr lang="cs-CZ" sz="2100" dirty="0" smtClean="0"/>
              <a:t>práce: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 smtClean="0"/>
              <a:t>Výsledky Vaší práce jsou použitelné v praxi, např. při tvorbě strategického plánu podniku. Podnik v takovém případě vyjádří svůj vrcholový cíl v podobě konkrétní hodnoty EVA </a:t>
            </a:r>
            <a:r>
              <a:rPr lang="cs-CZ" sz="2100" dirty="0" err="1" smtClean="0"/>
              <a:t>Equity</a:t>
            </a:r>
            <a:r>
              <a:rPr lang="cs-CZ" sz="2100" dirty="0" smtClean="0"/>
              <a:t>. Jakým způsobem byste postupoval při dekompozici vrcholového cíle do taktických a operativních plánů podniku?</a:t>
            </a:r>
            <a:endParaRPr lang="cs-CZ" sz="21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100" dirty="0" smtClean="0"/>
              <a:t> otázky oponenta </a:t>
            </a:r>
            <a:r>
              <a:rPr lang="cs-CZ" sz="2100" dirty="0" smtClean="0"/>
              <a:t>diplomové </a:t>
            </a:r>
            <a:r>
              <a:rPr lang="cs-CZ" sz="2100" dirty="0" smtClean="0"/>
              <a:t>práce: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 smtClean="0"/>
              <a:t>V aplikační části jste si stanovil zkrácenou finanční analýzu průměrného dopravního podniku, jak jste si vymezil pojem průměrný dopravní podnik ve své práci (počtem zaměstnanců, přeprav, účetním obratem, kapitálem, atd.)?</a:t>
            </a:r>
            <a:endParaRPr lang="cs-CZ" sz="2100" dirty="0" smtClean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 smtClean="0"/>
              <a:t>Lze na základě Vašich návrhů generátorů hodnoty v dopravě vytvořit optimalizaci operativního plánu podniku, kterým by se podnik mohl řídit v následujících letech?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3033916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03207" y="3140968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 smtClean="0"/>
              <a:t>Děkuji za pozornost</a:t>
            </a:r>
            <a:endParaRPr lang="cs-CZ" sz="5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259632" cy="127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835696" y="404664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Vysoká škola technická a ekonomická </a:t>
            </a:r>
            <a:br>
              <a:rPr lang="cs-CZ" sz="2800" dirty="0" smtClean="0"/>
            </a:br>
            <a:r>
              <a:rPr lang="cs-CZ" sz="2800" dirty="0" smtClean="0"/>
              <a:t>v Českých Budějovicích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400" i="1" dirty="0" smtClean="0"/>
              <a:t>(</a:t>
            </a:r>
            <a:r>
              <a:rPr lang="cs-CZ" sz="1600" i="1" dirty="0" smtClean="0"/>
              <a:t>Ústav </a:t>
            </a:r>
            <a:r>
              <a:rPr lang="cs-CZ" sz="1600" i="1" dirty="0" err="1" smtClean="0"/>
              <a:t>technicko-technologický</a:t>
            </a:r>
            <a:r>
              <a:rPr lang="cs-CZ" sz="1600" i="1" dirty="0" smtClean="0"/>
              <a:t>)</a:t>
            </a:r>
            <a:endParaRPr lang="cs-CZ" dirty="0"/>
          </a:p>
        </p:txBody>
      </p:sp>
      <p:sp>
        <p:nvSpPr>
          <p:cNvPr id="13" name="Ohnutý pruh 12"/>
          <p:cNvSpPr/>
          <p:nvPr/>
        </p:nvSpPr>
        <p:spPr>
          <a:xfrm>
            <a:off x="1979712" y="4149080"/>
            <a:ext cx="5904656" cy="21602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1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cíl </a:t>
            </a:r>
            <a:r>
              <a:rPr lang="cs-CZ" sz="2700" dirty="0" smtClean="0"/>
              <a:t>práce</a:t>
            </a:r>
            <a:r>
              <a:rPr lang="cs-CZ" sz="2700" dirty="0" smtClean="0"/>
              <a:t>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 smtClean="0"/>
              <a:t>motivace </a:t>
            </a:r>
            <a:r>
              <a:rPr lang="cs-CZ" sz="2700" dirty="0" smtClean="0"/>
              <a:t>k řešení </a:t>
            </a:r>
            <a:r>
              <a:rPr lang="cs-CZ" sz="2700" dirty="0" smtClean="0"/>
              <a:t>problému, teoretická východiska</a:t>
            </a:r>
            <a:endParaRPr lang="cs-CZ" sz="27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m</a:t>
            </a:r>
            <a:r>
              <a:rPr lang="cs-CZ" sz="2700" dirty="0" smtClean="0"/>
              <a:t>etodika, stanovená hypotéza</a:t>
            </a:r>
            <a:endParaRPr lang="cs-CZ" sz="27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f</a:t>
            </a:r>
            <a:r>
              <a:rPr lang="cs-CZ" sz="2700" dirty="0" smtClean="0"/>
              <a:t>inanční analýza průměrného dopravního podniku</a:t>
            </a:r>
            <a:endParaRPr lang="cs-CZ" sz="27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 smtClean="0"/>
              <a:t>výběr položek účetních závěrek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 smtClean="0"/>
              <a:t>aplikace umělých neuronových sítí</a:t>
            </a:r>
            <a:endParaRPr lang="cs-CZ" sz="27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 smtClean="0"/>
              <a:t>diskuze výsledků</a:t>
            </a:r>
            <a:endParaRPr lang="cs-CZ" sz="27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 smtClean="0"/>
              <a:t>návrhy </a:t>
            </a:r>
            <a:r>
              <a:rPr lang="cs-CZ" sz="2700" dirty="0" smtClean="0"/>
              <a:t>opatření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 smtClean="0"/>
              <a:t>závěrečné </a:t>
            </a:r>
            <a:r>
              <a:rPr lang="cs-CZ" sz="2700" dirty="0" smtClean="0"/>
              <a:t>shrnutí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 smtClean="0"/>
              <a:t>otázky vedoucího a oponenta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28733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práce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83691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cs-CZ" sz="4000" dirty="0" smtClean="0"/>
              <a:t>Cílem práce je určit proměnné, které indikují naplnění hlavního cíle podniku v dopravě – tedy růst hodnoty pro akcionáře.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7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</a:t>
            </a:r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a teoretická východiska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a</a:t>
            </a:r>
            <a:r>
              <a:rPr lang="cs-CZ" sz="2700" dirty="0" smtClean="0"/>
              <a:t>ktuálnost tématu, osobní zájem a zkušenosti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g</a:t>
            </a:r>
            <a:r>
              <a:rPr lang="cs-CZ" sz="2700" dirty="0" smtClean="0"/>
              <a:t>enerátory hodnoty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s</a:t>
            </a:r>
            <a:r>
              <a:rPr lang="cs-CZ" sz="2700" dirty="0" smtClean="0"/>
              <a:t>pecifičnost dopravních podniků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u</a:t>
            </a:r>
            <a:r>
              <a:rPr lang="cs-CZ" sz="2700" dirty="0" smtClean="0"/>
              <a:t>mělé neuronové sítě</a:t>
            </a:r>
            <a:endParaRPr lang="cs-CZ" sz="27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36" y="4035079"/>
            <a:ext cx="4291808" cy="2575085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8531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Metodika, stanovená hypotéza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 smtClean="0"/>
              <a:t>Umělé neuronové sítě jsou nástrojem, pomocí něhož lze identifikovat generátory hodnoty dopravních a přepravních podniků v České republice.</a:t>
            </a:r>
            <a:endParaRPr lang="cs-CZ" sz="27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 smtClean="0"/>
              <a:t>data: Albertina, dopravní a přepravní podniky, 2016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v</a:t>
            </a:r>
            <a:r>
              <a:rPr lang="cs-CZ" sz="2700" dirty="0" smtClean="0"/>
              <a:t>ýpočet EVA pro akcionáře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f</a:t>
            </a:r>
            <a:r>
              <a:rPr lang="cs-CZ" sz="2700" dirty="0" smtClean="0"/>
              <a:t>inanční analýza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v</a:t>
            </a:r>
            <a:r>
              <a:rPr lang="cs-CZ" sz="2700" dirty="0" smtClean="0"/>
              <a:t>ýběr položek účetních závěrek</a:t>
            </a:r>
            <a:endParaRPr lang="cs-CZ" sz="27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s</a:t>
            </a:r>
            <a:r>
              <a:rPr lang="cs-CZ" sz="2700" dirty="0" smtClean="0"/>
              <a:t>oftware </a:t>
            </a:r>
            <a:r>
              <a:rPr lang="cs-CZ" sz="2700" dirty="0" err="1" smtClean="0"/>
              <a:t>Statistica</a:t>
            </a:r>
            <a:endParaRPr lang="cs-CZ" sz="27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700" dirty="0"/>
              <a:t>k</a:t>
            </a:r>
            <a:r>
              <a:rPr lang="cs-CZ" sz="2700" dirty="0" smtClean="0"/>
              <a:t>orelační matice, umělé neuronové sítě, predikce EVA </a:t>
            </a:r>
            <a:r>
              <a:rPr lang="cs-CZ" sz="2700" dirty="0" err="1" smtClean="0"/>
              <a:t>equity</a:t>
            </a:r>
            <a:r>
              <a:rPr lang="cs-CZ" sz="2700" dirty="0" smtClean="0"/>
              <a:t>, analýza citlivosti, analýza reziduí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76702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Finanční analýza průměrného podniku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a</a:t>
            </a:r>
            <a:r>
              <a:rPr lang="cs-CZ" dirty="0" smtClean="0"/>
              <a:t>nalýza absolutních ukazatelů – rozvaha a výkaz zisků a ztrát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poměrové </a:t>
            </a:r>
            <a:r>
              <a:rPr lang="cs-CZ" dirty="0"/>
              <a:t>ukazatele – rentability, aktivity, zadluženosti, likvidity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metody </a:t>
            </a:r>
            <a:r>
              <a:rPr lang="cs-CZ" dirty="0"/>
              <a:t>komplexního hodnocení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952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položek účetních závěrek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27094"/>
              </p:ext>
            </p:extLst>
          </p:nvPr>
        </p:nvGraphicFramePr>
        <p:xfrm>
          <a:off x="251518" y="1772815"/>
          <a:ext cx="8568954" cy="4728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7040">
                  <a:extLst>
                    <a:ext uri="{9D8B030D-6E8A-4147-A177-3AD203B41FA5}">
                      <a16:colId xmlns:a16="http://schemas.microsoft.com/office/drawing/2014/main" val="2706251314"/>
                    </a:ext>
                  </a:extLst>
                </a:gridCol>
                <a:gridCol w="1529525">
                  <a:extLst>
                    <a:ext uri="{9D8B030D-6E8A-4147-A177-3AD203B41FA5}">
                      <a16:colId xmlns:a16="http://schemas.microsoft.com/office/drawing/2014/main" val="4215431981"/>
                    </a:ext>
                  </a:extLst>
                </a:gridCol>
                <a:gridCol w="1151432">
                  <a:extLst>
                    <a:ext uri="{9D8B030D-6E8A-4147-A177-3AD203B41FA5}">
                      <a16:colId xmlns:a16="http://schemas.microsoft.com/office/drawing/2014/main" val="4009434172"/>
                    </a:ext>
                  </a:extLst>
                </a:gridCol>
                <a:gridCol w="1151432">
                  <a:extLst>
                    <a:ext uri="{9D8B030D-6E8A-4147-A177-3AD203B41FA5}">
                      <a16:colId xmlns:a16="http://schemas.microsoft.com/office/drawing/2014/main" val="3883103467"/>
                    </a:ext>
                  </a:extLst>
                </a:gridCol>
                <a:gridCol w="1529525">
                  <a:extLst>
                    <a:ext uri="{9D8B030D-6E8A-4147-A177-3AD203B41FA5}">
                      <a16:colId xmlns:a16="http://schemas.microsoft.com/office/drawing/2014/main" val="2358778504"/>
                    </a:ext>
                  </a:extLst>
                </a:gridCol>
              </a:tblGrid>
              <a:tr h="521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Proměnná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Dlouhodobý finanční majetek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Dlouhodobé pohledávky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Krátkodobé pohledávky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Pohledávky z obchodního styku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530781740"/>
                  </a:ext>
                </a:extLst>
              </a:tr>
              <a:tr h="252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Dlouhodobý finanční majetek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1,000000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0,237265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0,224966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0,156665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3500200338"/>
                  </a:ext>
                </a:extLst>
              </a:tr>
              <a:tr h="252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Dlouhodobé pohledávky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0,237265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1,000000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0,172159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0,084875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815119813"/>
                  </a:ext>
                </a:extLst>
              </a:tr>
              <a:tr h="252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Krátkodobé pohledávky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0,224966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0,172159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1,000000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0,925306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4254196363"/>
                  </a:ext>
                </a:extLst>
              </a:tr>
              <a:tr h="252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Pohledávky z obchodního styku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0,156665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0,084875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0,925306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1,000000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673874575"/>
                  </a:ext>
                </a:extLst>
              </a:tr>
              <a:tr h="252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Krátkodobý finanční majetek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0,163307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0,157377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0,650097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0,583604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476496663"/>
                  </a:ext>
                </a:extLst>
              </a:tr>
              <a:tr h="252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Spotřeba materiálu a energie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0,262082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0,614875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0,570707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0,505726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388033400"/>
                  </a:ext>
                </a:extLst>
              </a:tr>
              <a:tr h="252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Výkonová spotřeba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0,353890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0,635445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0,575105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0,373956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2831159892"/>
                  </a:ext>
                </a:extLst>
              </a:tr>
              <a:tr h="252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Obchodní marže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0,011440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0,008295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0,715711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0,799368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3104881645"/>
                  </a:ext>
                </a:extLst>
              </a:tr>
              <a:tr h="252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Výkony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0,333566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0,112232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0,158192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0,076596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337694154"/>
                  </a:ext>
                </a:extLst>
              </a:tr>
              <a:tr h="252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Přidaná hodnota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0,335186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0,229263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0,383822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0,271259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104969113"/>
                  </a:ext>
                </a:extLst>
              </a:tr>
              <a:tr h="252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Osobní náklady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0,250894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0,207015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0,371084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0,170591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867378144"/>
                  </a:ext>
                </a:extLst>
              </a:tr>
              <a:tr h="228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Odpisy dlouhodobého nehmotného a hmotného majetku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0,215721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0,095643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0,317200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0,146662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3779022"/>
                  </a:ext>
                </a:extLst>
              </a:tr>
              <a:tr h="252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Ostatní provozní výnosy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0,125622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0,080620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0,164279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0,094135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829360361"/>
                  </a:ext>
                </a:extLst>
              </a:tr>
              <a:tr h="252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Výnosové úroky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0,512619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0,540956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0,497455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0,436839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592885117"/>
                  </a:ext>
                </a:extLst>
              </a:tr>
              <a:tr h="252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Finanční výsledek hospodaření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0,242556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0,270970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0,038545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0,032014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801761330"/>
                  </a:ext>
                </a:extLst>
              </a:tr>
              <a:tr h="252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Výsledek hospodaření za běžnou činnost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0,336399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0,148315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0,484124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0,290601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750157746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79512" y="1417638"/>
            <a:ext cx="742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Tabulka 1: Korelace položek, vybrané položky účetních závěrek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6480446"/>
            <a:ext cx="1738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Vlastní.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8373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Aplikace umělých neuronových sítí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6134852"/>
              </p:ext>
            </p:extLst>
          </p:nvPr>
        </p:nvGraphicFramePr>
        <p:xfrm>
          <a:off x="467544" y="2348880"/>
          <a:ext cx="8352928" cy="3527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98287"/>
              </p:ext>
            </p:extLst>
          </p:nvPr>
        </p:nvGraphicFramePr>
        <p:xfrm>
          <a:off x="323526" y="1916834"/>
          <a:ext cx="8363274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15">
                  <a:extLst>
                    <a:ext uri="{9D8B030D-6E8A-4147-A177-3AD203B41FA5}">
                      <a16:colId xmlns:a16="http://schemas.microsoft.com/office/drawing/2014/main" val="135959057"/>
                    </a:ext>
                  </a:extLst>
                </a:gridCol>
                <a:gridCol w="583091">
                  <a:extLst>
                    <a:ext uri="{9D8B030D-6E8A-4147-A177-3AD203B41FA5}">
                      <a16:colId xmlns:a16="http://schemas.microsoft.com/office/drawing/2014/main" val="1784567209"/>
                    </a:ext>
                  </a:extLst>
                </a:gridCol>
                <a:gridCol w="755530">
                  <a:extLst>
                    <a:ext uri="{9D8B030D-6E8A-4147-A177-3AD203B41FA5}">
                      <a16:colId xmlns:a16="http://schemas.microsoft.com/office/drawing/2014/main" val="2627335791"/>
                    </a:ext>
                  </a:extLst>
                </a:gridCol>
                <a:gridCol w="668422">
                  <a:extLst>
                    <a:ext uri="{9D8B030D-6E8A-4147-A177-3AD203B41FA5}">
                      <a16:colId xmlns:a16="http://schemas.microsoft.com/office/drawing/2014/main" val="562435155"/>
                    </a:ext>
                  </a:extLst>
                </a:gridCol>
                <a:gridCol w="669311">
                  <a:extLst>
                    <a:ext uri="{9D8B030D-6E8A-4147-A177-3AD203B41FA5}">
                      <a16:colId xmlns:a16="http://schemas.microsoft.com/office/drawing/2014/main" val="1237004919"/>
                    </a:ext>
                  </a:extLst>
                </a:gridCol>
                <a:gridCol w="669311">
                  <a:extLst>
                    <a:ext uri="{9D8B030D-6E8A-4147-A177-3AD203B41FA5}">
                      <a16:colId xmlns:a16="http://schemas.microsoft.com/office/drawing/2014/main" val="3630347616"/>
                    </a:ext>
                  </a:extLst>
                </a:gridCol>
                <a:gridCol w="669311">
                  <a:extLst>
                    <a:ext uri="{9D8B030D-6E8A-4147-A177-3AD203B41FA5}">
                      <a16:colId xmlns:a16="http://schemas.microsoft.com/office/drawing/2014/main" val="1117747841"/>
                    </a:ext>
                  </a:extLst>
                </a:gridCol>
                <a:gridCol w="668422">
                  <a:extLst>
                    <a:ext uri="{9D8B030D-6E8A-4147-A177-3AD203B41FA5}">
                      <a16:colId xmlns:a16="http://schemas.microsoft.com/office/drawing/2014/main" val="3332084233"/>
                    </a:ext>
                  </a:extLst>
                </a:gridCol>
                <a:gridCol w="939524">
                  <a:extLst>
                    <a:ext uri="{9D8B030D-6E8A-4147-A177-3AD203B41FA5}">
                      <a16:colId xmlns:a16="http://schemas.microsoft.com/office/drawing/2014/main" val="2432122209"/>
                    </a:ext>
                  </a:extLst>
                </a:gridCol>
                <a:gridCol w="630201">
                  <a:extLst>
                    <a:ext uri="{9D8B030D-6E8A-4147-A177-3AD203B41FA5}">
                      <a16:colId xmlns:a16="http://schemas.microsoft.com/office/drawing/2014/main" val="4042299965"/>
                    </a:ext>
                  </a:extLst>
                </a:gridCol>
                <a:gridCol w="963524">
                  <a:extLst>
                    <a:ext uri="{9D8B030D-6E8A-4147-A177-3AD203B41FA5}">
                      <a16:colId xmlns:a16="http://schemas.microsoft.com/office/drawing/2014/main" val="3439662224"/>
                    </a:ext>
                  </a:extLst>
                </a:gridCol>
                <a:gridCol w="948412">
                  <a:extLst>
                    <a:ext uri="{9D8B030D-6E8A-4147-A177-3AD203B41FA5}">
                      <a16:colId xmlns:a16="http://schemas.microsoft.com/office/drawing/2014/main" val="148779154"/>
                    </a:ext>
                  </a:extLst>
                </a:gridCol>
              </a:tblGrid>
              <a:tr h="707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Jméno sítě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Trénovací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 výkon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Testovací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výkon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Validační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výkon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Trénovací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chyba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Testovací chyba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Validační chyba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Trénovací algoritmus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Chybová funkce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Aktivace skryté vrstvy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Výstupní aktivační </a:t>
                      </a: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fce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82180"/>
                  </a:ext>
                </a:extLst>
              </a:tr>
              <a:tr h="7076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MLP</a:t>
                      </a:r>
                      <a:b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14-19-1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0,933522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0,917345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0,359292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4,777024E+10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8,798259E+09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7,559071E+11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BFGS (Quasi-Newton) 30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Suma čtverců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Exponenciální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Exponenciální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206136"/>
                  </a:ext>
                </a:extLst>
              </a:tr>
              <a:tr h="710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MLP</a:t>
                      </a:r>
                      <a:b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14-26-1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0,933163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0,720105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0,421585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4,821689E+10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2,958423E+10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7,489659E+11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BFGS (Quasi-Newton) 24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Suma čtverců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Exponenciální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Exponenciální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938522"/>
                  </a:ext>
                </a:extLst>
              </a:tr>
              <a:tr h="7076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MLP</a:t>
                      </a:r>
                      <a:b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14-24-1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0,935803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0,896923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0,360259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4,615616E+10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1,228435E+10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7,603372E+11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BFGS (Quasi-Newton) 55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Suma čtverců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Exponenciální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Sinus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009192"/>
                  </a:ext>
                </a:extLst>
              </a:tr>
              <a:tr h="7076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MLP</a:t>
                      </a:r>
                      <a:b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14-13-1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0,945322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0,851571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0,363531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3,949891E+10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1,710339E+10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7,388738E+11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BFGS (Quasi-Newton) 69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Suma čtverců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Tanh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Identita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979732"/>
                  </a:ext>
                </a:extLst>
              </a:tr>
              <a:tr h="7076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MLP</a:t>
                      </a:r>
                      <a:b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14-15-1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0,948395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0,786930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0,436365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3,734614E+10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2,269540E+10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7,158904E+11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BFGS (Quasi-Newton) 60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Suma čtverců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Tanh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Sinus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469724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47799" y="1480352"/>
            <a:ext cx="425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Tabulka 2: Uchované neuronové struktury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6" y="6181488"/>
            <a:ext cx="2736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Vlastní.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2088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Aplikace umělých neuronových sítí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 descr="F:\1MLP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5848350" cy="3805014"/>
          </a:xfrm>
          <a:prstGeom prst="rect">
            <a:avLst/>
          </a:prstGeom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755576" y="194819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1: MLP 14-19-1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9715" y="593787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Vlastní.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833571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989</Words>
  <Application>Microsoft Office PowerPoint</Application>
  <PresentationFormat>Předvádění na obrazovce (4:3)</PresentationFormat>
  <Paragraphs>373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Motiv systému Office</vt:lpstr>
      <vt:lpstr>Vysoká škola technická a ekonomická  v Českých Budějovicích (Ústav technicko-technologický)</vt:lpstr>
      <vt:lpstr>Obsah</vt:lpstr>
      <vt:lpstr>Cíl práce</vt:lpstr>
      <vt:lpstr>Motivace a teoretická východiska</vt:lpstr>
      <vt:lpstr>Metodika, stanovená hypotéza</vt:lpstr>
      <vt:lpstr>Finanční analýza průměrného podniku</vt:lpstr>
      <vt:lpstr>Výběr položek účetních závěrek</vt:lpstr>
      <vt:lpstr>Aplikace umělých neuronových sítí</vt:lpstr>
      <vt:lpstr>Aplikace umělých neuronových sítí</vt:lpstr>
      <vt:lpstr>Aplikace umělých neuronových sítí</vt:lpstr>
      <vt:lpstr>Aplikace umělých neuronových sítí</vt:lpstr>
      <vt:lpstr>Aplikace umělých neuronových sítí</vt:lpstr>
      <vt:lpstr>Aplikace umělých neuronových sítí</vt:lpstr>
      <vt:lpstr>Diskuze výsledků</vt:lpstr>
      <vt:lpstr>Návrhy opatření</vt:lpstr>
      <vt:lpstr>Závěrečné shrnutí</vt:lpstr>
      <vt:lpstr>Otázky vedoucího a oponenta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ASUS</dc:creator>
  <cp:lastModifiedBy>Horák Jakub</cp:lastModifiedBy>
  <cp:revision>36</cp:revision>
  <dcterms:created xsi:type="dcterms:W3CDTF">2015-08-18T08:53:04Z</dcterms:created>
  <dcterms:modified xsi:type="dcterms:W3CDTF">2018-05-29T16:08:11Z</dcterms:modified>
</cp:coreProperties>
</file>