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58" r:id="rId4"/>
    <p:sldId id="259" r:id="rId5"/>
    <p:sldId id="288" r:id="rId6"/>
    <p:sldId id="297" r:id="rId7"/>
    <p:sldId id="289" r:id="rId8"/>
    <p:sldId id="290" r:id="rId9"/>
    <p:sldId id="292" r:id="rId10"/>
    <p:sldId id="291" r:id="rId11"/>
    <p:sldId id="293" r:id="rId12"/>
    <p:sldId id="294" r:id="rId13"/>
    <p:sldId id="295" r:id="rId14"/>
    <p:sldId id="262" r:id="rId15"/>
    <p:sldId id="296" r:id="rId16"/>
    <p:sldId id="26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os\OneDrive\diplomka\Z&#218;S%20S&#218;S\grafy%20charv&#225;t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os\OneDrive\diplomka\Z&#218;S%20S&#218;S\grafy%20charv&#225;t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os\OneDrive\diplomka\Z&#218;S%20S&#218;S\grafy%20charv&#225;t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os\OneDrive\diplomka\Z&#218;S%20S&#218;S\grafy%20charv&#225;t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19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v>Varianty </c:v>
          </c:tx>
          <c:val>
            <c:numRef>
              <c:f>List1!$K$12:$N$12</c:f>
              <c:numCache>
                <c:formatCode>General</c:formatCode>
                <c:ptCount val="4"/>
                <c:pt idx="0">
                  <c:v>26.106000000000005</c:v>
                </c:pt>
                <c:pt idx="1">
                  <c:v>28.004000000000001</c:v>
                </c:pt>
                <c:pt idx="2">
                  <c:v>29.1</c:v>
                </c:pt>
                <c:pt idx="3">
                  <c:v>39.800000000000011</c:v>
                </c:pt>
              </c:numCache>
            </c:numRef>
          </c:val>
        </c:ser>
        <c:axId val="152199936"/>
        <c:axId val="151622400"/>
      </c:barChart>
      <c:catAx>
        <c:axId val="152199936"/>
        <c:scaling>
          <c:orientation val="minMax"/>
        </c:scaling>
        <c:axPos val="b"/>
        <c:majorTickMark val="none"/>
        <c:tickLblPos val="nextTo"/>
        <c:crossAx val="151622400"/>
        <c:crosses val="autoZero"/>
        <c:auto val="1"/>
        <c:lblAlgn val="ctr"/>
        <c:lblOffset val="100"/>
      </c:catAx>
      <c:valAx>
        <c:axId val="15162240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521999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19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v>Varianty </c:v>
          </c:tx>
          <c:val>
            <c:numRef>
              <c:f>List1!$O$25:$Q$25</c:f>
              <c:numCache>
                <c:formatCode>General</c:formatCode>
                <c:ptCount val="3"/>
                <c:pt idx="0">
                  <c:v>41.052</c:v>
                </c:pt>
                <c:pt idx="1">
                  <c:v>35.6</c:v>
                </c:pt>
                <c:pt idx="2">
                  <c:v>34.700000000000003</c:v>
                </c:pt>
              </c:numCache>
            </c:numRef>
          </c:val>
        </c:ser>
        <c:axId val="151648512"/>
        <c:axId val="155844608"/>
      </c:barChart>
      <c:catAx>
        <c:axId val="151648512"/>
        <c:scaling>
          <c:orientation val="minMax"/>
        </c:scaling>
        <c:axPos val="b"/>
        <c:numFmt formatCode="General" sourceLinked="1"/>
        <c:majorTickMark val="none"/>
        <c:tickLblPos val="nextTo"/>
        <c:crossAx val="155844608"/>
        <c:crosses val="autoZero"/>
        <c:auto val="1"/>
        <c:lblAlgn val="ctr"/>
        <c:lblOffset val="100"/>
      </c:catAx>
      <c:valAx>
        <c:axId val="155844608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516485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19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v>Varianty </c:v>
          </c:tx>
          <c:val>
            <c:numRef>
              <c:f>List1!$O$38:$R$38</c:f>
              <c:numCache>
                <c:formatCode>General</c:formatCode>
                <c:ptCount val="4"/>
                <c:pt idx="0">
                  <c:v>30.513999999999999</c:v>
                </c:pt>
                <c:pt idx="1">
                  <c:v>28.783999999999889</c:v>
                </c:pt>
                <c:pt idx="2">
                  <c:v>25.2</c:v>
                </c:pt>
                <c:pt idx="3">
                  <c:v>28.7</c:v>
                </c:pt>
              </c:numCache>
            </c:numRef>
          </c:val>
        </c:ser>
        <c:axId val="155870720"/>
        <c:axId val="155872256"/>
      </c:barChart>
      <c:catAx>
        <c:axId val="155870720"/>
        <c:scaling>
          <c:orientation val="minMax"/>
        </c:scaling>
        <c:axPos val="b"/>
        <c:majorTickMark val="none"/>
        <c:tickLblPos val="nextTo"/>
        <c:crossAx val="155872256"/>
        <c:crosses val="autoZero"/>
        <c:auto val="1"/>
        <c:lblAlgn val="ctr"/>
        <c:lblOffset val="100"/>
      </c:catAx>
      <c:valAx>
        <c:axId val="155872256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558707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List1!$U$6</c:f>
              <c:strCache>
                <c:ptCount val="1"/>
                <c:pt idx="0">
                  <c:v>Neptimalizovaný okruh </c:v>
                </c:pt>
              </c:strCache>
            </c:strRef>
          </c:tx>
          <c:val>
            <c:numRef>
              <c:f>List1!$T$18</c:f>
              <c:numCache>
                <c:formatCode>General</c:formatCode>
                <c:ptCount val="1"/>
                <c:pt idx="0">
                  <c:v>97.671999999999983</c:v>
                </c:pt>
              </c:numCache>
            </c:numRef>
          </c:val>
        </c:ser>
        <c:ser>
          <c:idx val="1"/>
          <c:order val="1"/>
          <c:tx>
            <c:strRef>
              <c:f>List1!$U$5</c:f>
              <c:strCache>
                <c:ptCount val="1"/>
                <c:pt idx="0">
                  <c:v>Optimalizovaný okruh </c:v>
                </c:pt>
              </c:strCache>
            </c:strRef>
          </c:tx>
          <c:val>
            <c:numRef>
              <c:f>List1!$X$18</c:f>
              <c:numCache>
                <c:formatCode>General</c:formatCode>
                <c:ptCount val="1"/>
                <c:pt idx="0">
                  <c:v>89.9</c:v>
                </c:pt>
              </c:numCache>
            </c:numRef>
          </c:val>
        </c:ser>
        <c:axId val="155981312"/>
        <c:axId val="155982848"/>
      </c:barChart>
      <c:catAx>
        <c:axId val="155981312"/>
        <c:scaling>
          <c:orientation val="minMax"/>
        </c:scaling>
        <c:axPos val="b"/>
        <c:majorTickMark val="none"/>
        <c:tickLblPos val="nextTo"/>
        <c:crossAx val="155982848"/>
        <c:crosses val="autoZero"/>
        <c:auto val="1"/>
        <c:lblAlgn val="ctr"/>
        <c:lblOffset val="100"/>
      </c:catAx>
      <c:valAx>
        <c:axId val="1559828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559813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C088A2-947F-4FE1-A9DB-781A32B7A1D4}" type="datetimeFigureOut">
              <a:rPr lang="cs-CZ" smtClean="0"/>
              <a:pPr/>
              <a:t>30.05.2018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990656" cy="1584175"/>
          </a:xfrm>
        </p:spPr>
        <p:txBody>
          <a:bodyPr>
            <a:normAutofit fontScale="90000"/>
          </a:bodyPr>
          <a:lstStyle/>
          <a:p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100" dirty="0">
                <a:latin typeface="Calibri" pitchFamily="34" charset="0"/>
              </a:rPr>
              <a:t/>
            </a:r>
            <a:br>
              <a:rPr lang="cs-CZ" sz="2100" dirty="0">
                <a:latin typeface="Calibri" pitchFamily="34" charset="0"/>
              </a:rPr>
            </a:br>
            <a:r>
              <a:rPr lang="cs-CZ" sz="2100" dirty="0" smtClean="0">
                <a:latin typeface="Calibri" pitchFamily="34" charset="0"/>
              </a:rPr>
              <a:t/>
            </a:r>
            <a:br>
              <a:rPr lang="cs-CZ" sz="2100" dirty="0" smtClean="0">
                <a:latin typeface="Calibri" pitchFamily="34" charset="0"/>
              </a:rPr>
            </a:br>
            <a:r>
              <a:rPr lang="cs-CZ" sz="2100" dirty="0">
                <a:latin typeface="Calibri" pitchFamily="34" charset="0"/>
              </a:rPr>
              <a:t/>
            </a:r>
            <a:br>
              <a:rPr lang="cs-CZ" sz="2100" dirty="0">
                <a:latin typeface="Calibri" pitchFamily="34" charset="0"/>
              </a:rPr>
            </a:br>
            <a:r>
              <a:rPr lang="cs-CZ" sz="2100" dirty="0" smtClean="0">
                <a:latin typeface="Calibri" pitchFamily="34" charset="0"/>
              </a:rPr>
              <a:t/>
            </a:r>
            <a:br>
              <a:rPr lang="cs-CZ" sz="2100" dirty="0" smtClean="0">
                <a:latin typeface="Calibri" pitchFamily="34" charset="0"/>
              </a:rPr>
            </a:br>
            <a:r>
              <a:rPr lang="cs-CZ" sz="21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21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1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100" b="1" dirty="0" smtClean="0">
                <a:latin typeface="Calibri" pitchFamily="34" charset="0"/>
              </a:rPr>
              <a:t/>
            </a:r>
            <a:br>
              <a:rPr lang="cs-CZ" sz="2100" b="1" dirty="0" smtClean="0">
                <a:latin typeface="Calibri" pitchFamily="34" charset="0"/>
              </a:rPr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100" dirty="0">
                <a:latin typeface="Calibri" pitchFamily="34" charset="0"/>
              </a:rPr>
              <a:t/>
            </a:r>
            <a:br>
              <a:rPr lang="cs-CZ" sz="2100" dirty="0">
                <a:latin typeface="Calibri" pitchFamily="34" charset="0"/>
              </a:rPr>
            </a:b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 Vysoká škola technická a ekonomická v Českých Budějovicích </a:t>
            </a:r>
            <a:r>
              <a:rPr lang="cs-CZ" sz="2100" dirty="0" smtClean="0">
                <a:latin typeface="Calibri" pitchFamily="34" charset="0"/>
              </a:rPr>
              <a:t/>
            </a:r>
            <a:br>
              <a:rPr lang="cs-CZ" sz="2100" dirty="0" smtClean="0">
                <a:latin typeface="Calibri" pitchFamily="34" charset="0"/>
              </a:rPr>
            </a:br>
            <a:r>
              <a:rPr lang="cs-CZ" sz="2100" dirty="0">
                <a:latin typeface="Calibri" pitchFamily="34" charset="0"/>
              </a:rPr>
              <a:t/>
            </a:r>
            <a:br>
              <a:rPr lang="cs-CZ" sz="2100" dirty="0">
                <a:latin typeface="Calibri" pitchFamily="34" charset="0"/>
              </a:rPr>
            </a:br>
            <a:r>
              <a:rPr lang="cs-CZ" sz="2400" i="1" dirty="0" smtClean="0"/>
              <a:t> Ústav technicko - technologický </a:t>
            </a: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cs-CZ" sz="2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5616624" cy="1296144"/>
          </a:xfrm>
        </p:spPr>
        <p:txBody>
          <a:bodyPr>
            <a:normAutofit/>
          </a:bodyPr>
          <a:lstStyle/>
          <a:p>
            <a:pPr marR="0" algn="l">
              <a:lnSpc>
                <a:spcPct val="90000"/>
              </a:lnSpc>
            </a:pPr>
            <a:r>
              <a:rPr lang="cs-CZ" sz="1900" b="1" dirty="0" smtClean="0">
                <a:solidFill>
                  <a:schemeClr val="tx1"/>
                </a:solidFill>
                <a:latin typeface="Calibri" pitchFamily="34" charset="0"/>
              </a:rPr>
              <a:t>Autor: Bc. Jaroslav Charvát</a:t>
            </a:r>
          </a:p>
          <a:p>
            <a:pPr marR="0" algn="l">
              <a:lnSpc>
                <a:spcPct val="90000"/>
              </a:lnSpc>
            </a:pPr>
            <a:r>
              <a:rPr lang="cs-CZ" sz="1900" b="1" dirty="0" smtClean="0">
                <a:solidFill>
                  <a:schemeClr val="tx1"/>
                </a:solidFill>
                <a:latin typeface="Calibri" pitchFamily="34" charset="0"/>
              </a:rPr>
              <a:t>Vedoucí práce: doc. Ing. Petr Hrubý, </a:t>
            </a:r>
            <a:r>
              <a:rPr lang="cs-CZ" sz="1900" b="1" dirty="0" err="1" smtClean="0">
                <a:solidFill>
                  <a:schemeClr val="tx1"/>
                </a:solidFill>
                <a:latin typeface="Calibri" pitchFamily="34" charset="0"/>
              </a:rPr>
              <a:t>Csc</a:t>
            </a:r>
            <a:r>
              <a:rPr lang="cs-CZ" sz="19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cs-CZ" sz="1900" b="1" dirty="0">
                <a:solidFill>
                  <a:schemeClr val="tx1"/>
                </a:solidFill>
                <a:latin typeface="Calibri" pitchFamily="34" charset="0"/>
              </a:rPr>
              <a:t>Oponent práce: </a:t>
            </a:r>
            <a:r>
              <a:rPr lang="cs-CZ" sz="1900" b="1" dirty="0" smtClean="0">
                <a:solidFill>
                  <a:schemeClr val="tx1"/>
                </a:solidFill>
                <a:latin typeface="Calibri" pitchFamily="34" charset="0"/>
              </a:rPr>
              <a:t>Ing. Jaroslav Kosík</a:t>
            </a:r>
          </a:p>
          <a:p>
            <a:pPr marR="0" algn="l">
              <a:lnSpc>
                <a:spcPct val="90000"/>
              </a:lnSpc>
            </a:pPr>
            <a:r>
              <a:rPr lang="cs-CZ" sz="1900" b="1" dirty="0" smtClean="0">
                <a:solidFill>
                  <a:schemeClr val="tx1"/>
                </a:solidFill>
                <a:latin typeface="Calibri" pitchFamily="34" charset="0"/>
              </a:rPr>
              <a:t>Rok odevzdání: červen 2018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Obdélník 4"/>
          <p:cNvSpPr/>
          <p:nvPr/>
        </p:nvSpPr>
        <p:spPr>
          <a:xfrm>
            <a:off x="683568" y="1988840"/>
            <a:ext cx="777686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100" b="1" dirty="0" smtClean="0"/>
          </a:p>
          <a:p>
            <a:pPr algn="ctr"/>
            <a:r>
              <a:rPr lang="pl-PL" sz="3100" b="1" dirty="0" smtClean="0"/>
              <a:t>Optimalizace </a:t>
            </a:r>
            <a:r>
              <a:rPr lang="pl-PL" sz="3100" b="1" dirty="0"/>
              <a:t>zimní údržby </a:t>
            </a:r>
          </a:p>
          <a:p>
            <a:pPr algn="ctr"/>
            <a:r>
              <a:rPr lang="pl-PL" sz="3100" b="1" dirty="0"/>
              <a:t>na oblasti Znojmo</a:t>
            </a:r>
          </a:p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/>
              </a:rPr>
              <a:t>Posypová </a:t>
            </a:r>
            <a:r>
              <a:rPr lang="cs-CZ" sz="2800" dirty="0">
                <a:effectLst/>
              </a:rPr>
              <a:t>jízda číslo </a:t>
            </a:r>
            <a:r>
              <a:rPr lang="cs-CZ" sz="2800" dirty="0" smtClean="0">
                <a:effectLst/>
              </a:rPr>
              <a:t>2</a:t>
            </a:r>
            <a:r>
              <a:rPr lang="cs-CZ" sz="2800" i="1" dirty="0">
                <a:effectLst/>
              </a:rPr>
              <a:t/>
            </a:r>
            <a:br>
              <a:rPr lang="cs-CZ" sz="2800" i="1" dirty="0">
                <a:effectLst/>
              </a:rPr>
            </a:br>
            <a:endParaRPr lang="cs-CZ" sz="31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3571876"/>
            <a:ext cx="4714876" cy="5715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č.2 před optimalizací  41,052 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Obrázek 11" descr="C:\Users\jaros\OneDrive\diplomka\ZÚS SÚS\obrázky okruhů\JÍZDA Č.2\Výkres1-Rozvržení1 jízda č.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214842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C:\Users\jaros\OneDrive\diplomka\ZÚS SÚS\obrázky okruhů\JÍZDA Č.2\route x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85794"/>
            <a:ext cx="41433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4786314" y="3214686"/>
            <a:ext cx="4714876" cy="5715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č.2 po optimalizací  41,052 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Obrázek 16" descr="C:\Users\jaros\OneDrive\diplomka\ZÚS SÚS\obrázky okruhů\JÍZDA Č.2\ves var 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214818"/>
            <a:ext cx="3071834" cy="24288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Nadpis 1"/>
          <p:cNvSpPr txBox="1">
            <a:spLocks/>
          </p:cNvSpPr>
          <p:nvPr/>
        </p:nvSpPr>
        <p:spPr>
          <a:xfrm>
            <a:off x="428596" y="4000504"/>
            <a:ext cx="1571636" cy="214314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č.2 přesunutí místa nakládky 35,600 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" name="Obrázek 18" descr="C:\Users\jaros\OneDrive\diplomka\ZÚS SÚS\obrázky okruhů\JÍZDA Č.2\ves var 2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929066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5000628" y="6286496"/>
            <a:ext cx="4000528" cy="5715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č.2 přesunutí výjezdního místa 34,700 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6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Posypová jízda číslo 2 zhodnocení jednotlivých optimalizovaných variant</a:t>
            </a:r>
            <a:endParaRPr lang="cs-CZ" sz="32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cs-CZ" sz="2800" i="1" dirty="0" smtClean="0">
                <a:effectLst/>
              </a:rPr>
              <a:t>Posypová </a:t>
            </a:r>
            <a:r>
              <a:rPr lang="cs-CZ" sz="2800" i="1" dirty="0">
                <a:effectLst/>
              </a:rPr>
              <a:t>jízda číslo </a:t>
            </a:r>
            <a:r>
              <a:rPr lang="cs-CZ" sz="2800" i="1" dirty="0" smtClean="0">
                <a:effectLst/>
              </a:rPr>
              <a:t>3</a:t>
            </a:r>
            <a:r>
              <a:rPr lang="cs-CZ" sz="2800" i="1" dirty="0">
                <a:effectLst/>
              </a:rPr>
              <a:t/>
            </a:r>
            <a:br>
              <a:rPr lang="cs-CZ" sz="2800" i="1" dirty="0">
                <a:effectLst/>
              </a:rPr>
            </a:br>
            <a:endParaRPr lang="cs-CZ" sz="31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3571876"/>
            <a:ext cx="4714876" cy="5715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č.3 před optimalizací  30,514 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4786314" y="3214686"/>
            <a:ext cx="4714876" cy="5715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č.3 po optimalizací  28,784 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214282" y="4143380"/>
            <a:ext cx="1785950" cy="214314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č.3 přesunutí výjezdního místa 25,200 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5000628" y="6286496"/>
            <a:ext cx="4000528" cy="5715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č.3 přesunutí místa nakládky 28,700 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Obrázek 10" descr="C:\Users\jaros\OneDrive\diplomka\ZÚS SÚS\obrázky okruhů\okruh jízda 3\Výkres1-Rozvržení1 jízda č.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15" descr="C:\Users\jaros\OneDrive\diplomka\ZÚS SÚS\obrázky okruhů\okruh jízda 3\ves var 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000504"/>
            <a:ext cx="2571768" cy="27146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Obrázek 20" descr="C:\Users\jaros\OneDrive\diplomka\ZÚS SÚS\obrázky okruhů\okruh jízda 3\ves var 2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14752"/>
            <a:ext cx="2973532" cy="239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26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Posypová jízda číslo 3 zhodnocení jednotlivých optimalizovaných variant</a:t>
            </a:r>
            <a:endParaRPr lang="cs-CZ" sz="32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 lvl="0"/>
            <a:r>
              <a:rPr lang="cs-CZ" sz="2300" dirty="0" smtClean="0">
                <a:latin typeface="Arial" pitchFamily="34" charset="0"/>
                <a:cs typeface="Arial" pitchFamily="34" charset="0"/>
              </a:rPr>
              <a:t>První jízda zůstane zachována ve variantě č. 3</a:t>
            </a:r>
          </a:p>
          <a:p>
            <a:pPr lvl="0"/>
            <a:r>
              <a:rPr lang="cs-CZ" sz="2300" dirty="0" smtClean="0">
                <a:latin typeface="Arial" pitchFamily="34" charset="0"/>
                <a:cs typeface="Arial" pitchFamily="34" charset="0"/>
              </a:rPr>
              <a:t>Na druhé místo se přesune jízda č. 3 ve variantě č. 3</a:t>
            </a:r>
          </a:p>
          <a:p>
            <a:pPr lvl="0"/>
            <a:r>
              <a:rPr lang="cs-CZ" sz="2300" dirty="0" smtClean="0">
                <a:latin typeface="Arial" pitchFamily="34" charset="0"/>
                <a:cs typeface="Arial" pitchFamily="34" charset="0"/>
              </a:rPr>
              <a:t>Na poslední místo se přesune jízda č. 2 ve variantě 2</a:t>
            </a:r>
          </a:p>
          <a:p>
            <a:pPr lvl="8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Zhodnocení výsledků</a:t>
            </a:r>
            <a:endParaRPr lang="cs-CZ" dirty="0"/>
          </a:p>
        </p:txBody>
      </p:sp>
      <p:graphicFrame>
        <p:nvGraphicFramePr>
          <p:cNvPr id="6" name="Graf 5"/>
          <p:cNvGraphicFramePr/>
          <p:nvPr/>
        </p:nvGraphicFramePr>
        <p:xfrm>
          <a:off x="642910" y="2500306"/>
          <a:ext cx="4572000" cy="274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072066" y="2428868"/>
          <a:ext cx="3929091" cy="4173052"/>
        </p:xfrm>
        <a:graphic>
          <a:graphicData uri="http://schemas.openxmlformats.org/drawingml/2006/table">
            <a:tbl>
              <a:tblPr/>
              <a:tblGrid>
                <a:gridCol w="1860359"/>
                <a:gridCol w="967387"/>
                <a:gridCol w="1101345"/>
              </a:tblGrid>
              <a:tr h="74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Times New Roman"/>
                          <a:cs typeface="Times New Roman"/>
                        </a:rPr>
                        <a:t>Neoptimalizovaný okruh 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Times New Roman"/>
                          <a:cs typeface="Times New Roman"/>
                        </a:rPr>
                        <a:t>Optimalizovaný okruh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Times New Roman"/>
                          <a:cs typeface="Times New Roman"/>
                        </a:rPr>
                        <a:t>(Vranovská Ves)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Vzdálenost v (km)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Times New Roman"/>
                          <a:cs typeface="Times New Roman"/>
                        </a:rPr>
                        <a:t>97,7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89,9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Čas (min)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Náklady v (Kč)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5373,5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4944,5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Times New Roman"/>
                          <a:cs typeface="Times New Roman"/>
                        </a:rPr>
                        <a:t>Úspora vzdálenosti (km)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Úspora času (min)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Times New Roman"/>
                          <a:cs typeface="Times New Roman"/>
                        </a:rPr>
                        <a:t>Úspora nákladů v (Kč)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700,2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Úspora nákladů v (Kč/rok)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Times New Roman"/>
                          <a:cs typeface="Times New Roman"/>
                        </a:rPr>
                        <a:t>56016,5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Proč jste zvolil optimalizaci tohoto konkrétního posypového okruhu?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Jaká finanční úspora by vznikla optimalizací vybraného posypového okruhu?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Jaké jsou možnosti využití posypových podvozků v letním období?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 oponenta: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Děkuji za pozornost</a:t>
            </a:r>
          </a:p>
          <a:p>
            <a:pPr algn="ctr">
              <a:buNone/>
            </a:pPr>
            <a:r>
              <a:rPr lang="cs-CZ" b="1" dirty="0" smtClean="0"/>
              <a:t>Bc. Jaroslav Charvát</a:t>
            </a:r>
          </a:p>
          <a:p>
            <a:pPr algn="ctr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Teorie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grafů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Technologie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údržby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Plán zimní údržby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Kalamitní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plán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Optimalizace trasy vybraného okruhu ZÚS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Zhodnocení výsledků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Doplňující dotazy oponenta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Závěr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obhajoby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Zanalyzování současného stavu zimní údržby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Zhodnocení stavu organizace jednotlivých článků zimní údržby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Návrh opatření a změn na zlepšení organizace zimní údržby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Ekonomické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zhodnocení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cs-CZ" dirty="0" smtClean="0"/>
              <a:t>Teorie grafů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7504" y="1196752"/>
            <a:ext cx="3960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Algoritmus nejbližšího </a:t>
            </a:r>
            <a:r>
              <a:rPr lang="cs-CZ" b="1" dirty="0" smtClean="0"/>
              <a:t>souseda</a:t>
            </a:r>
          </a:p>
          <a:p>
            <a:r>
              <a:rPr lang="cs-CZ" sz="1200" dirty="0" smtClean="0"/>
              <a:t>1,25 </a:t>
            </a:r>
            <a:r>
              <a:rPr lang="cs-CZ" sz="1200" dirty="0"/>
              <a:t>krát horší než optimální řešení.</a:t>
            </a:r>
            <a:endParaRPr lang="cs-CZ" sz="1200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</p:txBody>
      </p:sp>
      <p:pic>
        <p:nvPicPr>
          <p:cNvPr id="5" name="obrázek 2" descr="C:\Users\jaros\OneDrive\diplomka\ZÚS SÚS\obrázky okruhů\cad\concorde\nejbližsí soused.PNG"/>
          <p:cNvPicPr/>
          <p:nvPr/>
        </p:nvPicPr>
        <p:blipFill rotWithShape="1">
          <a:blip r:embed="rId2"/>
          <a:srcRect t="1226" r="-1026" b="16949"/>
          <a:stretch/>
        </p:blipFill>
        <p:spPr bwMode="auto">
          <a:xfrm>
            <a:off x="3995936" y="0"/>
            <a:ext cx="496855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07504" y="2975252"/>
            <a:ext cx="3960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Hladový algoritmus</a:t>
            </a:r>
          </a:p>
          <a:p>
            <a:r>
              <a:rPr lang="cs-CZ" sz="1200" dirty="0" smtClean="0"/>
              <a:t>1,15 </a:t>
            </a:r>
            <a:r>
              <a:rPr lang="cs-CZ" sz="1200" dirty="0"/>
              <a:t>krát horší než optimální řešení.</a:t>
            </a:r>
            <a:endParaRPr lang="cs-CZ" sz="1200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</p:txBody>
      </p:sp>
      <p:sp>
        <p:nvSpPr>
          <p:cNvPr id="8" name="Obdélník 7"/>
          <p:cNvSpPr/>
          <p:nvPr/>
        </p:nvSpPr>
        <p:spPr>
          <a:xfrm>
            <a:off x="107504" y="4753752"/>
            <a:ext cx="3960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Linův-Kernighanův algoritmus</a:t>
            </a:r>
          </a:p>
          <a:p>
            <a:r>
              <a:rPr lang="cs-CZ" sz="1200" dirty="0" smtClean="0"/>
              <a:t>Optimální </a:t>
            </a:r>
            <a:r>
              <a:rPr lang="cs-CZ" sz="1200" dirty="0"/>
              <a:t>řešení.</a:t>
            </a:r>
            <a:endParaRPr lang="cs-CZ" sz="1200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</p:txBody>
      </p:sp>
      <p:pic>
        <p:nvPicPr>
          <p:cNvPr id="9" name="obrázek 4" descr="C:\Users\jaros\OneDrive\diplomka\ZÚS SÚS\obrázky okruhů\cad\concorde\lin kileran.PNG"/>
          <p:cNvPicPr/>
          <p:nvPr/>
        </p:nvPicPr>
        <p:blipFill rotWithShape="1">
          <a:blip r:embed="rId3"/>
          <a:srcRect l="-1" t="1525" r="-647" b="10745"/>
          <a:stretch/>
        </p:blipFill>
        <p:spPr bwMode="auto">
          <a:xfrm>
            <a:off x="4038200" y="4416196"/>
            <a:ext cx="5076056" cy="229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1" descr="C:\Users\jaros\OneDrive\diplomka\ZÚS SÚS\obrázky okruhů\cad\concorde\hladový.PNG"/>
          <p:cNvPicPr/>
          <p:nvPr/>
        </p:nvPicPr>
        <p:blipFill rotWithShape="1">
          <a:blip r:embed="rId4"/>
          <a:srcRect l="493" t="-13707" r="-493" b="13707"/>
          <a:stretch/>
        </p:blipFill>
        <p:spPr bwMode="auto">
          <a:xfrm>
            <a:off x="4038200" y="1818810"/>
            <a:ext cx="5076056" cy="24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cs-CZ" dirty="0" smtClean="0"/>
              <a:t>Technologie údržby</a:t>
            </a:r>
            <a:endParaRPr lang="cs-CZ" dirty="0"/>
          </a:p>
        </p:txBody>
      </p:sp>
      <p:pic>
        <p:nvPicPr>
          <p:cNvPr id="5" name="obrázek 10" descr="C:\Users\jaros\OneDrive\diplomka\ZÚS SÚS\mapa technologi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628800"/>
            <a:ext cx="5937250" cy="472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2" descr="C:\Users\jaros\OneDrive\diplomka\ZÚS SÚS\legenda technologie.PNG"/>
          <p:cNvPicPr/>
          <p:nvPr/>
        </p:nvPicPr>
        <p:blipFill rotWithShape="1">
          <a:blip r:embed="rId3"/>
          <a:srcRect l="-1" t="15856" r="49718"/>
          <a:stretch/>
        </p:blipFill>
        <p:spPr bwMode="auto">
          <a:xfrm>
            <a:off x="683568" y="1772816"/>
            <a:ext cx="1656184" cy="18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0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cs-CZ" dirty="0" smtClean="0"/>
              <a:t>Plán zimní údržby</a:t>
            </a:r>
            <a:endParaRPr lang="cs-CZ" dirty="0"/>
          </a:p>
        </p:txBody>
      </p:sp>
      <p:pic>
        <p:nvPicPr>
          <p:cNvPr id="11" name="obrázek 14" descr="C:\Users\jaros\OneDrive\diplomka\ZÚS SÚS\pořadí legend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448" y="1268760"/>
            <a:ext cx="4572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3" descr="C:\Users\jaros\OneDrive\diplomka\ZÚS SÚS\mapa pořadí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85926"/>
            <a:ext cx="5940425" cy="474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31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Kalamitní plán</a:t>
            </a:r>
            <a:br>
              <a:rPr lang="cs-CZ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3100" dirty="0" smtClean="0"/>
              <a:t>Stupně kalamitní situace</a:t>
            </a:r>
            <a:endParaRPr lang="cs-CZ" sz="3100" dirty="0"/>
          </a:p>
        </p:txBody>
      </p:sp>
      <p:sp>
        <p:nvSpPr>
          <p:cNvPr id="3" name="Obdélník 2"/>
          <p:cNvSpPr/>
          <p:nvPr/>
        </p:nvSpPr>
        <p:spPr>
          <a:xfrm>
            <a:off x="755576" y="1844824"/>
            <a:ext cx="6858000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spcBef>
                <a:spcPts val="600"/>
              </a:spcBef>
              <a:spcAft>
                <a:spcPts val="1600"/>
              </a:spcAft>
              <a:buAutoNum type="romanUcPeriod"/>
            </a:pPr>
            <a:r>
              <a:rPr lang="cs-CZ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stupeň</a:t>
            </a:r>
            <a:r>
              <a:rPr lang="cs-CZ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 Kalamita </a:t>
            </a:r>
            <a:r>
              <a:rPr lang="cs-CZ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</a:t>
            </a:r>
            <a:r>
              <a:rPr lang="cs-CZ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rozsahu do jedné poloviny silniční sítě oblasti. Udržují se především </a:t>
            </a:r>
            <a:r>
              <a:rPr lang="cs-CZ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silnice </a:t>
            </a:r>
            <a:r>
              <a:rPr lang="cs-CZ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zařazené do I. a II. pořadí důležitosti. </a:t>
            </a:r>
            <a:endParaRPr lang="cs-CZ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spcAft>
                <a:spcPts val="1600"/>
              </a:spcAft>
              <a:buAutoNum type="romanUcPeriod"/>
            </a:pPr>
            <a:r>
              <a:rPr lang="cs-CZ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stupeň: Kalamita </a:t>
            </a:r>
            <a:r>
              <a:rPr lang="cs-CZ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 rozsahu větším než polovina silniční sítě oblasti. Udržují se silnice </a:t>
            </a:r>
            <a:r>
              <a:rPr lang="cs-CZ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zařazené </a:t>
            </a:r>
            <a:r>
              <a:rPr lang="cs-CZ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do I. pořadí. Ve II. pořadí se udržují jen silnice dopravně </a:t>
            </a:r>
            <a:r>
              <a:rPr lang="cs-CZ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nejzatíženější.</a:t>
            </a:r>
          </a:p>
          <a:p>
            <a:pPr marL="400050" indent="-400050">
              <a:lnSpc>
                <a:spcPct val="150000"/>
              </a:lnSpc>
              <a:spcBef>
                <a:spcPts val="600"/>
              </a:spcBef>
              <a:spcAft>
                <a:spcPts val="1600"/>
              </a:spcAft>
              <a:buAutoNum type="romanUcPeriod"/>
            </a:pPr>
            <a:r>
              <a:rPr lang="cs-CZ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stupeň</a:t>
            </a:r>
            <a:r>
              <a:rPr lang="cs-CZ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cs-CZ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Kalamita </a:t>
            </a:r>
            <a:r>
              <a:rPr lang="cs-CZ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na celé oblasti. Udržují se především silnice zařazené do prvního pořadí. 	</a:t>
            </a:r>
            <a:endParaRPr lang="cs-CZ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7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285720" y="6215058"/>
            <a:ext cx="292895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72560" cy="638944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effectLst/>
                <a:cs typeface="Arial" pitchFamily="34" charset="0"/>
              </a:rPr>
              <a:t>Optimalizace trasy vybraného okruhu ZÚS</a:t>
            </a:r>
            <a:br>
              <a:rPr lang="cs-CZ" sz="3600" dirty="0" smtClean="0">
                <a:effectLst/>
                <a:cs typeface="Arial" pitchFamily="34" charset="0"/>
              </a:rPr>
            </a:br>
            <a:r>
              <a:rPr lang="cs-CZ" sz="1100" dirty="0" smtClean="0">
                <a:cs typeface="Arial" pitchFamily="34" charset="0"/>
              </a:rPr>
              <a:t/>
            </a:r>
            <a:br>
              <a:rPr lang="cs-CZ" sz="1100" dirty="0" smtClean="0">
                <a:cs typeface="Arial" pitchFamily="34" charset="0"/>
              </a:rPr>
            </a:br>
            <a:r>
              <a:rPr lang="cs-CZ" sz="2800" dirty="0" smtClean="0">
                <a:effectLst/>
              </a:rPr>
              <a:t>Posypová jízda číslo 1</a:t>
            </a:r>
            <a:r>
              <a:rPr lang="cs-CZ" sz="2800" i="1" dirty="0" smtClean="0">
                <a:effectLst/>
              </a:rPr>
              <a:t/>
            </a:r>
            <a:br>
              <a:rPr lang="cs-CZ" sz="2800" i="1" dirty="0" smtClean="0">
                <a:effectLst/>
              </a:rPr>
            </a:br>
            <a:endParaRPr lang="cs-CZ" sz="3100" dirty="0"/>
          </a:p>
        </p:txBody>
      </p:sp>
      <p:pic>
        <p:nvPicPr>
          <p:cNvPr id="3" name="Obrázek 2" descr="C:\Users\jaros\OneDrive\diplomka\ZÚS SÚS\obrázky okruhů\jízda č,1\č.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C:\Users\jaros\OneDrive\diplomka\ZÚS SÚS\obrázky okruhů\jízda č,1\Výkres1-Rozvržení1 jízda č.1optimaliza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3571876"/>
            <a:ext cx="4714876" cy="5715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č.1 před optimalizací  26,106 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Obrázek 8" descr="C:\Users\jaros\OneDrive\diplomka\ZÚS SÚS\obrázky okruhů\jízda č,1\ves var 1PNG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3"/>
            <a:ext cx="3357586" cy="221457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Obrázek 9" descr="C:\Users\jaros\OneDrive\diplomka\ZÚS SÚS\obrázky okruhů\jízda č,1\ves var 2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214818"/>
            <a:ext cx="2664774" cy="247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285720" y="6286496"/>
            <a:ext cx="3643306" cy="5715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č.1 přesunutí místa nakládky 29,100 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6929422" y="4357694"/>
            <a:ext cx="2214578" cy="20002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č.1 přesunutí výjezdního místa 39,800 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714876" y="3571876"/>
            <a:ext cx="4714876" cy="5715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Jízda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č.1 po optimalizací  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28,004 </a:t>
            </a:r>
            <a:r>
              <a:rPr kumimoji="0" lang="cs-CZ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km</a:t>
            </a:r>
            <a:endParaRPr kumimoji="0" lang="cs-CZ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6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Posypová jízda číslo 1 zhodnocení jednotlivých optimalizovaných variant</a:t>
            </a:r>
            <a:endParaRPr lang="cs-CZ" sz="32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709</TotalTime>
  <Words>392</Words>
  <Application>Microsoft Office PowerPoint</Application>
  <PresentationFormat>Předvádění na obrazovce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Shluk</vt:lpstr>
      <vt:lpstr>           Vysoká škola technická a ekonomická v Českých Budějovicích    Ústav technicko - technologický  </vt:lpstr>
      <vt:lpstr>Osnova obhajoby</vt:lpstr>
      <vt:lpstr>Cíl práce</vt:lpstr>
      <vt:lpstr>Teorie grafů</vt:lpstr>
      <vt:lpstr>Technologie údržby</vt:lpstr>
      <vt:lpstr>Plán zimní údržby</vt:lpstr>
      <vt:lpstr>Kalamitní plán  Stupně kalamitní situace</vt:lpstr>
      <vt:lpstr>Optimalizace trasy vybraného okruhu ZÚS  Posypová jízda číslo 1 </vt:lpstr>
      <vt:lpstr>Posypová jízda číslo 1 zhodnocení jednotlivých optimalizovaných variant</vt:lpstr>
      <vt:lpstr>Posypová jízda číslo 2 </vt:lpstr>
      <vt:lpstr>Posypová jízda číslo 2 zhodnocení jednotlivých optimalizovaných variant</vt:lpstr>
      <vt:lpstr>Posypová jízda číslo 3 </vt:lpstr>
      <vt:lpstr>Posypová jízda číslo 3 zhodnocení jednotlivých optimalizovaných variant</vt:lpstr>
      <vt:lpstr>Zhodnocení výsledků</vt:lpstr>
      <vt:lpstr>Doplňující dotazy oponenta: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HP</dc:creator>
  <cp:lastModifiedBy>jaros</cp:lastModifiedBy>
  <cp:revision>89</cp:revision>
  <dcterms:created xsi:type="dcterms:W3CDTF">2017-06-12T19:44:42Z</dcterms:created>
  <dcterms:modified xsi:type="dcterms:W3CDTF">2018-05-30T09:54:48Z</dcterms:modified>
</cp:coreProperties>
</file>