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26"/>
  </p:notesMasterIdLst>
  <p:sldIdLst>
    <p:sldId id="256" r:id="rId2"/>
    <p:sldId id="258" r:id="rId3"/>
    <p:sldId id="259" r:id="rId4"/>
    <p:sldId id="261" r:id="rId5"/>
    <p:sldId id="265" r:id="rId6"/>
    <p:sldId id="267" r:id="rId7"/>
    <p:sldId id="266" r:id="rId8"/>
    <p:sldId id="263" r:id="rId9"/>
    <p:sldId id="293" r:id="rId10"/>
    <p:sldId id="294" r:id="rId11"/>
    <p:sldId id="272" r:id="rId12"/>
    <p:sldId id="284" r:id="rId13"/>
    <p:sldId id="285" r:id="rId14"/>
    <p:sldId id="288" r:id="rId15"/>
    <p:sldId id="286" r:id="rId16"/>
    <p:sldId id="289" r:id="rId17"/>
    <p:sldId id="287" r:id="rId18"/>
    <p:sldId id="290" r:id="rId19"/>
    <p:sldId id="271" r:id="rId20"/>
    <p:sldId id="279" r:id="rId21"/>
    <p:sldId id="280" r:id="rId22"/>
    <p:sldId id="283" r:id="rId23"/>
    <p:sldId id="295" r:id="rId24"/>
    <p:sldId id="292" r:id="rId25"/>
  </p:sldIdLst>
  <p:sldSz cx="9144000" cy="5143500" type="screen16x9"/>
  <p:notesSz cx="6858000" cy="9144000"/>
  <p:embeddedFontLst>
    <p:embeddedFont>
      <p:font typeface="Raleway ExtraBold" panose="020B0903030101060003" pitchFamily="34" charset="-18"/>
      <p:bold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Raleway Light" panose="020B0403030101060003" pitchFamily="34" charset="-18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942C42-F2BE-42CD-BB7D-6DA747AA6930}">
  <a:tblStyle styleId="{B8942C42-F2BE-42CD-BB7D-6DA747AA69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1"/>
  </p:normalViewPr>
  <p:slideViewPr>
    <p:cSldViewPr snapToGrid="0" snapToObjects="1">
      <p:cViewPr varScale="1">
        <p:scale>
          <a:sx n="151" d="100"/>
          <a:sy n="151" d="100"/>
        </p:scale>
        <p:origin x="4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70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926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374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811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257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96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677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993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20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087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514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518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89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1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85800" y="38306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Shape 49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_1">
    <p:bg>
      <p:bgPr>
        <a:solidFill>
          <a:srgbClr val="FFB6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Shape 5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01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6" r:id="rId5"/>
    <p:sldLayoutId id="2147483657" r:id="rId6"/>
    <p:sldLayoutId id="214748365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799" y="1064956"/>
            <a:ext cx="8174421" cy="33820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cs-CZ" sz="4800" dirty="0">
                <a:solidFill>
                  <a:schemeClr val="accent2">
                    <a:lumMod val="50000"/>
                  </a:schemeClr>
                </a:solidFill>
              </a:rPr>
              <a:t>Optimalizace logistického</a:t>
            </a:r>
            <a:br>
              <a:rPr lang="cs-CZ" sz="4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cs-CZ" sz="4800" dirty="0">
                <a:solidFill>
                  <a:schemeClr val="accent2">
                    <a:lumMod val="50000"/>
                  </a:schemeClr>
                </a:solidFill>
              </a:rPr>
              <a:t>procesu </a:t>
            </a:r>
            <a:r>
              <a:rPr lang="cs-CZ" sz="4800" dirty="0"/>
              <a:t>zpracování dřevní</a:t>
            </a:r>
            <a:br>
              <a:rPr lang="cs-CZ" sz="4800" dirty="0"/>
            </a:br>
            <a:r>
              <a:rPr lang="cs-CZ" sz="4800" dirty="0"/>
              <a:t>štěpky</a:t>
            </a:r>
          </a:p>
        </p:txBody>
      </p:sp>
      <p:grpSp>
        <p:nvGrpSpPr>
          <p:cNvPr id="12" name="Shape 605">
            <a:extLst>
              <a:ext uri="{FF2B5EF4-FFF2-40B4-BE49-F238E27FC236}">
                <a16:creationId xmlns:a16="http://schemas.microsoft.com/office/drawing/2014/main" id="{941707DA-CD96-1E4B-AC31-48A3F96E59B4}"/>
              </a:ext>
            </a:extLst>
          </p:cNvPr>
          <p:cNvGrpSpPr/>
          <p:nvPr/>
        </p:nvGrpSpPr>
        <p:grpSpPr>
          <a:xfrm>
            <a:off x="8043199" y="237884"/>
            <a:ext cx="817021" cy="827072"/>
            <a:chOff x="2624850" y="4296000"/>
            <a:chExt cx="380400" cy="495825"/>
          </a:xfrm>
          <a:solidFill>
            <a:schemeClr val="bg1"/>
          </a:solidFill>
        </p:grpSpPr>
        <p:sp>
          <p:nvSpPr>
            <p:cNvPr id="13" name="Shape 606">
              <a:extLst>
                <a:ext uri="{FF2B5EF4-FFF2-40B4-BE49-F238E27FC236}">
                  <a16:creationId xmlns:a16="http://schemas.microsoft.com/office/drawing/2014/main" id="{308B5D06-1573-964A-AE40-EC2D1F9DDB29}"/>
                </a:ext>
              </a:extLst>
            </p:cNvPr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0" t="0" r="0" b="0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607">
              <a:extLst>
                <a:ext uri="{FF2B5EF4-FFF2-40B4-BE49-F238E27FC236}">
                  <a16:creationId xmlns:a16="http://schemas.microsoft.com/office/drawing/2014/main" id="{4A59C367-2C97-474E-A899-2A8CCD0106A9}"/>
                </a:ext>
              </a:extLst>
            </p:cNvPr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0" t="0" r="0" b="0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608">
              <a:extLst>
                <a:ext uri="{FF2B5EF4-FFF2-40B4-BE49-F238E27FC236}">
                  <a16:creationId xmlns:a16="http://schemas.microsoft.com/office/drawing/2014/main" id="{D20B4E10-7307-5C4E-B9E2-430C7E3550CD}"/>
                </a:ext>
              </a:extLst>
            </p:cNvPr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0" t="0" r="0" b="0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055177" y="292676"/>
            <a:ext cx="796167" cy="796157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3B3118-7D9C-B844-B997-E1A8177482F7}"/>
              </a:ext>
            </a:extLst>
          </p:cNvPr>
          <p:cNvSpPr txBox="1"/>
          <p:nvPr/>
        </p:nvSpPr>
        <p:spPr>
          <a:xfrm>
            <a:off x="667508" y="734890"/>
            <a:ext cx="6388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 panose="020B0403030101060003" pitchFamily="34" charset="0"/>
              </a:rPr>
              <a:t>Proces po </a:t>
            </a:r>
            <a:r>
              <a:rPr lang="cs-CZ" sz="4400" b="1" dirty="0">
                <a:solidFill>
                  <a:srgbClr val="FFC000"/>
                </a:solidFill>
                <a:latin typeface="Raleway ExtraBold" panose="020B0403030101060003" pitchFamily="34" charset="0"/>
              </a:rPr>
              <a:t>optimalizaci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345D07F-B376-9644-AD33-FECC775EF9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83" y="1613661"/>
            <a:ext cx="8300474" cy="13879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14FD978-C1E2-0D4D-8324-C9023A45547C}"/>
              </a:ext>
            </a:extLst>
          </p:cNvPr>
          <p:cNvSpPr/>
          <p:nvPr/>
        </p:nvSpPr>
        <p:spPr>
          <a:xfrm>
            <a:off x="676004" y="2848103"/>
            <a:ext cx="7800631" cy="18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BFBFBF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Šedě</a:t>
            </a:r>
            <a:r>
              <a:rPr lang="cs-CZ" sz="1600" dirty="0">
                <a:solidFill>
                  <a:srgbClr val="BFBFBF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 	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je označena délka celého projektu</a:t>
            </a:r>
          </a:p>
          <a:p>
            <a:pPr marL="342900" lvl="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92D05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Zeleně</a:t>
            </a:r>
            <a:r>
              <a:rPr lang="cs-CZ" sz="1600" dirty="0">
                <a:solidFill>
                  <a:srgbClr val="92D05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 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jsou označeny úkoly spojené se štěpkovačem</a:t>
            </a:r>
          </a:p>
          <a:p>
            <a:pPr marL="342900" lvl="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B5C0DF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Světlé modře 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jsou označeny úkoly spojené s nákladní soupravou 1</a:t>
            </a:r>
          </a:p>
          <a:p>
            <a:pPr marL="342900" lvl="0" indent="-34290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FFC00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Oranžově</a:t>
            </a:r>
            <a:r>
              <a:rPr lang="cs-CZ" sz="1600" dirty="0">
                <a:solidFill>
                  <a:srgbClr val="FFC00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 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jsou označeny úkoly spojené s nákladní soupravou 2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70C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Tmavě modře 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jsou označeny úkoly spojené s nákladní soupravou 3</a:t>
            </a:r>
          </a:p>
        </p:txBody>
      </p:sp>
    </p:spTree>
    <p:extLst>
      <p:ext uri="{BB962C8B-B14F-4D97-AF65-F5344CB8AC3E}">
        <p14:creationId xmlns:p14="http://schemas.microsoft.com/office/powerpoint/2010/main" val="240485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735724" y="568449"/>
            <a:ext cx="7868676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Zhodnocení navrhnutého </a:t>
            </a:r>
            <a:r>
              <a:rPr lang="cs-CZ" dirty="0">
                <a:solidFill>
                  <a:srgbClr val="FFB600"/>
                </a:solidFill>
              </a:rPr>
              <a:t>řešení</a:t>
            </a:r>
          </a:p>
        </p:txBody>
      </p:sp>
      <p:sp>
        <p:nvSpPr>
          <p:cNvPr id="255" name="Shape 255"/>
          <p:cNvSpPr/>
          <p:nvPr/>
        </p:nvSpPr>
        <p:spPr>
          <a:xfrm>
            <a:off x="2164963" y="3238713"/>
            <a:ext cx="594300" cy="369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1518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1163327" y="2947750"/>
            <a:ext cx="5943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1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594486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nákladů</a:t>
            </a:r>
          </a:p>
        </p:txBody>
      </p:sp>
      <p:sp>
        <p:nvSpPr>
          <p:cNvPr id="260" name="Shape 260"/>
          <p:cNvSpPr/>
          <p:nvPr/>
        </p:nvSpPr>
        <p:spPr>
          <a:xfrm>
            <a:off x="3256823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2710864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zisků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3268264" y="2950893"/>
            <a:ext cx="5943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endParaRPr sz="8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338808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4781408" y="3949888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Výnosnost investice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5424948" y="29351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74207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859342" y="3943841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Prostá doba návratnosti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7495492" y="29477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4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4337175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419150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274" name="Shape 274"/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</p:grpSpPr>
        <p:sp>
          <p:nvSpPr>
            <p:cNvPr id="275" name="Shape 27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/>
              <a:t>Stanovení </a:t>
            </a:r>
            <a:r>
              <a:rPr lang="cs-CZ" sz="3600" dirty="0">
                <a:solidFill>
                  <a:srgbClr val="FFB600"/>
                </a:solidFill>
              </a:rPr>
              <a:t>nákladů </a:t>
            </a: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(v Kč)</a:t>
            </a:r>
          </a:p>
        </p:txBody>
      </p:sp>
      <p:grpSp>
        <p:nvGrpSpPr>
          <p:cNvPr id="207" name="Shape 207"/>
          <p:cNvGrpSpPr/>
          <p:nvPr/>
        </p:nvGrpSpPr>
        <p:grpSpPr>
          <a:xfrm>
            <a:off x="8089119" y="319162"/>
            <a:ext cx="728350" cy="743348"/>
            <a:chOff x="3955900" y="2984500"/>
            <a:chExt cx="414000" cy="422525"/>
          </a:xfrm>
        </p:grpSpPr>
        <p:sp>
          <p:nvSpPr>
            <p:cNvPr id="208" name="Shape 208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92AE844D-67DF-DA43-A4A0-F2E827E6F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098630"/>
              </p:ext>
            </p:extLst>
          </p:nvPr>
        </p:nvGraphicFramePr>
        <p:xfrm>
          <a:off x="426661" y="1619864"/>
          <a:ext cx="8286432" cy="2775079"/>
        </p:xfrm>
        <a:graphic>
          <a:graphicData uri="http://schemas.openxmlformats.org/drawingml/2006/table">
            <a:tbl>
              <a:tblPr firstRow="1" firstCol="1" bandRow="1">
                <a:tableStyleId>{B8942C42-F2BE-42CD-BB7D-6DA747AA6930}</a:tableStyleId>
              </a:tblPr>
              <a:tblGrid>
                <a:gridCol w="860394">
                  <a:extLst>
                    <a:ext uri="{9D8B030D-6E8A-4147-A177-3AD203B41FA5}">
                      <a16:colId xmlns:a16="http://schemas.microsoft.com/office/drawing/2014/main" val="67118146"/>
                    </a:ext>
                  </a:extLst>
                </a:gridCol>
                <a:gridCol w="1367478">
                  <a:extLst>
                    <a:ext uri="{9D8B030D-6E8A-4147-A177-3AD203B41FA5}">
                      <a16:colId xmlns:a16="http://schemas.microsoft.com/office/drawing/2014/main" val="287291033"/>
                    </a:ext>
                  </a:extLst>
                </a:gridCol>
                <a:gridCol w="1237902">
                  <a:extLst>
                    <a:ext uri="{9D8B030D-6E8A-4147-A177-3AD203B41FA5}">
                      <a16:colId xmlns:a16="http://schemas.microsoft.com/office/drawing/2014/main" val="1873548266"/>
                    </a:ext>
                  </a:extLst>
                </a:gridCol>
                <a:gridCol w="1237028">
                  <a:extLst>
                    <a:ext uri="{9D8B030D-6E8A-4147-A177-3AD203B41FA5}">
                      <a16:colId xmlns:a16="http://schemas.microsoft.com/office/drawing/2014/main" val="350733559"/>
                    </a:ext>
                  </a:extLst>
                </a:gridCol>
                <a:gridCol w="1135761">
                  <a:extLst>
                    <a:ext uri="{9D8B030D-6E8A-4147-A177-3AD203B41FA5}">
                      <a16:colId xmlns:a16="http://schemas.microsoft.com/office/drawing/2014/main" val="463596882"/>
                    </a:ext>
                  </a:extLst>
                </a:gridCol>
                <a:gridCol w="1054574">
                  <a:extLst>
                    <a:ext uri="{9D8B030D-6E8A-4147-A177-3AD203B41FA5}">
                      <a16:colId xmlns:a16="http://schemas.microsoft.com/office/drawing/2014/main" val="4103830182"/>
                    </a:ext>
                  </a:extLst>
                </a:gridCol>
                <a:gridCol w="1393295">
                  <a:extLst>
                    <a:ext uri="{9D8B030D-6E8A-4147-A177-3AD203B41FA5}">
                      <a16:colId xmlns:a16="http://schemas.microsoft.com/office/drawing/2014/main" val="178621625"/>
                    </a:ext>
                  </a:extLst>
                </a:gridCol>
              </a:tblGrid>
              <a:tr h="728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Rok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Fond oprav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Odpisy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Úrok z úvěru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Mzdové náklady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Provozní náklady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Celkem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411836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1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524 793,35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2 099 174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350 650,52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671 378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870 800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4 516 795,87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29689425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2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524 793,35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3 358 678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277 491,60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671 378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870 800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5 703 140,95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5374594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3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524 793,35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2 519 008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202 092,43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671 378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870 800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4 788 071,78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74932401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4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524 793,35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1 679 338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124 384,39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671 378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870 800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3 870 693,74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20783030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5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524 793,35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839 669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44 296,84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671 378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870 800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2 950 937,19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11024714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Celkem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2 623 966,75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10 495 867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998 915,78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3 356 890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4 354 000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21 829 639,5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040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8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735724" y="568449"/>
            <a:ext cx="7868676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Zhodnocení navrhnutého </a:t>
            </a:r>
            <a:r>
              <a:rPr lang="cs-CZ" dirty="0">
                <a:solidFill>
                  <a:srgbClr val="FFB600"/>
                </a:solidFill>
              </a:rPr>
              <a:t>řešení</a:t>
            </a:r>
          </a:p>
        </p:txBody>
      </p:sp>
      <p:sp>
        <p:nvSpPr>
          <p:cNvPr id="255" name="Shape 255"/>
          <p:cNvSpPr/>
          <p:nvPr/>
        </p:nvSpPr>
        <p:spPr>
          <a:xfrm>
            <a:off x="2164963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1518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1163327" y="2947750"/>
            <a:ext cx="5943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1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594486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nákladů</a:t>
            </a:r>
          </a:p>
        </p:txBody>
      </p:sp>
      <p:sp>
        <p:nvSpPr>
          <p:cNvPr id="260" name="Shape 260"/>
          <p:cNvSpPr/>
          <p:nvPr/>
        </p:nvSpPr>
        <p:spPr>
          <a:xfrm>
            <a:off x="3256823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2710864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zisků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3268264" y="2950893"/>
            <a:ext cx="5943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endParaRPr sz="8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338808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4781408" y="3949888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Výnosnost investice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5424948" y="29351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74207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859342" y="3943841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Prostá doba návratnosti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7495492" y="29477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4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4337175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419150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274" name="Shape 274"/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</p:grpSpPr>
        <p:sp>
          <p:nvSpPr>
            <p:cNvPr id="275" name="Shape 27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99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/>
              <a:t>Stanovení </a:t>
            </a:r>
            <a:r>
              <a:rPr lang="cs-CZ" sz="3600" dirty="0">
                <a:solidFill>
                  <a:srgbClr val="FFB600"/>
                </a:solidFill>
              </a:rPr>
              <a:t>zisků </a:t>
            </a: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(v Kč)</a:t>
            </a:r>
          </a:p>
        </p:txBody>
      </p:sp>
      <p:grpSp>
        <p:nvGrpSpPr>
          <p:cNvPr id="207" name="Shape 207"/>
          <p:cNvGrpSpPr/>
          <p:nvPr/>
        </p:nvGrpSpPr>
        <p:grpSpPr>
          <a:xfrm>
            <a:off x="8089119" y="319162"/>
            <a:ext cx="728350" cy="743348"/>
            <a:chOff x="3955900" y="2984500"/>
            <a:chExt cx="414000" cy="422525"/>
          </a:xfrm>
        </p:grpSpPr>
        <p:sp>
          <p:nvSpPr>
            <p:cNvPr id="208" name="Shape 208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0" t="0" r="0" b="0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0" t="0" r="0" b="0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0" t="0" r="0" b="0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2E7C0F1-4692-A14A-A35E-A03C5C3AA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172699"/>
              </p:ext>
            </p:extLst>
          </p:nvPr>
        </p:nvGraphicFramePr>
        <p:xfrm>
          <a:off x="496769" y="1535146"/>
          <a:ext cx="8147761" cy="2626487"/>
        </p:xfrm>
        <a:graphic>
          <a:graphicData uri="http://schemas.openxmlformats.org/drawingml/2006/table">
            <a:tbl>
              <a:tblPr firstRow="1" firstCol="1" bandRow="1">
                <a:tableStyleId>{B8942C42-F2BE-42CD-BB7D-6DA747AA6930}</a:tableStyleId>
              </a:tblPr>
              <a:tblGrid>
                <a:gridCol w="874830">
                  <a:extLst>
                    <a:ext uri="{9D8B030D-6E8A-4147-A177-3AD203B41FA5}">
                      <a16:colId xmlns:a16="http://schemas.microsoft.com/office/drawing/2014/main" val="2079502826"/>
                    </a:ext>
                  </a:extLst>
                </a:gridCol>
                <a:gridCol w="1262270">
                  <a:extLst>
                    <a:ext uri="{9D8B030D-6E8A-4147-A177-3AD203B41FA5}">
                      <a16:colId xmlns:a16="http://schemas.microsoft.com/office/drawing/2014/main" val="1339134745"/>
                    </a:ext>
                  </a:extLst>
                </a:gridCol>
                <a:gridCol w="1457803">
                  <a:extLst>
                    <a:ext uri="{9D8B030D-6E8A-4147-A177-3AD203B41FA5}">
                      <a16:colId xmlns:a16="http://schemas.microsoft.com/office/drawing/2014/main" val="2285932697"/>
                    </a:ext>
                  </a:extLst>
                </a:gridCol>
                <a:gridCol w="1722718">
                  <a:extLst>
                    <a:ext uri="{9D8B030D-6E8A-4147-A177-3AD203B41FA5}">
                      <a16:colId xmlns:a16="http://schemas.microsoft.com/office/drawing/2014/main" val="794914029"/>
                    </a:ext>
                  </a:extLst>
                </a:gridCol>
                <a:gridCol w="1445570">
                  <a:extLst>
                    <a:ext uri="{9D8B030D-6E8A-4147-A177-3AD203B41FA5}">
                      <a16:colId xmlns:a16="http://schemas.microsoft.com/office/drawing/2014/main" val="3552588163"/>
                    </a:ext>
                  </a:extLst>
                </a:gridCol>
                <a:gridCol w="1384570">
                  <a:extLst>
                    <a:ext uri="{9D8B030D-6E8A-4147-A177-3AD203B41FA5}">
                      <a16:colId xmlns:a16="http://schemas.microsoft.com/office/drawing/2014/main" val="545022753"/>
                    </a:ext>
                  </a:extLst>
                </a:gridCol>
              </a:tblGrid>
              <a:tr h="658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Rok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Výnosy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Náklady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Zisk před zdaněním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Daň z příjmu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Čistý zisk (EAT)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572160"/>
                  </a:ext>
                </a:extLst>
              </a:tr>
              <a:tr h="3079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1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8 100 000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4 516 795,87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3 583 204,13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537 480,62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3 045 723,51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66267993"/>
                  </a:ext>
                </a:extLst>
              </a:tr>
              <a:tr h="3079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2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8 100 000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5 703 140,95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2 396 859,05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359 528,86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2 037 330,19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3664374"/>
                  </a:ext>
                </a:extLst>
              </a:tr>
              <a:tr h="3079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3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8 100 000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4 788 071,78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3 311 928,22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496 789,23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2 815 138,99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55275089"/>
                  </a:ext>
                </a:extLst>
              </a:tr>
              <a:tr h="3079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4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8 100 000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3 870 693,74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4 229 306,26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634 395,94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3 594 910,32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9066001"/>
                  </a:ext>
                </a:extLst>
              </a:tr>
              <a:tr h="3079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>
                          <a:effectLst/>
                          <a:latin typeface="Raleway Light" panose="020B0403030101060003" pitchFamily="34" charset="0"/>
                        </a:rPr>
                        <a:t>5</a:t>
                      </a:r>
                      <a:endParaRPr lang="cs-CZ" sz="1600" b="0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8 100 000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2 950 937,19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5 149 062,81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772 359,42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4 376 703,39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9510498"/>
                  </a:ext>
                </a:extLst>
              </a:tr>
              <a:tr h="3079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0" i="0" dirty="0">
                          <a:effectLst/>
                          <a:latin typeface="Raleway Light" panose="020B0403030101060003" pitchFamily="34" charset="0"/>
                        </a:rPr>
                        <a:t>Celkem</a:t>
                      </a:r>
                      <a:endParaRPr lang="cs-CZ" sz="1600" b="0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40 500 000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21 829 639,50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>
                          <a:effectLst/>
                          <a:latin typeface="Raleway Light" panose="020B0403030101060003" pitchFamily="34" charset="0"/>
                        </a:rPr>
                        <a:t>18 670 360,47</a:t>
                      </a:r>
                      <a:endParaRPr lang="cs-CZ" sz="1600" b="1" i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2 800 554,07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i="0" dirty="0">
                          <a:effectLst/>
                          <a:latin typeface="Raleway Light" panose="020B0403030101060003" pitchFamily="34" charset="0"/>
                        </a:rPr>
                        <a:t>15 869 806,4</a:t>
                      </a:r>
                      <a:endParaRPr lang="cs-CZ" sz="1600" b="1" i="0" dirty="0">
                        <a:effectLst/>
                        <a:latin typeface="Raleway Light" panose="020B040303010106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170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40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735724" y="568449"/>
            <a:ext cx="7868676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Zhodnocení navrhnutého </a:t>
            </a:r>
            <a:r>
              <a:rPr lang="cs-CZ" dirty="0">
                <a:solidFill>
                  <a:srgbClr val="FFB600"/>
                </a:solidFill>
              </a:rPr>
              <a:t>řešení</a:t>
            </a:r>
          </a:p>
        </p:txBody>
      </p:sp>
      <p:sp>
        <p:nvSpPr>
          <p:cNvPr id="255" name="Shape 255"/>
          <p:cNvSpPr/>
          <p:nvPr/>
        </p:nvSpPr>
        <p:spPr>
          <a:xfrm>
            <a:off x="2164963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1518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1163327" y="2947750"/>
            <a:ext cx="5943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1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594486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nákladů</a:t>
            </a:r>
          </a:p>
        </p:txBody>
      </p:sp>
      <p:sp>
        <p:nvSpPr>
          <p:cNvPr id="260" name="Shape 260"/>
          <p:cNvSpPr/>
          <p:nvPr/>
        </p:nvSpPr>
        <p:spPr>
          <a:xfrm>
            <a:off x="3256823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2710864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zisků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3268264" y="2950893"/>
            <a:ext cx="5943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endParaRPr sz="8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338808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4781408" y="3949888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Výnosnost investice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5424948" y="29351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74207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859342" y="3943841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Prostá doba návratnosti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7495492" y="29477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4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419150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274" name="Shape 274"/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</p:grpSpPr>
        <p:sp>
          <p:nvSpPr>
            <p:cNvPr id="275" name="Shape 27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Shape 255">
            <a:extLst>
              <a:ext uri="{FF2B5EF4-FFF2-40B4-BE49-F238E27FC236}">
                <a16:creationId xmlns:a16="http://schemas.microsoft.com/office/drawing/2014/main" id="{3667B8C6-D206-F540-95FF-E5E61E2BCBFE}"/>
              </a:ext>
            </a:extLst>
          </p:cNvPr>
          <p:cNvSpPr/>
          <p:nvPr/>
        </p:nvSpPr>
        <p:spPr>
          <a:xfrm>
            <a:off x="4254746" y="3242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260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/>
              <a:t>Výnosnost </a:t>
            </a:r>
            <a:r>
              <a:rPr lang="cs-CZ" sz="3600" dirty="0">
                <a:solidFill>
                  <a:srgbClr val="FFB600"/>
                </a:solidFill>
              </a:rPr>
              <a:t>investice</a:t>
            </a:r>
            <a:endParaRPr lang="cs-CZ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8A4B9ABA-F342-F444-84E2-4DD766C8F91F}"/>
                  </a:ext>
                </a:extLst>
              </p:cNvPr>
              <p:cNvSpPr txBox="1"/>
              <p:nvPr/>
            </p:nvSpPr>
            <p:spPr>
              <a:xfrm>
                <a:off x="922000" y="2106984"/>
                <a:ext cx="3719850" cy="2259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>
                    <a:latin typeface="Raleway Light" panose="020B0403030101060003" pitchFamily="34" charset="0"/>
                  </a:rPr>
                  <a:t>ROI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ů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ě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rn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ý 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ro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í č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ist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ý 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zisk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klady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na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investici</m:t>
                        </m:r>
                      </m:den>
                    </m:f>
                  </m:oMath>
                </a14:m>
                <a:r>
                  <a:rPr lang="cs-CZ" sz="2000" dirty="0">
                    <a:latin typeface="Raleway Light" panose="020B0403030101060003" pitchFamily="34" charset="0"/>
                  </a:rPr>
                  <a:t> *100</a:t>
                </a:r>
              </a:p>
              <a:p>
                <a:endParaRPr lang="cs-CZ" sz="2000" dirty="0">
                  <a:latin typeface="Raleway Light" panose="020B0403030101060003" pitchFamily="34" charset="0"/>
                </a:endParaRPr>
              </a:p>
              <a:p>
                <a:r>
                  <a:rPr lang="cs-CZ" sz="2000" dirty="0">
                    <a:latin typeface="Raleway Light" panose="020B0403030101060003" pitchFamily="34" charset="0"/>
                  </a:rPr>
                  <a:t>ROI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3 173 961,28</m:t>
                        </m:r>
                      </m:num>
                      <m:den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10 495 867</m:t>
                        </m:r>
                      </m:den>
                    </m:f>
                  </m:oMath>
                </a14:m>
                <a:r>
                  <a:rPr lang="cs-CZ" sz="2000" dirty="0">
                    <a:latin typeface="Raleway Light" panose="020B0403030101060003" pitchFamily="34" charset="0"/>
                  </a:rPr>
                  <a:t>*100</a:t>
                </a:r>
              </a:p>
              <a:p>
                <a:endParaRPr lang="cs-CZ" sz="2000" dirty="0">
                  <a:latin typeface="Raleway Light" panose="020B0403030101060003" pitchFamily="34" charset="0"/>
                </a:endParaRPr>
              </a:p>
              <a:p>
                <a:r>
                  <a:rPr lang="cs-CZ" sz="2000" dirty="0">
                    <a:latin typeface="Raleway Light" panose="020B0403030101060003" pitchFamily="34" charset="0"/>
                  </a:rPr>
                  <a:t>ROI = 30,24 %</a:t>
                </a:r>
              </a:p>
              <a:p>
                <a:r>
                  <a:rPr lang="cs-CZ" sz="2000" dirty="0">
                    <a:effectLst/>
                    <a:latin typeface="Raleway Light" panose="020B0403030101060003" pitchFamily="34" charset="0"/>
                  </a:rPr>
                  <a:t> </a:t>
                </a:r>
                <a:endParaRPr lang="cs-CZ" sz="2000" dirty="0">
                  <a:latin typeface="Raleway Light" panose="020B0403030101060003" pitchFamily="34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8A4B9ABA-F342-F444-84E2-4DD766C8F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00" y="2106984"/>
                <a:ext cx="3719850" cy="2259593"/>
              </a:xfrm>
              <a:prstGeom prst="rect">
                <a:avLst/>
              </a:prstGeom>
              <a:blipFill>
                <a:blip r:embed="rId3"/>
                <a:stretch>
                  <a:fillRect l="-16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>
            <a:extLst>
              <a:ext uri="{FF2B5EF4-FFF2-40B4-BE49-F238E27FC236}">
                <a16:creationId xmlns:a16="http://schemas.microsoft.com/office/drawing/2014/main" id="{471E3C57-9A91-8440-80E2-92602D726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183" y="1749175"/>
            <a:ext cx="2907117" cy="2509741"/>
          </a:xfrm>
          <a:prstGeom prst="rect">
            <a:avLst/>
          </a:prstGeom>
        </p:spPr>
      </p:pic>
      <p:sp>
        <p:nvSpPr>
          <p:cNvPr id="14" name="Shape 555">
            <a:extLst>
              <a:ext uri="{FF2B5EF4-FFF2-40B4-BE49-F238E27FC236}">
                <a16:creationId xmlns:a16="http://schemas.microsoft.com/office/drawing/2014/main" id="{E474E400-0CDD-864C-AD25-6DF118095296}"/>
              </a:ext>
            </a:extLst>
          </p:cNvPr>
          <p:cNvSpPr/>
          <p:nvPr/>
        </p:nvSpPr>
        <p:spPr>
          <a:xfrm>
            <a:off x="8006761" y="285488"/>
            <a:ext cx="888761" cy="786509"/>
          </a:xfrm>
          <a:custGeom>
            <a:avLst/>
            <a:gdLst/>
            <a:ahLst/>
            <a:cxnLst/>
            <a:rect l="0" t="0" r="0" b="0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516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735724" y="568449"/>
            <a:ext cx="7868676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Zhodnocení navrhnutého </a:t>
            </a:r>
            <a:r>
              <a:rPr lang="cs-CZ" dirty="0">
                <a:solidFill>
                  <a:srgbClr val="FFB600"/>
                </a:solidFill>
              </a:rPr>
              <a:t>řešení</a:t>
            </a:r>
          </a:p>
        </p:txBody>
      </p:sp>
      <p:sp>
        <p:nvSpPr>
          <p:cNvPr id="255" name="Shape 255"/>
          <p:cNvSpPr/>
          <p:nvPr/>
        </p:nvSpPr>
        <p:spPr>
          <a:xfrm>
            <a:off x="2164963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1518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1163327" y="2947750"/>
            <a:ext cx="594300" cy="48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1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594486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nákladů</a:t>
            </a:r>
          </a:p>
        </p:txBody>
      </p:sp>
      <p:sp>
        <p:nvSpPr>
          <p:cNvPr id="260" name="Shape 260"/>
          <p:cNvSpPr/>
          <p:nvPr/>
        </p:nvSpPr>
        <p:spPr>
          <a:xfrm>
            <a:off x="3256823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2710864" y="39455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Stanovení zisků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3268264" y="2950893"/>
            <a:ext cx="5943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endParaRPr sz="8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338808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4781408" y="3949888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Výnosnost investice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5424948" y="29351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7420786" y="2947750"/>
            <a:ext cx="594300" cy="5943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859342" y="3943841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Prostá doba návratnosti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7495492" y="2947750"/>
            <a:ext cx="43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2000" b="1" dirty="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4</a:t>
            </a:r>
            <a:endParaRPr sz="2000" b="1" dirty="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419150" y="323871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274" name="Shape 274"/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</p:grpSpPr>
        <p:sp>
          <p:nvSpPr>
            <p:cNvPr id="275" name="Shape 27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Shape 255">
            <a:extLst>
              <a:ext uri="{FF2B5EF4-FFF2-40B4-BE49-F238E27FC236}">
                <a16:creationId xmlns:a16="http://schemas.microsoft.com/office/drawing/2014/main" id="{1FD0DEC1-D8DB-134A-96E7-9625D31BD5DB}"/>
              </a:ext>
            </a:extLst>
          </p:cNvPr>
          <p:cNvSpPr/>
          <p:nvPr/>
        </p:nvSpPr>
        <p:spPr>
          <a:xfrm>
            <a:off x="4254746" y="3240052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920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/>
              <a:t>Prostá doba </a:t>
            </a:r>
            <a:r>
              <a:rPr lang="cs-CZ" sz="3600" dirty="0">
                <a:solidFill>
                  <a:srgbClr val="FFB600"/>
                </a:solidFill>
              </a:rPr>
              <a:t>návratnosti</a:t>
            </a:r>
            <a:endParaRPr lang="cs-CZ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Shape 419">
            <a:extLst>
              <a:ext uri="{FF2B5EF4-FFF2-40B4-BE49-F238E27FC236}">
                <a16:creationId xmlns:a16="http://schemas.microsoft.com/office/drawing/2014/main" id="{65A9B603-1024-5A4E-926D-53E8F361512B}"/>
              </a:ext>
            </a:extLst>
          </p:cNvPr>
          <p:cNvGrpSpPr/>
          <p:nvPr/>
        </p:nvGrpSpPr>
        <p:grpSpPr>
          <a:xfrm>
            <a:off x="8131173" y="360393"/>
            <a:ext cx="694774" cy="663337"/>
            <a:chOff x="5983625" y="301625"/>
            <a:chExt cx="403000" cy="395050"/>
          </a:xfrm>
        </p:grpSpPr>
        <p:sp>
          <p:nvSpPr>
            <p:cNvPr id="7" name="Shape 420">
              <a:extLst>
                <a:ext uri="{FF2B5EF4-FFF2-40B4-BE49-F238E27FC236}">
                  <a16:creationId xmlns:a16="http://schemas.microsoft.com/office/drawing/2014/main" id="{CC710532-BE38-354B-874D-3E32921EB3A7}"/>
                </a:ext>
              </a:extLst>
            </p:cNvPr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0" t="0" r="0" b="0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421">
              <a:extLst>
                <a:ext uri="{FF2B5EF4-FFF2-40B4-BE49-F238E27FC236}">
                  <a16:creationId xmlns:a16="http://schemas.microsoft.com/office/drawing/2014/main" id="{2878C2B0-71B5-8B46-B4A6-565C685913E5}"/>
                </a:ext>
              </a:extLst>
            </p:cNvPr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0" t="0" r="0" b="0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422">
              <a:extLst>
                <a:ext uri="{FF2B5EF4-FFF2-40B4-BE49-F238E27FC236}">
                  <a16:creationId xmlns:a16="http://schemas.microsoft.com/office/drawing/2014/main" id="{3E89A2F9-D8B2-3448-974A-37A7848009D5}"/>
                </a:ext>
              </a:extLst>
            </p:cNvPr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23">
              <a:extLst>
                <a:ext uri="{FF2B5EF4-FFF2-40B4-BE49-F238E27FC236}">
                  <a16:creationId xmlns:a16="http://schemas.microsoft.com/office/drawing/2014/main" id="{F23730D4-F2E9-2249-ABB0-7405F9929AB1}"/>
                </a:ext>
              </a:extLst>
            </p:cNvPr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424">
              <a:extLst>
                <a:ext uri="{FF2B5EF4-FFF2-40B4-BE49-F238E27FC236}">
                  <a16:creationId xmlns:a16="http://schemas.microsoft.com/office/drawing/2014/main" id="{BB501A75-1883-C342-A8D7-A877909E390F}"/>
                </a:ext>
              </a:extLst>
            </p:cNvPr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425">
              <a:extLst>
                <a:ext uri="{FF2B5EF4-FFF2-40B4-BE49-F238E27FC236}">
                  <a16:creationId xmlns:a16="http://schemas.microsoft.com/office/drawing/2014/main" id="{B7FCB4A4-0911-5040-9185-D5CB8C5D9209}"/>
                </a:ext>
              </a:extLst>
            </p:cNvPr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426">
              <a:extLst>
                <a:ext uri="{FF2B5EF4-FFF2-40B4-BE49-F238E27FC236}">
                  <a16:creationId xmlns:a16="http://schemas.microsoft.com/office/drawing/2014/main" id="{DA649E41-9410-364C-8C51-62DB1616170A}"/>
                </a:ext>
              </a:extLst>
            </p:cNvPr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427">
              <a:extLst>
                <a:ext uri="{FF2B5EF4-FFF2-40B4-BE49-F238E27FC236}">
                  <a16:creationId xmlns:a16="http://schemas.microsoft.com/office/drawing/2014/main" id="{B8904C07-CC15-394F-8620-D150E7A9B79C}"/>
                </a:ext>
              </a:extLst>
            </p:cNvPr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428">
              <a:extLst>
                <a:ext uri="{FF2B5EF4-FFF2-40B4-BE49-F238E27FC236}">
                  <a16:creationId xmlns:a16="http://schemas.microsoft.com/office/drawing/2014/main" id="{0F16077E-38BA-5044-AE94-A93A52310957}"/>
                </a:ext>
              </a:extLst>
            </p:cNvPr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429">
              <a:extLst>
                <a:ext uri="{FF2B5EF4-FFF2-40B4-BE49-F238E27FC236}">
                  <a16:creationId xmlns:a16="http://schemas.microsoft.com/office/drawing/2014/main" id="{FDB3064C-C5C7-7F48-84C3-9F223E26E5F8}"/>
                </a:ext>
              </a:extLst>
            </p:cNvPr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430">
              <a:extLst>
                <a:ext uri="{FF2B5EF4-FFF2-40B4-BE49-F238E27FC236}">
                  <a16:creationId xmlns:a16="http://schemas.microsoft.com/office/drawing/2014/main" id="{325FF18F-469D-3D4C-A9C1-DBBDF6D3C80E}"/>
                </a:ext>
              </a:extLst>
            </p:cNvPr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431">
              <a:extLst>
                <a:ext uri="{FF2B5EF4-FFF2-40B4-BE49-F238E27FC236}">
                  <a16:creationId xmlns:a16="http://schemas.microsoft.com/office/drawing/2014/main" id="{6E461416-590D-E240-B571-DF8801C22AF8}"/>
                </a:ext>
              </a:extLst>
            </p:cNvPr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0" t="0" r="0" b="0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432">
              <a:extLst>
                <a:ext uri="{FF2B5EF4-FFF2-40B4-BE49-F238E27FC236}">
                  <a16:creationId xmlns:a16="http://schemas.microsoft.com/office/drawing/2014/main" id="{07BD085C-488A-F64C-80D1-BADE23231201}"/>
                </a:ext>
              </a:extLst>
            </p:cNvPr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0" t="0" r="0" b="0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433">
              <a:extLst>
                <a:ext uri="{FF2B5EF4-FFF2-40B4-BE49-F238E27FC236}">
                  <a16:creationId xmlns:a16="http://schemas.microsoft.com/office/drawing/2014/main" id="{A9F1F167-9984-0442-93DE-407380EAED9A}"/>
                </a:ext>
              </a:extLst>
            </p:cNvPr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434">
              <a:extLst>
                <a:ext uri="{FF2B5EF4-FFF2-40B4-BE49-F238E27FC236}">
                  <a16:creationId xmlns:a16="http://schemas.microsoft.com/office/drawing/2014/main" id="{91BE8539-298C-5E41-9F5D-9FE10180C720}"/>
                </a:ext>
              </a:extLst>
            </p:cNvPr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435">
              <a:extLst>
                <a:ext uri="{FF2B5EF4-FFF2-40B4-BE49-F238E27FC236}">
                  <a16:creationId xmlns:a16="http://schemas.microsoft.com/office/drawing/2014/main" id="{31CA1DF1-CA1B-6040-9D16-EA368B422F38}"/>
                </a:ext>
              </a:extLst>
            </p:cNvPr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436">
              <a:extLst>
                <a:ext uri="{FF2B5EF4-FFF2-40B4-BE49-F238E27FC236}">
                  <a16:creationId xmlns:a16="http://schemas.microsoft.com/office/drawing/2014/main" id="{7BE0F723-E163-C447-B60C-4C4A33AE1584}"/>
                </a:ext>
              </a:extLst>
            </p:cNvPr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437">
              <a:extLst>
                <a:ext uri="{FF2B5EF4-FFF2-40B4-BE49-F238E27FC236}">
                  <a16:creationId xmlns:a16="http://schemas.microsoft.com/office/drawing/2014/main" id="{EF80976A-7CCE-DC49-8213-45C04433FE43}"/>
                </a:ext>
              </a:extLst>
            </p:cNvPr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438">
              <a:extLst>
                <a:ext uri="{FF2B5EF4-FFF2-40B4-BE49-F238E27FC236}">
                  <a16:creationId xmlns:a16="http://schemas.microsoft.com/office/drawing/2014/main" id="{85320BC1-2D62-614E-A63A-7395D06EAB07}"/>
                </a:ext>
              </a:extLst>
            </p:cNvPr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439">
              <a:extLst>
                <a:ext uri="{FF2B5EF4-FFF2-40B4-BE49-F238E27FC236}">
                  <a16:creationId xmlns:a16="http://schemas.microsoft.com/office/drawing/2014/main" id="{6FAE1967-8F32-F749-8D33-EDA5DE73147D}"/>
                </a:ext>
              </a:extLst>
            </p:cNvPr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FAB7B458-2799-914E-9A57-6AF29DE3D898}"/>
                  </a:ext>
                </a:extLst>
              </p:cNvPr>
              <p:cNvSpPr txBox="1"/>
              <p:nvPr/>
            </p:nvSpPr>
            <p:spPr>
              <a:xfrm>
                <a:off x="922000" y="1749175"/>
                <a:ext cx="4641014" cy="3116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latin typeface="Raleway Light" panose="020B0403030101060003" pitchFamily="34" charset="0"/>
                  </a:rPr>
                  <a:t>DN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IN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sz="2000" b="0" i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Ú</m:t>
                        </m:r>
                      </m:den>
                    </m:f>
                  </m:oMath>
                </a14:m>
                <a:r>
                  <a:rPr lang="cs-CZ" sz="2000" dirty="0">
                    <a:latin typeface="Raleway Light" panose="020B0403030101060003" pitchFamily="34" charset="0"/>
                  </a:rPr>
                  <a:t> </a:t>
                </a:r>
              </a:p>
              <a:p>
                <a:endParaRPr lang="cs-CZ" sz="2000" dirty="0">
                  <a:latin typeface="Raleway Light" panose="020B0403030101060003" pitchFamily="34" charset="0"/>
                </a:endParaRPr>
              </a:p>
              <a:p>
                <a:r>
                  <a:rPr lang="cs-CZ" sz="2000" dirty="0">
                    <a:latin typeface="Raleway Light" panose="020B0403030101060003" pitchFamily="34" charset="0"/>
                  </a:rPr>
                  <a:t>DN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10 495 867</m:t>
                        </m:r>
                      </m:num>
                      <m:den>
                        <m:r>
                          <a:rPr lang="cs-CZ" sz="2000" b="0" i="0">
                            <a:latin typeface="Cambria Math" panose="02040503050406030204" pitchFamily="18" charset="0"/>
                          </a:rPr>
                          <m:t>3 374 072,10</m:t>
                        </m:r>
                      </m:den>
                    </m:f>
                  </m:oMath>
                </a14:m>
                <a:r>
                  <a:rPr lang="cs-CZ" sz="2000" dirty="0">
                    <a:latin typeface="Raleway Light" panose="020B0403030101060003" pitchFamily="34" charset="0"/>
                  </a:rPr>
                  <a:t> = 3,11 let = </a:t>
                </a:r>
                <a:r>
                  <a:rPr lang="cs-CZ" sz="2000" b="1" dirty="0">
                    <a:latin typeface="Raleway Light" panose="020B0403030101060003" pitchFamily="34" charset="0"/>
                  </a:rPr>
                  <a:t>37,32 měsíců</a:t>
                </a:r>
              </a:p>
              <a:p>
                <a:endParaRPr lang="cs-CZ" sz="2000" dirty="0">
                  <a:latin typeface="Raleway Light" panose="020B0403030101060003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cs-CZ" dirty="0">
                    <a:latin typeface="Raleway Light" panose="020B0403030101060003" pitchFamily="34" charset="0"/>
                  </a:rPr>
                  <a:t>DN – doba návratnosti [rok]</a:t>
                </a:r>
              </a:p>
              <a:p>
                <a:pPr>
                  <a:lnSpc>
                    <a:spcPct val="150000"/>
                  </a:lnSpc>
                </a:pPr>
                <a:r>
                  <a:rPr lang="cs-CZ" dirty="0">
                    <a:latin typeface="Raleway Light" panose="020B0403030101060003" pitchFamily="34" charset="0"/>
                  </a:rPr>
                  <a:t>IN – investiční náklad [Kč]</a:t>
                </a:r>
              </a:p>
              <a:p>
                <a:pPr>
                  <a:lnSpc>
                    <a:spcPct val="150000"/>
                  </a:lnSpc>
                </a:pPr>
                <a:r>
                  <a:rPr lang="cs-CZ" dirty="0">
                    <a:latin typeface="Raleway Light" panose="020B0403030101060003" pitchFamily="34" charset="0"/>
                  </a:rPr>
                  <a:t>RÚ – roční úspora nákladů [Kč]</a:t>
                </a:r>
              </a:p>
              <a:p>
                <a:endParaRPr lang="cs-CZ" sz="2000" dirty="0">
                  <a:latin typeface="Raleway Light" panose="020B0403030101060003" pitchFamily="34" charset="0"/>
                </a:endParaRP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FAB7B458-2799-914E-9A57-6AF29DE3D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00" y="1749175"/>
                <a:ext cx="4641014" cy="3116622"/>
              </a:xfrm>
              <a:prstGeom prst="rect">
                <a:avLst/>
              </a:prstGeom>
              <a:blipFill>
                <a:blip r:embed="rId3"/>
                <a:stretch>
                  <a:fillRect l="-1366" r="-27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>
            <a:extLst>
              <a:ext uri="{FF2B5EF4-FFF2-40B4-BE49-F238E27FC236}">
                <a16:creationId xmlns:a16="http://schemas.microsoft.com/office/drawing/2014/main" id="{3CBC89B8-65B6-1C44-8A1A-2ADA9999B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953" y="1749175"/>
            <a:ext cx="2833421" cy="25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62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19" name="Shape 289">
            <a:extLst>
              <a:ext uri="{FF2B5EF4-FFF2-40B4-BE49-F238E27FC236}">
                <a16:creationId xmlns:a16="http://schemas.microsoft.com/office/drawing/2014/main" id="{4B88C738-DD19-FB4E-B2CA-9EA29A1B4924}"/>
              </a:ext>
            </a:extLst>
          </p:cNvPr>
          <p:cNvGrpSpPr/>
          <p:nvPr/>
        </p:nvGrpSpPr>
        <p:grpSpPr>
          <a:xfrm>
            <a:off x="8054838" y="308799"/>
            <a:ext cx="796168" cy="763718"/>
            <a:chOff x="5241175" y="4959100"/>
            <a:chExt cx="539775" cy="517775"/>
          </a:xfrm>
          <a:solidFill>
            <a:schemeClr val="bg1"/>
          </a:solidFill>
        </p:grpSpPr>
        <p:sp>
          <p:nvSpPr>
            <p:cNvPr id="20" name="Shape 290">
              <a:extLst>
                <a:ext uri="{FF2B5EF4-FFF2-40B4-BE49-F238E27FC236}">
                  <a16:creationId xmlns:a16="http://schemas.microsoft.com/office/drawing/2014/main" id="{F71517A4-F70E-634D-ACBB-1DDAC5500C84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91">
              <a:extLst>
                <a:ext uri="{FF2B5EF4-FFF2-40B4-BE49-F238E27FC236}">
                  <a16:creationId xmlns:a16="http://schemas.microsoft.com/office/drawing/2014/main" id="{6E281489-8922-034D-A9EA-D79829D74C52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292">
              <a:extLst>
                <a:ext uri="{FF2B5EF4-FFF2-40B4-BE49-F238E27FC236}">
                  <a16:creationId xmlns:a16="http://schemas.microsoft.com/office/drawing/2014/main" id="{01487606-7FC7-5540-930C-54AB151DE79A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93">
              <a:extLst>
                <a:ext uri="{FF2B5EF4-FFF2-40B4-BE49-F238E27FC236}">
                  <a16:creationId xmlns:a16="http://schemas.microsoft.com/office/drawing/2014/main" id="{11A3938D-FBCC-4F40-B4B4-58A390BDB9EE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94">
              <a:extLst>
                <a:ext uri="{FF2B5EF4-FFF2-40B4-BE49-F238E27FC236}">
                  <a16:creationId xmlns:a16="http://schemas.microsoft.com/office/drawing/2014/main" id="{9AAF7A1E-284E-6F44-8A89-0A688024007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95">
              <a:extLst>
                <a:ext uri="{FF2B5EF4-FFF2-40B4-BE49-F238E27FC236}">
                  <a16:creationId xmlns:a16="http://schemas.microsoft.com/office/drawing/2014/main" id="{34B25552-8A50-2A40-A3ED-EADE84E0BDB1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B61831-5668-3040-928E-E92BFF4AB03D}"/>
              </a:ext>
            </a:extLst>
          </p:cNvPr>
          <p:cNvSpPr txBox="1"/>
          <p:nvPr/>
        </p:nvSpPr>
        <p:spPr>
          <a:xfrm>
            <a:off x="957943" y="610852"/>
            <a:ext cx="2635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Raleway ExtraBold" panose="020B0403030101060003" pitchFamily="34" charset="0"/>
              </a:rPr>
              <a:t>Shrnutí</a:t>
            </a:r>
          </a:p>
        </p:txBody>
      </p:sp>
      <p:sp>
        <p:nvSpPr>
          <p:cNvPr id="34" name="Shape 282">
            <a:extLst>
              <a:ext uri="{FF2B5EF4-FFF2-40B4-BE49-F238E27FC236}">
                <a16:creationId xmlns:a16="http://schemas.microsoft.com/office/drawing/2014/main" id="{572C565B-D4FA-9043-A15A-DFAE977103B5}"/>
              </a:ext>
            </a:extLst>
          </p:cNvPr>
          <p:cNvSpPr txBox="1">
            <a:spLocks/>
          </p:cNvSpPr>
          <p:nvPr/>
        </p:nvSpPr>
        <p:spPr>
          <a:xfrm>
            <a:off x="922000" y="1625700"/>
            <a:ext cx="2332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b="1" dirty="0">
                <a:latin typeface="Raleway ExtraBold" panose="020B0403030101060003" pitchFamily="34" charset="0"/>
              </a:rPr>
              <a:t>Časová úspora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latin typeface="Raleway Light" panose="020B0403030101060003" pitchFamily="34" charset="0"/>
              </a:rPr>
              <a:t>Z 1694 na 944 minut.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latin typeface="Raleway Light" panose="020B0403030101060003" pitchFamily="34" charset="0"/>
              </a:rPr>
              <a:t>Úspora 750 minut.</a:t>
            </a:r>
          </a:p>
        </p:txBody>
      </p:sp>
      <p:sp>
        <p:nvSpPr>
          <p:cNvPr id="35" name="Shape 283">
            <a:extLst>
              <a:ext uri="{FF2B5EF4-FFF2-40B4-BE49-F238E27FC236}">
                <a16:creationId xmlns:a16="http://schemas.microsoft.com/office/drawing/2014/main" id="{519C16BD-8CB4-404D-B996-C199783535EF}"/>
              </a:ext>
            </a:extLst>
          </p:cNvPr>
          <p:cNvSpPr txBox="1">
            <a:spLocks/>
          </p:cNvSpPr>
          <p:nvPr/>
        </p:nvSpPr>
        <p:spPr>
          <a:xfrm>
            <a:off x="4534147" y="1625700"/>
            <a:ext cx="3027796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b="1" dirty="0">
                <a:latin typeface="Raleway ExtraBold" panose="020B0403030101060003" pitchFamily="34" charset="0"/>
              </a:rPr>
              <a:t>Optimalizace nákladů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latin typeface="Raleway Light" panose="020B0403030101060003" pitchFamily="34" charset="0"/>
              </a:rPr>
              <a:t>Před: 40 500 000 Kč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latin typeface="Raleway Light" panose="020B0403030101060003" pitchFamily="34" charset="0"/>
              </a:rPr>
              <a:t>Po: 21 829 640 Kč</a:t>
            </a:r>
            <a:endParaRPr lang="cs-CZ" dirty="0">
              <a:latin typeface="Raleway Light" panose="020B0403030101060003" pitchFamily="34" charset="0"/>
            </a:endParaRPr>
          </a:p>
        </p:txBody>
      </p:sp>
      <p:sp>
        <p:nvSpPr>
          <p:cNvPr id="37" name="Shape 286">
            <a:extLst>
              <a:ext uri="{FF2B5EF4-FFF2-40B4-BE49-F238E27FC236}">
                <a16:creationId xmlns:a16="http://schemas.microsoft.com/office/drawing/2014/main" id="{AC389152-9C6E-154A-9E4D-47C8E3CE086A}"/>
              </a:ext>
            </a:extLst>
          </p:cNvPr>
          <p:cNvSpPr txBox="1">
            <a:spLocks/>
          </p:cNvSpPr>
          <p:nvPr/>
        </p:nvSpPr>
        <p:spPr>
          <a:xfrm>
            <a:off x="921999" y="3073500"/>
            <a:ext cx="2916551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b="1" dirty="0">
                <a:latin typeface="Raleway ExtraBold" panose="020B0403030101060003" pitchFamily="34" charset="0"/>
              </a:rPr>
              <a:t>Výnosnost investice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latin typeface="Raleway Light" panose="020B0403030101060003" pitchFamily="34" charset="0"/>
              </a:rPr>
              <a:t>Investice do štěpkovače přináší v průměru ročně 30,24 % čistého zisku.</a:t>
            </a:r>
          </a:p>
        </p:txBody>
      </p:sp>
      <p:sp>
        <p:nvSpPr>
          <p:cNvPr id="38" name="Shape 287">
            <a:extLst>
              <a:ext uri="{FF2B5EF4-FFF2-40B4-BE49-F238E27FC236}">
                <a16:creationId xmlns:a16="http://schemas.microsoft.com/office/drawing/2014/main" id="{75FF2044-93B5-B34E-AD90-1D6DEC9054B4}"/>
              </a:ext>
            </a:extLst>
          </p:cNvPr>
          <p:cNvSpPr txBox="1">
            <a:spLocks/>
          </p:cNvSpPr>
          <p:nvPr/>
        </p:nvSpPr>
        <p:spPr>
          <a:xfrm>
            <a:off x="4534147" y="3073500"/>
            <a:ext cx="2781158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b="1" dirty="0">
                <a:latin typeface="Raleway ExtraBold" panose="020B0403030101060003" pitchFamily="34" charset="0"/>
              </a:rPr>
              <a:t>Doba návratnosti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latin typeface="Raleway Light" panose="020B0403030101060003" pitchFamily="34" charset="0"/>
              </a:rPr>
              <a:t>Návratnost za 37 měsíců a 9 dní. </a:t>
            </a:r>
          </a:p>
        </p:txBody>
      </p:sp>
      <p:grpSp>
        <p:nvGrpSpPr>
          <p:cNvPr id="40" name="Shape 440">
            <a:extLst>
              <a:ext uri="{FF2B5EF4-FFF2-40B4-BE49-F238E27FC236}">
                <a16:creationId xmlns:a16="http://schemas.microsoft.com/office/drawing/2014/main" id="{067AD1A2-E28B-5F4D-A6A6-9F1A7E36AFBE}"/>
              </a:ext>
            </a:extLst>
          </p:cNvPr>
          <p:cNvGrpSpPr/>
          <p:nvPr/>
        </p:nvGrpSpPr>
        <p:grpSpPr>
          <a:xfrm>
            <a:off x="2981757" y="1735507"/>
            <a:ext cx="414586" cy="349830"/>
            <a:chOff x="6660750" y="298550"/>
            <a:chExt cx="396900" cy="396300"/>
          </a:xfrm>
          <a:solidFill>
            <a:schemeClr val="bg1"/>
          </a:solidFill>
        </p:grpSpPr>
        <p:sp>
          <p:nvSpPr>
            <p:cNvPr id="41" name="Shape 441">
              <a:extLst>
                <a:ext uri="{FF2B5EF4-FFF2-40B4-BE49-F238E27FC236}">
                  <a16:creationId xmlns:a16="http://schemas.microsoft.com/office/drawing/2014/main" id="{ED64374B-34B6-DA41-B37F-3C7BF7AF4DFA}"/>
                </a:ext>
              </a:extLst>
            </p:cNvPr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0" t="0" r="0" b="0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442">
              <a:extLst>
                <a:ext uri="{FF2B5EF4-FFF2-40B4-BE49-F238E27FC236}">
                  <a16:creationId xmlns:a16="http://schemas.microsoft.com/office/drawing/2014/main" id="{0B283444-D7EC-7640-AE5C-E895854E993F}"/>
                </a:ext>
              </a:extLst>
            </p:cNvPr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0" t="0" r="0" b="0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Shape 555">
            <a:extLst>
              <a:ext uri="{FF2B5EF4-FFF2-40B4-BE49-F238E27FC236}">
                <a16:creationId xmlns:a16="http://schemas.microsoft.com/office/drawing/2014/main" id="{28BCFC87-7C85-DB4F-A932-20BE86933E2F}"/>
              </a:ext>
            </a:extLst>
          </p:cNvPr>
          <p:cNvSpPr/>
          <p:nvPr/>
        </p:nvSpPr>
        <p:spPr>
          <a:xfrm>
            <a:off x="7561943" y="1735507"/>
            <a:ext cx="416363" cy="402990"/>
          </a:xfrm>
          <a:custGeom>
            <a:avLst/>
            <a:gdLst/>
            <a:ahLst/>
            <a:cxnLst/>
            <a:rect l="0" t="0" r="0" b="0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E8E7EB-2223-0847-B748-03CDEE63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865" y="3174357"/>
            <a:ext cx="473263" cy="4732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666ED57-4214-A04A-AF67-AB9FEC89D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710" y="3203532"/>
            <a:ext cx="414914" cy="4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5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ubTitle" idx="4294967295"/>
          </p:nvPr>
        </p:nvSpPr>
        <p:spPr>
          <a:xfrm>
            <a:off x="1526301" y="1711286"/>
            <a:ext cx="6593700" cy="19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Autor:</a:t>
            </a:r>
            <a:r>
              <a:rPr lang="en" sz="4400" b="1" dirty="0"/>
              <a:t> </a:t>
            </a:r>
            <a:r>
              <a:rPr lang="en" sz="4400" b="1" dirty="0" err="1">
                <a:latin typeface="Raleway ExtraBold" panose="020B0403030101060003" pitchFamily="34" charset="0"/>
              </a:rPr>
              <a:t>Bc</a:t>
            </a:r>
            <a:r>
              <a:rPr lang="en" sz="4400" b="1" dirty="0">
                <a:latin typeface="Raleway ExtraBold" panose="020B0403030101060003" pitchFamily="34" charset="0"/>
              </a:rPr>
              <a:t>. Martin </a:t>
            </a:r>
            <a:r>
              <a:rPr lang="en" sz="4400" b="1" dirty="0" err="1">
                <a:latin typeface="Raleway ExtraBold" panose="020B0403030101060003" pitchFamily="34" charset="0"/>
              </a:rPr>
              <a:t>Pernikář</a:t>
            </a:r>
            <a:endParaRPr lang="en" sz="4400" b="1" dirty="0">
              <a:latin typeface="Raleway ExtraBold" panose="020B0403030101060003" pitchFamily="34" charset="0"/>
            </a:endParaRPr>
          </a:p>
          <a:p>
            <a:pPr marL="0" indent="0">
              <a:lnSpc>
                <a:spcPct val="200000"/>
              </a:lnSpc>
              <a:buClr>
                <a:schemeClr val="dk1"/>
              </a:buClr>
              <a:buSzPts val="1100"/>
              <a:buNone/>
            </a:pPr>
            <a:r>
              <a:rPr lang="cs-CZ" sz="2400" dirty="0"/>
              <a:t>Vedoucí práce: </a:t>
            </a:r>
            <a:r>
              <a:rPr lang="cs-CZ" sz="2400" b="1" dirty="0"/>
              <a:t>doc. Ing. Rudolf Kampf, PhD.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4400" b="1" dirty="0"/>
          </a:p>
        </p:txBody>
      </p:sp>
      <p:sp>
        <p:nvSpPr>
          <p:cNvPr id="6" name="Shape 526">
            <a:extLst>
              <a:ext uri="{FF2B5EF4-FFF2-40B4-BE49-F238E27FC236}">
                <a16:creationId xmlns:a16="http://schemas.microsoft.com/office/drawing/2014/main" id="{0C9A1E28-4A9B-AE47-9429-DD203476BCC0}"/>
              </a:ext>
            </a:extLst>
          </p:cNvPr>
          <p:cNvSpPr/>
          <p:nvPr/>
        </p:nvSpPr>
        <p:spPr>
          <a:xfrm>
            <a:off x="8120001" y="273268"/>
            <a:ext cx="754249" cy="749995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859C240-3F89-F247-8346-E8BE21B1F5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8266F9F-096A-DE42-860F-80BC58400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13" y="2269690"/>
            <a:ext cx="813691" cy="81369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DBC498-CE92-954B-9304-59CE55E6F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95" y="3245731"/>
            <a:ext cx="792109" cy="7921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ctrTitle" idx="4294967295"/>
          </p:nvPr>
        </p:nvSpPr>
        <p:spPr>
          <a:xfrm>
            <a:off x="1517679" y="952307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dirty="0">
                <a:solidFill>
                  <a:srgbClr val="FFB600"/>
                </a:solidFill>
              </a:rPr>
              <a:t>Děkuji za pozornost!</a:t>
            </a:r>
          </a:p>
        </p:txBody>
      </p:sp>
      <p:grpSp>
        <p:nvGrpSpPr>
          <p:cNvPr id="6" name="Shape 374">
            <a:extLst>
              <a:ext uri="{FF2B5EF4-FFF2-40B4-BE49-F238E27FC236}">
                <a16:creationId xmlns:a16="http://schemas.microsoft.com/office/drawing/2014/main" id="{69A07045-F1A8-1943-94BD-D303B835723B}"/>
              </a:ext>
            </a:extLst>
          </p:cNvPr>
          <p:cNvGrpSpPr/>
          <p:nvPr/>
        </p:nvGrpSpPr>
        <p:grpSpPr>
          <a:xfrm>
            <a:off x="8010272" y="196300"/>
            <a:ext cx="863978" cy="798681"/>
            <a:chOff x="5975075" y="2327500"/>
            <a:chExt cx="420100" cy="388350"/>
          </a:xfrm>
        </p:grpSpPr>
        <p:sp>
          <p:nvSpPr>
            <p:cNvPr id="7" name="Shape 375">
              <a:extLst>
                <a:ext uri="{FF2B5EF4-FFF2-40B4-BE49-F238E27FC236}">
                  <a16:creationId xmlns:a16="http://schemas.microsoft.com/office/drawing/2014/main" id="{1C72F79B-8E2E-814B-872D-DCC26B50678B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376">
              <a:extLst>
                <a:ext uri="{FF2B5EF4-FFF2-40B4-BE49-F238E27FC236}">
                  <a16:creationId xmlns:a16="http://schemas.microsoft.com/office/drawing/2014/main" id="{F698BEFD-4DE8-1242-81DC-7B8EF8493B3A}"/>
                </a:ext>
              </a:extLst>
            </p:cNvPr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922000" y="1272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 dirty="0"/>
              <a:t>Dotazy vedoucího</a:t>
            </a:r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922000" y="2500800"/>
            <a:ext cx="6866100" cy="23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1000">
              <a:lnSpc>
                <a:spcPct val="115000"/>
              </a:lnSpc>
              <a:buSzPts val="2400"/>
            </a:pPr>
            <a:r>
              <a:rPr lang="cs-CZ" sz="2400" dirty="0"/>
              <a:t>Budou výsledky DP aplikované? </a:t>
            </a:r>
          </a:p>
          <a:p>
            <a:pPr indent="-381000">
              <a:lnSpc>
                <a:spcPct val="115000"/>
              </a:lnSpc>
              <a:buSzPts val="2400"/>
            </a:pPr>
            <a:r>
              <a:rPr lang="cs-CZ" sz="2400" dirty="0"/>
              <a:t>Jaký je rozdíl mezi metodou CPM a PERT? Proč nebyla použita metoda PERT</a:t>
            </a:r>
            <a:r>
              <a:rPr lang="cs-CZ" dirty="0"/>
              <a:t>? </a:t>
            </a:r>
            <a:endParaRPr lang="cs-CZ" sz="2400" dirty="0"/>
          </a:p>
          <a:p>
            <a:pPr indent="-381000">
              <a:lnSpc>
                <a:spcPct val="115000"/>
              </a:lnSpc>
              <a:buSzPts val="2400"/>
            </a:pPr>
            <a:endParaRPr lang="cs-CZ" sz="2400" dirty="0"/>
          </a:p>
          <a:p>
            <a: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endParaRPr sz="2400" dirty="0">
              <a:solidFill>
                <a:srgbClr val="FFB600"/>
              </a:solidFill>
            </a:endParaRPr>
          </a:p>
        </p:txBody>
      </p:sp>
      <p:sp>
        <p:nvSpPr>
          <p:cNvPr id="8" name="Shape 366">
            <a:extLst>
              <a:ext uri="{FF2B5EF4-FFF2-40B4-BE49-F238E27FC236}">
                <a16:creationId xmlns:a16="http://schemas.microsoft.com/office/drawing/2014/main" id="{2075EE36-BE00-6543-9230-426E4E5CF031}"/>
              </a:ext>
            </a:extLst>
          </p:cNvPr>
          <p:cNvSpPr/>
          <p:nvPr/>
        </p:nvSpPr>
        <p:spPr>
          <a:xfrm>
            <a:off x="8076243" y="301352"/>
            <a:ext cx="798007" cy="725835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922000" y="1272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/>
              <a:t>Dotazy oponenta</a:t>
            </a:r>
          </a:p>
        </p:txBody>
      </p:sp>
      <p:sp>
        <p:nvSpPr>
          <p:cNvPr id="372" name="Shape 372"/>
          <p:cNvSpPr txBox="1">
            <a:spLocks noGrp="1" noChangeAspect="1"/>
          </p:cNvSpPr>
          <p:nvPr>
            <p:ph type="body" idx="1"/>
          </p:nvPr>
        </p:nvSpPr>
        <p:spPr>
          <a:xfrm>
            <a:off x="921999" y="2500800"/>
            <a:ext cx="7103762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100000"/>
            </a:pPr>
            <a:r>
              <a:rPr lang="cs-CZ" sz="2400" dirty="0"/>
              <a:t>Uveďte další návrhy opatření optimalizace logistických procesů zpracování dřevní štěpky v EU.</a:t>
            </a:r>
          </a:p>
          <a:p>
            <a:pPr>
              <a:buSzPct val="100000"/>
            </a:pPr>
            <a:r>
              <a:rPr lang="cs-CZ" sz="2400" dirty="0"/>
              <a:t>Blíže popište obrázek 24 na str. 54. </a:t>
            </a:r>
          </a:p>
          <a:p>
            <a:pPr indent="-381000">
              <a:lnSpc>
                <a:spcPct val="115000"/>
              </a:lnSpc>
              <a:buSzPts val="2400"/>
            </a:pPr>
            <a:endParaRPr lang="cs-CZ" sz="2400" dirty="0"/>
          </a:p>
          <a:p>
            <a: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endParaRPr sz="2400" dirty="0">
              <a:solidFill>
                <a:srgbClr val="FFB600"/>
              </a:solidFill>
            </a:endParaRPr>
          </a:p>
        </p:txBody>
      </p:sp>
      <p:sp>
        <p:nvSpPr>
          <p:cNvPr id="8" name="Shape 366">
            <a:extLst>
              <a:ext uri="{FF2B5EF4-FFF2-40B4-BE49-F238E27FC236}">
                <a16:creationId xmlns:a16="http://schemas.microsoft.com/office/drawing/2014/main" id="{2075EE36-BE00-6543-9230-426E4E5CF031}"/>
              </a:ext>
            </a:extLst>
          </p:cNvPr>
          <p:cNvSpPr/>
          <p:nvPr/>
        </p:nvSpPr>
        <p:spPr>
          <a:xfrm>
            <a:off x="8076243" y="301352"/>
            <a:ext cx="798007" cy="725835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310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hape 404">
            <a:extLst>
              <a:ext uri="{FF2B5EF4-FFF2-40B4-BE49-F238E27FC236}">
                <a16:creationId xmlns:a16="http://schemas.microsoft.com/office/drawing/2014/main" id="{4ED10D78-A388-0F4F-9459-892BA9708130}"/>
              </a:ext>
            </a:extLst>
          </p:cNvPr>
          <p:cNvGrpSpPr/>
          <p:nvPr/>
        </p:nvGrpSpPr>
        <p:grpSpPr>
          <a:xfrm>
            <a:off x="8179799" y="411907"/>
            <a:ext cx="694451" cy="624080"/>
            <a:chOff x="1928175" y="312600"/>
            <a:chExt cx="425000" cy="373700"/>
          </a:xfrm>
        </p:grpSpPr>
        <p:sp>
          <p:nvSpPr>
            <p:cNvPr id="12" name="Shape 405">
              <a:extLst>
                <a:ext uri="{FF2B5EF4-FFF2-40B4-BE49-F238E27FC236}">
                  <a16:creationId xmlns:a16="http://schemas.microsoft.com/office/drawing/2014/main" id="{A5DE5093-DB87-F345-9A68-187E02071617}"/>
                </a:ext>
              </a:extLst>
            </p:cNvPr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0" t="0" r="0" b="0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406">
              <a:extLst>
                <a:ext uri="{FF2B5EF4-FFF2-40B4-BE49-F238E27FC236}">
                  <a16:creationId xmlns:a16="http://schemas.microsoft.com/office/drawing/2014/main" id="{62FD8A51-6AE0-A047-8780-2BC5FAC7C501}"/>
                </a:ext>
              </a:extLst>
            </p:cNvPr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0" t="0" r="0" b="0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8A15A103-FECE-DF45-9BB1-397BE90FC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514350"/>
            <a:ext cx="6781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33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1B06640-A224-0245-9E24-346C22F77D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65" y="411907"/>
            <a:ext cx="7368978" cy="4319119"/>
          </a:xfrm>
          <a:prstGeom prst="rect">
            <a:avLst/>
          </a:prstGeom>
        </p:spPr>
      </p:pic>
      <p:grpSp>
        <p:nvGrpSpPr>
          <p:cNvPr id="11" name="Shape 404">
            <a:extLst>
              <a:ext uri="{FF2B5EF4-FFF2-40B4-BE49-F238E27FC236}">
                <a16:creationId xmlns:a16="http://schemas.microsoft.com/office/drawing/2014/main" id="{4ED10D78-A388-0F4F-9459-892BA9708130}"/>
              </a:ext>
            </a:extLst>
          </p:cNvPr>
          <p:cNvGrpSpPr/>
          <p:nvPr/>
        </p:nvGrpSpPr>
        <p:grpSpPr>
          <a:xfrm>
            <a:off x="8179799" y="411907"/>
            <a:ext cx="694451" cy="624080"/>
            <a:chOff x="1928175" y="312600"/>
            <a:chExt cx="425000" cy="373700"/>
          </a:xfrm>
        </p:grpSpPr>
        <p:sp>
          <p:nvSpPr>
            <p:cNvPr id="12" name="Shape 405">
              <a:extLst>
                <a:ext uri="{FF2B5EF4-FFF2-40B4-BE49-F238E27FC236}">
                  <a16:creationId xmlns:a16="http://schemas.microsoft.com/office/drawing/2014/main" id="{A5DE5093-DB87-F345-9A68-187E02071617}"/>
                </a:ext>
              </a:extLst>
            </p:cNvPr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0" t="0" r="0" b="0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406">
              <a:extLst>
                <a:ext uri="{FF2B5EF4-FFF2-40B4-BE49-F238E27FC236}">
                  <a16:creationId xmlns:a16="http://schemas.microsoft.com/office/drawing/2014/main" id="{62FD8A51-6AE0-A047-8780-2BC5FAC7C501}"/>
                </a:ext>
              </a:extLst>
            </p:cNvPr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0" t="0" r="0" b="0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865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7909361" y="112838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5" name="Shape 497">
            <a:extLst>
              <a:ext uri="{FF2B5EF4-FFF2-40B4-BE49-F238E27FC236}">
                <a16:creationId xmlns:a16="http://schemas.microsoft.com/office/drawing/2014/main" id="{19FB70EF-0942-4C49-A893-B1FFDF8F2BD7}"/>
              </a:ext>
            </a:extLst>
          </p:cNvPr>
          <p:cNvGrpSpPr/>
          <p:nvPr/>
        </p:nvGrpSpPr>
        <p:grpSpPr>
          <a:xfrm>
            <a:off x="8082030" y="289264"/>
            <a:ext cx="698091" cy="706868"/>
            <a:chOff x="5970800" y="1619250"/>
            <a:chExt cx="428650" cy="4567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" name="Shape 498">
              <a:extLst>
                <a:ext uri="{FF2B5EF4-FFF2-40B4-BE49-F238E27FC236}">
                  <a16:creationId xmlns:a16="http://schemas.microsoft.com/office/drawing/2014/main" id="{B8283E38-120D-0B45-A687-C76A3A800454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Shape 499">
              <a:extLst>
                <a:ext uri="{FF2B5EF4-FFF2-40B4-BE49-F238E27FC236}">
                  <a16:creationId xmlns:a16="http://schemas.microsoft.com/office/drawing/2014/main" id="{8A7F5158-7C2E-474C-B06A-E0E1F2A80A04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500">
              <a:extLst>
                <a:ext uri="{FF2B5EF4-FFF2-40B4-BE49-F238E27FC236}">
                  <a16:creationId xmlns:a16="http://schemas.microsoft.com/office/drawing/2014/main" id="{AFA6A279-6715-4E4F-B48D-90F9DDD2B014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501">
              <a:extLst>
                <a:ext uri="{FF2B5EF4-FFF2-40B4-BE49-F238E27FC236}">
                  <a16:creationId xmlns:a16="http://schemas.microsoft.com/office/drawing/2014/main" id="{7351CB53-F92A-E841-84B3-37BAC21C4138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02">
              <a:extLst>
                <a:ext uri="{FF2B5EF4-FFF2-40B4-BE49-F238E27FC236}">
                  <a16:creationId xmlns:a16="http://schemas.microsoft.com/office/drawing/2014/main" id="{493289B3-D192-9145-9625-B8B128EB3C62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Shape 95">
            <a:extLst>
              <a:ext uri="{FF2B5EF4-FFF2-40B4-BE49-F238E27FC236}">
                <a16:creationId xmlns:a16="http://schemas.microsoft.com/office/drawing/2014/main" id="{CB14C2DF-B105-D04F-B489-DDAB0063DAF3}"/>
              </a:ext>
            </a:extLst>
          </p:cNvPr>
          <p:cNvSpPr txBox="1">
            <a:spLocks noGrp="1"/>
          </p:cNvSpPr>
          <p:nvPr/>
        </p:nvSpPr>
        <p:spPr>
          <a:xfrm>
            <a:off x="1757100" y="2161800"/>
            <a:ext cx="5629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●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○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■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●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○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■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●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○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■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38100" indent="0">
              <a:buNone/>
            </a:pPr>
            <a:r>
              <a:rPr lang="cs-CZ" dirty="0"/>
              <a:t>Cílem práce bylo na základě analýzy současného stavu, navrhnout opatření směřující k optimalizaci logistického procesu zpracování dřevní štěpky a jeho vyhodnocení.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Použité </a:t>
            </a:r>
            <a:r>
              <a:rPr lang="cs-CZ" dirty="0">
                <a:solidFill>
                  <a:srgbClr val="FFB600"/>
                </a:solidFill>
              </a:rPr>
              <a:t>metody</a:t>
            </a:r>
            <a:endParaRPr lang="cs-CZ" dirty="0"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/>
              <a:t>Metoda CPM</a:t>
            </a:r>
            <a:endParaRPr sz="2400" dirty="0"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 err="1"/>
              <a:t>Ganttův</a:t>
            </a:r>
            <a:r>
              <a:rPr lang="en" sz="2400" dirty="0"/>
              <a:t> diagram</a:t>
            </a:r>
            <a:endParaRPr sz="2400" dirty="0"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/>
              <a:t>Metoda </a:t>
            </a:r>
            <a:r>
              <a:rPr lang="cs-CZ" sz="2400" dirty="0" err="1"/>
              <a:t>výnostnosti</a:t>
            </a:r>
            <a:endParaRPr lang="cs-CZ" sz="2400" dirty="0"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/>
              <a:t>Prostá doba návratnosti investice</a:t>
            </a:r>
            <a:endParaRPr dirty="0"/>
          </a:p>
        </p:txBody>
      </p:sp>
      <p:grpSp>
        <p:nvGrpSpPr>
          <p:cNvPr id="104" name="Shape 104"/>
          <p:cNvGrpSpPr/>
          <p:nvPr/>
        </p:nvGrpSpPr>
        <p:grpSpPr>
          <a:xfrm>
            <a:off x="8119638" y="225980"/>
            <a:ext cx="539546" cy="879605"/>
            <a:chOff x="6730350" y="2315900"/>
            <a:chExt cx="257700" cy="420100"/>
          </a:xfrm>
        </p:grpSpPr>
        <p:sp>
          <p:nvSpPr>
            <p:cNvPr id="105" name="Shape 105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3871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dirty="0"/>
              <a:t>Vlastnosti </a:t>
            </a:r>
            <a:r>
              <a:rPr lang="cs-CZ" sz="4400" dirty="0">
                <a:solidFill>
                  <a:srgbClr val="FFB600"/>
                </a:solidFill>
              </a:rPr>
              <a:t>dřevní</a:t>
            </a:r>
            <a:r>
              <a:rPr lang="cs-CZ" sz="4400" dirty="0"/>
              <a:t> štěpky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921999" y="2769575"/>
            <a:ext cx="4176093" cy="14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Nejčastěji zelená a hnědá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Váha/objem: cca 250 kg/m</a:t>
            </a:r>
            <a:r>
              <a:rPr lang="cs-CZ" sz="2200" baseline="30000" dirty="0"/>
              <a:t>3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Vlhkost mezi 15 – 50 %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200" dirty="0"/>
          </a:p>
        </p:txBody>
      </p:sp>
      <p:pic>
        <p:nvPicPr>
          <p:cNvPr id="155" name="Shape 1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20317" y="1125196"/>
            <a:ext cx="3326867" cy="3126979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Shape 394">
            <a:extLst>
              <a:ext uri="{FF2B5EF4-FFF2-40B4-BE49-F238E27FC236}">
                <a16:creationId xmlns:a16="http://schemas.microsoft.com/office/drawing/2014/main" id="{D72F8616-E908-CD4F-88D0-3B1A6A1CDBC2}"/>
              </a:ext>
            </a:extLst>
          </p:cNvPr>
          <p:cNvGrpSpPr/>
          <p:nvPr/>
        </p:nvGrpSpPr>
        <p:grpSpPr>
          <a:xfrm>
            <a:off x="8120067" y="285603"/>
            <a:ext cx="715063" cy="929422"/>
            <a:chOff x="584925" y="238125"/>
            <a:chExt cx="415200" cy="525100"/>
          </a:xfrm>
        </p:grpSpPr>
        <p:sp>
          <p:nvSpPr>
            <p:cNvPr id="10" name="Shape 395">
              <a:extLst>
                <a:ext uri="{FF2B5EF4-FFF2-40B4-BE49-F238E27FC236}">
                  <a16:creationId xmlns:a16="http://schemas.microsoft.com/office/drawing/2014/main" id="{058A2067-35A8-104E-936B-5E88E2E16122}"/>
                </a:ext>
              </a:extLst>
            </p:cNvPr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396">
              <a:extLst>
                <a:ext uri="{FF2B5EF4-FFF2-40B4-BE49-F238E27FC236}">
                  <a16:creationId xmlns:a16="http://schemas.microsoft.com/office/drawing/2014/main" id="{27B3A2B1-A199-FF4F-B5C7-E091ADBEEBC8}"/>
                </a:ext>
              </a:extLst>
            </p:cNvPr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397">
              <a:extLst>
                <a:ext uri="{FF2B5EF4-FFF2-40B4-BE49-F238E27FC236}">
                  <a16:creationId xmlns:a16="http://schemas.microsoft.com/office/drawing/2014/main" id="{F806AD6D-0F07-F749-8DC7-C1C953C25B22}"/>
                </a:ext>
              </a:extLst>
            </p:cNvPr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398">
              <a:extLst>
                <a:ext uri="{FF2B5EF4-FFF2-40B4-BE49-F238E27FC236}">
                  <a16:creationId xmlns:a16="http://schemas.microsoft.com/office/drawing/2014/main" id="{4E8BDA34-053A-814D-B13E-2E997C804EA1}"/>
                </a:ext>
              </a:extLst>
            </p:cNvPr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399">
              <a:extLst>
                <a:ext uri="{FF2B5EF4-FFF2-40B4-BE49-F238E27FC236}">
                  <a16:creationId xmlns:a16="http://schemas.microsoft.com/office/drawing/2014/main" id="{76AE977F-C70B-A644-B434-807D892C36E5}"/>
                </a:ext>
              </a:extLst>
            </p:cNvPr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400">
              <a:extLst>
                <a:ext uri="{FF2B5EF4-FFF2-40B4-BE49-F238E27FC236}">
                  <a16:creationId xmlns:a16="http://schemas.microsoft.com/office/drawing/2014/main" id="{46001CDA-13F0-2E4D-955D-BF90A79C6A16}"/>
                </a:ext>
              </a:extLst>
            </p:cNvPr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F9B0983-74A7-3F4D-9F3F-4091D9B2C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36" y="459671"/>
            <a:ext cx="5732935" cy="4227087"/>
          </a:xfrm>
          <a:prstGeom prst="rect">
            <a:avLst/>
          </a:prstGeom>
        </p:spPr>
      </p:pic>
      <p:grpSp>
        <p:nvGrpSpPr>
          <p:cNvPr id="29" name="Shape 274">
            <a:extLst>
              <a:ext uri="{FF2B5EF4-FFF2-40B4-BE49-F238E27FC236}">
                <a16:creationId xmlns:a16="http://schemas.microsoft.com/office/drawing/2014/main" id="{EA421D63-D75F-484A-AD3C-A85C3980EBB5}"/>
              </a:ext>
            </a:extLst>
          </p:cNvPr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</p:grpSpPr>
        <p:sp>
          <p:nvSpPr>
            <p:cNvPr id="31" name="Shape 276">
              <a:extLst>
                <a:ext uri="{FF2B5EF4-FFF2-40B4-BE49-F238E27FC236}">
                  <a16:creationId xmlns:a16="http://schemas.microsoft.com/office/drawing/2014/main" id="{BA9AF4AD-F02D-514B-A9B9-AA4B21D16A6D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275">
              <a:extLst>
                <a:ext uri="{FF2B5EF4-FFF2-40B4-BE49-F238E27FC236}">
                  <a16:creationId xmlns:a16="http://schemas.microsoft.com/office/drawing/2014/main" id="{409DA064-222D-1545-998C-7FA23474C0AD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 idx="4294967295"/>
          </p:nvPr>
        </p:nvSpPr>
        <p:spPr>
          <a:xfrm>
            <a:off x="1709412" y="3210300"/>
            <a:ext cx="4754100" cy="13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>
                <a:solidFill>
                  <a:schemeClr val="bg1"/>
                </a:solidFill>
              </a:rPr>
              <a:t>Zpracování</a:t>
            </a:r>
            <a:r>
              <a:rPr lang="cs-CZ" sz="3600">
                <a:solidFill>
                  <a:srgbClr val="FFC000"/>
                </a:solidFill>
              </a:rPr>
              <a:t> dřevní štěpky </a:t>
            </a:r>
            <a:r>
              <a:rPr lang="cs-CZ" sz="3600">
                <a:solidFill>
                  <a:srgbClr val="FFFFFF"/>
                </a:solidFill>
              </a:rPr>
              <a:t>u obce Pěčín</a:t>
            </a:r>
            <a:endParaRPr lang="cs-CZ" sz="3600" b="0">
              <a:solidFill>
                <a:srgbClr val="FFFFFF"/>
              </a:solidFill>
            </a:endParaRPr>
          </a:p>
        </p:txBody>
      </p:sp>
      <p:grpSp>
        <p:nvGrpSpPr>
          <p:cNvPr id="7" name="Shape 219">
            <a:extLst>
              <a:ext uri="{FF2B5EF4-FFF2-40B4-BE49-F238E27FC236}">
                <a16:creationId xmlns:a16="http://schemas.microsoft.com/office/drawing/2014/main" id="{A25B8243-4AFA-AC48-AAF9-935FA4192532}"/>
              </a:ext>
            </a:extLst>
          </p:cNvPr>
          <p:cNvGrpSpPr/>
          <p:nvPr/>
        </p:nvGrpSpPr>
        <p:grpSpPr>
          <a:xfrm>
            <a:off x="8073445" y="369819"/>
            <a:ext cx="759617" cy="649446"/>
            <a:chOff x="3918650" y="293075"/>
            <a:chExt cx="488500" cy="417650"/>
          </a:xfrm>
        </p:grpSpPr>
        <p:sp>
          <p:nvSpPr>
            <p:cNvPr id="8" name="Shape 220">
              <a:extLst>
                <a:ext uri="{FF2B5EF4-FFF2-40B4-BE49-F238E27FC236}">
                  <a16:creationId xmlns:a16="http://schemas.microsoft.com/office/drawing/2014/main" id="{B1CAB5A2-760A-1145-998F-AC695446D44E}"/>
                </a:ext>
              </a:extLst>
            </p:cNvPr>
            <p:cNvSpPr/>
            <p:nvPr/>
          </p:nvSpPr>
          <p:spPr>
            <a:xfrm>
              <a:off x="4085650" y="298550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9" name="Shape 221">
              <a:extLst>
                <a:ext uri="{FF2B5EF4-FFF2-40B4-BE49-F238E27FC236}">
                  <a16:creationId xmlns:a16="http://schemas.microsoft.com/office/drawing/2014/main" id="{5171320D-FFFE-0545-AFCE-FEF2FF07D2FA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10" name="Shape 222">
              <a:extLst>
                <a:ext uri="{FF2B5EF4-FFF2-40B4-BE49-F238E27FC236}">
                  <a16:creationId xmlns:a16="http://schemas.microsoft.com/office/drawing/2014/main" id="{FC51863E-9EE5-4E45-9B2D-27C3D844CAEC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</p:grpSp>
      <p:grpSp>
        <p:nvGrpSpPr>
          <p:cNvPr id="11" name="Shape 480">
            <a:extLst>
              <a:ext uri="{FF2B5EF4-FFF2-40B4-BE49-F238E27FC236}">
                <a16:creationId xmlns:a16="http://schemas.microsoft.com/office/drawing/2014/main" id="{FA94D440-9E56-2849-9E6E-70D491ACEE28}"/>
              </a:ext>
            </a:extLst>
          </p:cNvPr>
          <p:cNvGrpSpPr/>
          <p:nvPr/>
        </p:nvGrpSpPr>
        <p:grpSpPr>
          <a:xfrm rot="19736690">
            <a:off x="5762156" y="1983966"/>
            <a:ext cx="737822" cy="665146"/>
            <a:chOff x="2594325" y="1627175"/>
            <a:chExt cx="440850" cy="440850"/>
          </a:xfrm>
        </p:grpSpPr>
        <p:sp>
          <p:nvSpPr>
            <p:cNvPr id="12" name="Shape 481">
              <a:extLst>
                <a:ext uri="{FF2B5EF4-FFF2-40B4-BE49-F238E27FC236}">
                  <a16:creationId xmlns:a16="http://schemas.microsoft.com/office/drawing/2014/main" id="{D83BB39D-9470-EB41-A733-47E1AB3A12A0}"/>
                </a:ext>
              </a:extLst>
            </p:cNvPr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482">
              <a:extLst>
                <a:ext uri="{FF2B5EF4-FFF2-40B4-BE49-F238E27FC236}">
                  <a16:creationId xmlns:a16="http://schemas.microsoft.com/office/drawing/2014/main" id="{F942B405-D0A5-0A4B-BEE3-77D3B1245225}"/>
                </a:ext>
              </a:extLst>
            </p:cNvPr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483">
              <a:extLst>
                <a:ext uri="{FF2B5EF4-FFF2-40B4-BE49-F238E27FC236}">
                  <a16:creationId xmlns:a16="http://schemas.microsoft.com/office/drawing/2014/main" id="{A56D25BA-9930-2A4F-826A-00AEF87DBAB3}"/>
                </a:ext>
              </a:extLst>
            </p:cNvPr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922000" y="2598860"/>
            <a:ext cx="3543300" cy="15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 b="1" dirty="0">
                <a:latin typeface="Raleway ExtraBold" panose="020B0403030101060003" pitchFamily="34" charset="0"/>
              </a:rPr>
              <a:t>Vyvážení těžebních zbytků</a:t>
            </a:r>
          </a:p>
          <a:p>
            <a:pPr marL="0" indent="0">
              <a:buNone/>
            </a:pPr>
            <a:r>
              <a:rPr lang="cs-CZ" sz="2000" dirty="0"/>
              <a:t>20.2.-28.2.2017</a:t>
            </a:r>
          </a:p>
          <a:p>
            <a:pPr marL="0" indent="0">
              <a:buNone/>
            </a:pPr>
            <a:r>
              <a:rPr lang="cs-CZ" sz="2000" dirty="0"/>
              <a:t>4 270 minut</a:t>
            </a:r>
          </a:p>
          <a:p>
            <a:pPr marL="0" indent="0">
              <a:buNone/>
            </a:pPr>
            <a:r>
              <a:rPr lang="cs-CZ" sz="2000" dirty="0"/>
              <a:t>1 vyvážecí souprava</a:t>
            </a:r>
          </a:p>
          <a:p>
            <a:pPr marL="0" indent="0">
              <a:buNone/>
            </a:pPr>
            <a:r>
              <a:rPr lang="cs-CZ" sz="2000" dirty="0"/>
              <a:t>2 pracovníci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922000" y="690754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Zpracování </a:t>
            </a:r>
            <a:r>
              <a:rPr lang="cs-CZ" sz="4800" dirty="0">
                <a:solidFill>
                  <a:srgbClr val="FFB600"/>
                </a:solidFill>
              </a:rPr>
              <a:t>dřevní</a:t>
            </a:r>
            <a:r>
              <a:rPr lang="cs-CZ" sz="4800" dirty="0"/>
              <a:t> štěpky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837703" y="2598860"/>
            <a:ext cx="4306297" cy="15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2000" b="1" dirty="0">
                <a:latin typeface="Raleway ExtraBold" panose="020B0403030101060003" pitchFamily="34" charset="0"/>
              </a:rPr>
              <a:t>Štěpkování</a:t>
            </a:r>
          </a:p>
          <a:p>
            <a:pPr marL="0" indent="0">
              <a:buNone/>
            </a:pPr>
            <a:r>
              <a:rPr lang="cs-CZ" sz="2000" dirty="0"/>
              <a:t>27.11.-29.11.2017</a:t>
            </a:r>
          </a:p>
          <a:p>
            <a:pPr marL="0" indent="0">
              <a:buNone/>
            </a:pPr>
            <a:r>
              <a:rPr lang="cs-CZ" sz="2000" dirty="0"/>
              <a:t>1 694 minut</a:t>
            </a:r>
          </a:p>
          <a:p>
            <a:pPr marL="0" indent="0">
              <a:buNone/>
            </a:pPr>
            <a:r>
              <a:rPr lang="cs-CZ" sz="2000" dirty="0"/>
              <a:t>1 </a:t>
            </a:r>
            <a:r>
              <a:rPr lang="cs-CZ" sz="2000" dirty="0" err="1"/>
              <a:t>štěpkovač</a:t>
            </a:r>
            <a:r>
              <a:rPr lang="cs-CZ" sz="2000" dirty="0"/>
              <a:t>, 2 nákladní soupravy</a:t>
            </a:r>
          </a:p>
          <a:p>
            <a:pPr marL="0" indent="0">
              <a:buNone/>
            </a:pPr>
            <a:r>
              <a:rPr lang="cs-CZ" sz="2000" dirty="0"/>
              <a:t>3 pracovníci</a:t>
            </a:r>
          </a:p>
        </p:txBody>
      </p:sp>
      <p:sp>
        <p:nvSpPr>
          <p:cNvPr id="138" name="Shape 138"/>
          <p:cNvSpPr/>
          <p:nvPr/>
        </p:nvSpPr>
        <p:spPr>
          <a:xfrm>
            <a:off x="8055177" y="292676"/>
            <a:ext cx="796167" cy="796157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184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055177" y="292676"/>
            <a:ext cx="796167" cy="796157"/>
          </a:xfrm>
          <a:custGeom>
            <a:avLst/>
            <a:gdLst/>
            <a:ahLst/>
            <a:cxnLst/>
            <a:rect l="0" t="0" r="0" b="0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406D7A6-5E7B-6745-93D2-0BEEBE4A60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21" y="1632685"/>
            <a:ext cx="8208136" cy="142942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6CBB3AF-3B19-5840-8601-D5C0A9DAE665}"/>
              </a:ext>
            </a:extLst>
          </p:cNvPr>
          <p:cNvSpPr/>
          <p:nvPr/>
        </p:nvSpPr>
        <p:spPr>
          <a:xfrm>
            <a:off x="667508" y="3062112"/>
            <a:ext cx="7536756" cy="15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BFBFBF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Šedě</a:t>
            </a:r>
            <a:r>
              <a:rPr lang="cs-CZ" sz="1600" dirty="0">
                <a:solidFill>
                  <a:srgbClr val="BFBFBF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 	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je označena délka celého projektu</a:t>
            </a:r>
          </a:p>
          <a:p>
            <a:pPr marL="285750" lvl="0" indent="-28575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92D05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Zeleně</a:t>
            </a:r>
            <a:r>
              <a:rPr lang="cs-CZ" sz="1600" dirty="0">
                <a:solidFill>
                  <a:srgbClr val="92D05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 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jsou označeny úkoly spojené se štěpkovačem</a:t>
            </a:r>
          </a:p>
          <a:p>
            <a:pPr marL="285750" lvl="0" indent="-285750" algn="just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B5C0DF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Modře</a:t>
            </a:r>
            <a:r>
              <a:rPr lang="cs-CZ" sz="1600" dirty="0">
                <a:solidFill>
                  <a:srgbClr val="B5C0DF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 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jsou označeny úkoly spojené s nákladní soupravou 1</a:t>
            </a:r>
          </a:p>
          <a:p>
            <a:pPr marL="285750" lvl="0" indent="-285750" algn="just">
              <a:lnSpc>
                <a:spcPct val="1500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FFC00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Oranžově</a:t>
            </a:r>
            <a:r>
              <a:rPr lang="cs-CZ" sz="1600" dirty="0">
                <a:solidFill>
                  <a:srgbClr val="FFC000"/>
                </a:solidFill>
                <a:latin typeface="Raleway Light" panose="020B0403030101060003" pitchFamily="34" charset="0"/>
                <a:ea typeface="Calibri" panose="020F0502020204030204" pitchFamily="34" charset="0"/>
              </a:rPr>
              <a:t> </a:t>
            </a:r>
            <a:r>
              <a:rPr lang="cs-CZ" sz="1600" dirty="0">
                <a:latin typeface="Raleway Light" panose="020B0403030101060003" pitchFamily="34" charset="0"/>
                <a:ea typeface="Calibri" panose="020F0502020204030204" pitchFamily="34" charset="0"/>
              </a:rPr>
              <a:t>- jsou označeny úkoly spojené s nákladní soupravou 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3B3118-7D9C-B844-B997-E1A8177482F7}"/>
              </a:ext>
            </a:extLst>
          </p:cNvPr>
          <p:cNvSpPr txBox="1"/>
          <p:nvPr/>
        </p:nvSpPr>
        <p:spPr>
          <a:xfrm>
            <a:off x="667508" y="734890"/>
            <a:ext cx="6979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 ExtraBold" panose="020B0403030101060003" pitchFamily="34" charset="0"/>
              </a:rPr>
              <a:t>Proces před </a:t>
            </a:r>
            <a:r>
              <a:rPr lang="cs-CZ" sz="4400" b="1" dirty="0">
                <a:solidFill>
                  <a:srgbClr val="FFC000"/>
                </a:solidFill>
                <a:latin typeface="Raleway ExtraBold" panose="020B0403030101060003" pitchFamily="34" charset="0"/>
              </a:rPr>
              <a:t>optimalizací</a:t>
            </a:r>
          </a:p>
        </p:txBody>
      </p:sp>
    </p:spTree>
    <p:extLst>
      <p:ext uri="{BB962C8B-B14F-4D97-AF65-F5344CB8AC3E}">
        <p14:creationId xmlns:p14="http://schemas.microsoft.com/office/powerpoint/2010/main" val="3978019131"/>
      </p:ext>
    </p:extLst>
  </p:cSld>
  <p:clrMapOvr>
    <a:masterClrMapping/>
  </p:clrMapOvr>
</p:sld>
</file>

<file path=ppt/theme/theme1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461</Words>
  <Application>Microsoft Office PowerPoint</Application>
  <PresentationFormat>Předvádění na obrazovce (16:9)</PresentationFormat>
  <Paragraphs>200</Paragraphs>
  <Slides>24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Raleway ExtraBold</vt:lpstr>
      <vt:lpstr>Calibri</vt:lpstr>
      <vt:lpstr>Arial</vt:lpstr>
      <vt:lpstr>Cambria Math</vt:lpstr>
      <vt:lpstr>Raleway Light</vt:lpstr>
      <vt:lpstr>Times New Roman</vt:lpstr>
      <vt:lpstr>Olivia template</vt:lpstr>
      <vt:lpstr>Optimalizace logistického procesu zpracování dřevní štěpky</vt:lpstr>
      <vt:lpstr>Prezentace aplikace PowerPoint</vt:lpstr>
      <vt:lpstr>Prezentace aplikace PowerPoint</vt:lpstr>
      <vt:lpstr>Použité metody</vt:lpstr>
      <vt:lpstr>Vlastnosti dřevní štěpky</vt:lpstr>
      <vt:lpstr>Prezentace aplikace PowerPoint</vt:lpstr>
      <vt:lpstr>Zpracování dřevní štěpky u obce Pěčín</vt:lpstr>
      <vt:lpstr>Zpracování dřevní štěpky</vt:lpstr>
      <vt:lpstr>Prezentace aplikace PowerPoint</vt:lpstr>
      <vt:lpstr>Prezentace aplikace PowerPoint</vt:lpstr>
      <vt:lpstr>Zhodnocení navrhnutého řešení</vt:lpstr>
      <vt:lpstr>Stanovení nákladů (v Kč)</vt:lpstr>
      <vt:lpstr>Zhodnocení navrhnutého řešení</vt:lpstr>
      <vt:lpstr>Stanovení zisků (v Kč)</vt:lpstr>
      <vt:lpstr>Zhodnocení navrhnutého řešení</vt:lpstr>
      <vt:lpstr>Výnosnost investice</vt:lpstr>
      <vt:lpstr>Zhodnocení navrhnutého řešení</vt:lpstr>
      <vt:lpstr>Prostá doba návratnosti</vt:lpstr>
      <vt:lpstr>Prezentace aplikace PowerPoint</vt:lpstr>
      <vt:lpstr>Děkuji za pozornost!</vt:lpstr>
      <vt:lpstr>Dotazy vedoucího</vt:lpstr>
      <vt:lpstr>Dotazy oponenta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Optimalizace logistického procesu zpracování dřevní štěpky</dc:title>
  <dc:creator>ASTON CZ</dc:creator>
  <cp:lastModifiedBy>Martin Pernikář</cp:lastModifiedBy>
  <cp:revision>47</cp:revision>
  <dcterms:modified xsi:type="dcterms:W3CDTF">2018-05-30T15:21:11Z</dcterms:modified>
</cp:coreProperties>
</file>