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73" r:id="rId11"/>
    <p:sldId id="265" r:id="rId12"/>
    <p:sldId id="272" r:id="rId13"/>
    <p:sldId id="275" r:id="rId14"/>
    <p:sldId id="276" r:id="rId15"/>
    <p:sldId id="269" r:id="rId16"/>
    <p:sldId id="270" r:id="rId17"/>
    <p:sldId id="258" r:id="rId18"/>
    <p:sldId id="25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pe\Desktop\&#352;kola\taublky%20k%20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Časy</a:t>
            </a:r>
            <a:r>
              <a:rPr lang="cs-CZ" baseline="0"/>
              <a:t> vyskladnění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List1!$B$3</c:f>
              <c:strCache>
                <c:ptCount val="1"/>
                <c:pt idx="0">
                  <c:v>vyskladnění z jednoho skladu (min)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List1!$B$4:$B$8</c:f>
              <c:numCache>
                <c:formatCode>General</c:formatCode>
                <c:ptCount val="5"/>
                <c:pt idx="0">
                  <c:v>36</c:v>
                </c:pt>
                <c:pt idx="1">
                  <c:v>43</c:v>
                </c:pt>
                <c:pt idx="2">
                  <c:v>50</c:v>
                </c:pt>
                <c:pt idx="3">
                  <c:v>48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E-477F-A1D5-2ACB9DE6E4E7}"/>
            </c:ext>
          </c:extLst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vyskladnění ze vzdáleného skladu (min)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List1!$D$4:$D$8</c:f>
              <c:numCache>
                <c:formatCode>General</c:formatCode>
                <c:ptCount val="5"/>
                <c:pt idx="0">
                  <c:v>53</c:v>
                </c:pt>
                <c:pt idx="1">
                  <c:v>65</c:v>
                </c:pt>
                <c:pt idx="2">
                  <c:v>54</c:v>
                </c:pt>
                <c:pt idx="3">
                  <c:v>70</c:v>
                </c:pt>
                <c:pt idx="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DE-477F-A1D5-2ACB9DE6E4E7}"/>
            </c:ext>
          </c:extLst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administrativa (min)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List1!$E$4:$E$8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DE-477F-A1D5-2ACB9DE6E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4519064"/>
        <c:axId val="394519392"/>
      </c:barChart>
      <c:dateAx>
        <c:axId val="394519064"/>
        <c:scaling>
          <c:orientation val="minMax"/>
        </c:scaling>
        <c:delete val="0"/>
        <c:axPos val="l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4519392"/>
        <c:crosses val="autoZero"/>
        <c:auto val="1"/>
        <c:lblOffset val="100"/>
        <c:baseTimeUnit val="days"/>
      </c:dateAx>
      <c:valAx>
        <c:axId val="394519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4519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452D5-0878-4342-AC62-C2B89B57AF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Optimalizace logistických procesů ve společnosti ALFA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376E23-1670-45D9-AAB5-B4E4C3E3A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8" y="3996267"/>
            <a:ext cx="6987645" cy="1388534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Petr Špulka, BBus.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Vedoucí práce: doc. Ing. Rudolf Kampf, Ph.D.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Oponent práce: </a:t>
            </a:r>
            <a:r>
              <a:rPr lang="cs-CZ" sz="2400" dirty="0"/>
              <a:t>Ing. Pavel Švagr, </a:t>
            </a:r>
            <a:r>
              <a:rPr lang="cs-CZ" sz="2400" dirty="0" err="1"/>
              <a:t>CSc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3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07999"/>
            <a:ext cx="10018713" cy="531447"/>
          </a:xfrm>
        </p:spPr>
        <p:txBody>
          <a:bodyPr>
            <a:normAutofit fontScale="90000"/>
          </a:bodyPr>
          <a:lstStyle/>
          <a:p>
            <a:r>
              <a:rPr lang="cs-CZ" dirty="0"/>
              <a:t>Spaghetti diagram</a:t>
            </a:r>
            <a:br>
              <a:rPr lang="cs-CZ" dirty="0"/>
            </a:br>
            <a:br>
              <a:rPr lang="cs-CZ" dirty="0"/>
            </a:br>
            <a:r>
              <a:rPr lang="cs-CZ" sz="2200" dirty="0"/>
              <a:t>výchozí stav             			        stav po optimalizaci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37D3E3A-3C04-403F-8D86-18484C74E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465" y="1472388"/>
            <a:ext cx="3572202" cy="507478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AFEBE97-D75C-45DB-BDE0-F40D631D9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424" y="1472387"/>
            <a:ext cx="3601848" cy="507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380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E7CFA-A5BA-4BB2-BBD7-592FBAC1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výrobní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0B764-61C6-499C-ACE8-1D9874927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se zásobováním výrobní linky drobným materiálem</a:t>
            </a:r>
          </a:p>
          <a:p>
            <a:r>
              <a:rPr lang="cs-CZ" dirty="0"/>
              <a:t>Nastavení Kanbanu</a:t>
            </a:r>
          </a:p>
          <a:p>
            <a:r>
              <a:rPr lang="cs-CZ" dirty="0"/>
              <a:t>C-part managment</a:t>
            </a:r>
          </a:p>
        </p:txBody>
      </p:sp>
    </p:spTree>
    <p:extLst>
      <p:ext uri="{BB962C8B-B14F-4D97-AF65-F5344CB8AC3E}">
        <p14:creationId xmlns:p14="http://schemas.microsoft.com/office/powerpoint/2010/main" val="657887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E7CFA-A5BA-4BB2-BBD7-592FBAC1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265" y="49499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cs-CZ" dirty="0"/>
              <a:t>Analýza a optimalizace procesu přijímání a zpracování zakázek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0B764-61C6-499C-ACE8-1D9874927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308" y="1180123"/>
            <a:ext cx="8150223" cy="5548923"/>
          </a:xfrm>
        </p:spPr>
        <p:txBody>
          <a:bodyPr>
            <a:normAutofit/>
          </a:bodyPr>
          <a:lstStyle/>
          <a:p>
            <a:r>
              <a:rPr lang="cs-CZ" dirty="0"/>
              <a:t>Výchozí stav – výrobkové portfolio rozdělené do  skupin – nevyhovuje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Nastavení nákupních parametrů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A905CF-1040-46A7-A7CA-127232351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579164"/>
            <a:ext cx="4908063" cy="1731208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1120647-AEEC-4E35-8DA2-FAD64B469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628528"/>
              </p:ext>
            </p:extLst>
          </p:nvPr>
        </p:nvGraphicFramePr>
        <p:xfrm>
          <a:off x="6096000" y="2111743"/>
          <a:ext cx="4908063" cy="164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021">
                  <a:extLst>
                    <a:ext uri="{9D8B030D-6E8A-4147-A177-3AD203B41FA5}">
                      <a16:colId xmlns:a16="http://schemas.microsoft.com/office/drawing/2014/main" val="2322173542"/>
                    </a:ext>
                  </a:extLst>
                </a:gridCol>
                <a:gridCol w="1636021">
                  <a:extLst>
                    <a:ext uri="{9D8B030D-6E8A-4147-A177-3AD203B41FA5}">
                      <a16:colId xmlns:a16="http://schemas.microsoft.com/office/drawing/2014/main" val="1114461068"/>
                    </a:ext>
                  </a:extLst>
                </a:gridCol>
                <a:gridCol w="1636021">
                  <a:extLst>
                    <a:ext uri="{9D8B030D-6E8A-4147-A177-3AD203B41FA5}">
                      <a16:colId xmlns:a16="http://schemas.microsoft.com/office/drawing/2014/main" val="2048158322"/>
                    </a:ext>
                  </a:extLst>
                </a:gridCol>
              </a:tblGrid>
              <a:tr h="544677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 výrobku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Doba dodání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Podíl výroby 	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675014"/>
                  </a:ext>
                </a:extLst>
              </a:tr>
              <a:tr h="311244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10ti dní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16% výroby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44500"/>
                  </a:ext>
                </a:extLst>
              </a:tr>
              <a:tr h="311244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20ti dní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61% výroby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876765"/>
                  </a:ext>
                </a:extLst>
              </a:tr>
              <a:tr h="311244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Nad 20 dní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23% výroby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81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87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E7CFA-A5BA-4BB2-BBD7-592FBAC1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265" y="49499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cs-CZ" dirty="0"/>
              <a:t>Analýza a optimalizace procesu přijímání a zpracování zakázek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0B764-61C6-499C-ACE8-1D9874927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308" y="1180123"/>
            <a:ext cx="8150223" cy="5548923"/>
          </a:xfrm>
        </p:spPr>
        <p:txBody>
          <a:bodyPr>
            <a:normAutofit/>
          </a:bodyPr>
          <a:lstStyle/>
          <a:p>
            <a:r>
              <a:rPr lang="cs-CZ" dirty="0"/>
              <a:t>Nové nastavení – výrobkové portfolio bez skupin – vyhovující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Grafické znázornění procesu (od zadání zakázky až po expedici)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F5BAA69-098E-48BE-A5B0-0CC74A5A3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962" y="2135174"/>
            <a:ext cx="7179689" cy="89719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FBFE624-FDA5-4B99-8498-2C509C026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962" y="4559624"/>
            <a:ext cx="7225569" cy="150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1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2CB3A-6524-4DF8-885A-D92E6E5A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přijímání a zpracování zakázek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93E1FE-D0C3-41DE-B994-7304B328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Ekonomický dopad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2CF4FCF-66A9-4138-9460-2C3EB476D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84495"/>
              </p:ext>
            </p:extLst>
          </p:nvPr>
        </p:nvGraphicFramePr>
        <p:xfrm>
          <a:off x="4290646" y="3790461"/>
          <a:ext cx="6611815" cy="1903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5967">
                  <a:extLst>
                    <a:ext uri="{9D8B030D-6E8A-4147-A177-3AD203B41FA5}">
                      <a16:colId xmlns:a16="http://schemas.microsoft.com/office/drawing/2014/main" val="4051444295"/>
                    </a:ext>
                  </a:extLst>
                </a:gridCol>
                <a:gridCol w="2485848">
                  <a:extLst>
                    <a:ext uri="{9D8B030D-6E8A-4147-A177-3AD203B41FA5}">
                      <a16:colId xmlns:a16="http://schemas.microsoft.com/office/drawing/2014/main" val="36849100"/>
                    </a:ext>
                  </a:extLst>
                </a:gridCol>
              </a:tblGrid>
              <a:tr h="490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Průměrná hodnota zásob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[€]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9311364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před zavedením změny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7935816,0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56292113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po zavedení změny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7729968,4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5988463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Cenová úspora činí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-205847,6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32437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161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EE374-7D9F-4D83-BC08-498FA129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6DAAF-3B10-425B-A03B-C4B9A7A5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Zavedení funkce koordinátora činností</a:t>
            </a:r>
          </a:p>
          <a:p>
            <a:r>
              <a:rPr lang="cs-CZ" dirty="0"/>
              <a:t>Zavedení dodavatelských dotazníků</a:t>
            </a:r>
          </a:p>
          <a:p>
            <a:r>
              <a:rPr lang="cs-CZ" dirty="0"/>
              <a:t>Zavedení kontroly zboží při příjmu</a:t>
            </a:r>
          </a:p>
          <a:p>
            <a:r>
              <a:rPr lang="cs-CZ" dirty="0"/>
              <a:t>Zavedení jednotného skladu</a:t>
            </a:r>
          </a:p>
          <a:p>
            <a:r>
              <a:rPr lang="cs-CZ" dirty="0"/>
              <a:t>Zavedení skladovacích pozic</a:t>
            </a:r>
          </a:p>
          <a:p>
            <a:r>
              <a:rPr lang="cs-CZ" dirty="0"/>
              <a:t>Změna nastavení objednávání hotových výrobků</a:t>
            </a:r>
          </a:p>
          <a:p>
            <a:r>
              <a:rPr lang="cs-CZ" dirty="0"/>
              <a:t>C-part management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99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D7907-31D8-4293-93C0-C38B62EF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52D1938-8E1A-4BDD-8D0E-B3FDBBFC8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Petr Špulka, BBus.</a:t>
            </a:r>
          </a:p>
        </p:txBody>
      </p:sp>
    </p:spTree>
    <p:extLst>
      <p:ext uri="{BB962C8B-B14F-4D97-AF65-F5344CB8AC3E}">
        <p14:creationId xmlns:p14="http://schemas.microsoft.com/office/powerpoint/2010/main" val="138145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BF13B-AC1A-400E-A415-AB632DD2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527480"/>
            <a:ext cx="8930747" cy="2110382"/>
          </a:xfrm>
        </p:spPr>
        <p:txBody>
          <a:bodyPr/>
          <a:lstStyle/>
          <a:p>
            <a:pPr algn="l"/>
            <a:r>
              <a:rPr lang="cs-CZ" dirty="0"/>
              <a:t>Otázky vedoucího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95DB8A-88FB-4D3A-BCF7-4F2BC5764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2885243"/>
            <a:ext cx="8930748" cy="275253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Vysvětlete přílohy uvedené v práci.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3200" dirty="0"/>
              <a:t>Bude Váš návrh ve firmě realizovaný?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71518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BF13B-AC1A-400E-A415-AB632DD2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527480"/>
            <a:ext cx="8930747" cy="2110382"/>
          </a:xfrm>
        </p:spPr>
        <p:txBody>
          <a:bodyPr/>
          <a:lstStyle/>
          <a:p>
            <a:pPr algn="l"/>
            <a:r>
              <a:rPr lang="cs-CZ" dirty="0"/>
              <a:t>Otázky oponenta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95DB8A-88FB-4D3A-BCF7-4F2BC5764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2885243"/>
            <a:ext cx="8930748" cy="275253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Celkové náklady x přínosy navržené optimalizace (v kontextu návratnosti)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Faktor času při této optimalizaci z hlediska konkurenčních subjektů na trhu.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6025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8A76D-2C0B-4232-B433-1DF82E8B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141" y="268616"/>
            <a:ext cx="10018713" cy="1063101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E0D4D7-23BF-4B50-870E-71F803593CE5}"/>
              </a:ext>
            </a:extLst>
          </p:cNvPr>
          <p:cNvSpPr txBox="1">
            <a:spLocks/>
          </p:cNvSpPr>
          <p:nvPr/>
        </p:nvSpPr>
        <p:spPr>
          <a:xfrm>
            <a:off x="2837373" y="1016369"/>
            <a:ext cx="9354627" cy="462822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Motivace</a:t>
            </a:r>
          </a:p>
          <a:p>
            <a:r>
              <a:rPr lang="cs-CZ" sz="2800" dirty="0"/>
              <a:t>Cíl práce</a:t>
            </a:r>
          </a:p>
          <a:p>
            <a:r>
              <a:rPr lang="cs-CZ" sz="2800" dirty="0"/>
              <a:t>Metodika práce</a:t>
            </a:r>
          </a:p>
          <a:p>
            <a:r>
              <a:rPr lang="cs-CZ" sz="2800" dirty="0"/>
              <a:t>Analýza a optimalizace procesu nákupní logistiky</a:t>
            </a:r>
          </a:p>
          <a:p>
            <a:r>
              <a:rPr lang="cs-CZ" sz="2800" dirty="0"/>
              <a:t>Analýza a optimalizace procesu zásobovací logistiky</a:t>
            </a:r>
          </a:p>
          <a:p>
            <a:r>
              <a:rPr lang="cs-CZ" sz="2800" dirty="0"/>
              <a:t>Analýza a optimalizace procesu výrobní logistiky</a:t>
            </a:r>
          </a:p>
          <a:p>
            <a:r>
              <a:rPr lang="cs-CZ" sz="2800" dirty="0"/>
              <a:t>Analýza současného stavu a optimalizace procesu přijímání a zpracování zakázek</a:t>
            </a:r>
          </a:p>
          <a:p>
            <a:r>
              <a:rPr lang="cs-CZ" sz="2800" dirty="0"/>
              <a:t>Závěr</a:t>
            </a:r>
          </a:p>
          <a:p>
            <a:r>
              <a:rPr lang="cs-CZ" sz="2800" dirty="0"/>
              <a:t>Doplňující dotazy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3498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D999E-AC8F-48FF-952C-D4250371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výběru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354E6A-3BA8-4CE5-9BD1-67A4DE33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Změna zaměstnání</a:t>
            </a:r>
          </a:p>
          <a:p>
            <a:r>
              <a:rPr lang="cs-CZ" sz="2800" dirty="0"/>
              <a:t>Chtěl jsem řešit problémy se kterými jsem se setkal</a:t>
            </a:r>
          </a:p>
          <a:p>
            <a:r>
              <a:rPr lang="cs-CZ" sz="2800" dirty="0"/>
              <a:t>Potenciál věci měnit</a:t>
            </a:r>
          </a:p>
        </p:txBody>
      </p:sp>
    </p:spTree>
    <p:extLst>
      <p:ext uri="{BB962C8B-B14F-4D97-AF65-F5344CB8AC3E}">
        <p14:creationId xmlns:p14="http://schemas.microsoft.com/office/powerpoint/2010/main" val="366365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F9250-1B92-4AC0-B54D-C8C0D356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11C55B-2574-4262-8B71-B06E051A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diplomové práce je, na základě analýzy logistických procesů ve společnosti ALFA, návrh optimalizačních opatření a jejich vyhodnocení. </a:t>
            </a:r>
          </a:p>
        </p:txBody>
      </p:sp>
    </p:spTree>
    <p:extLst>
      <p:ext uri="{BB962C8B-B14F-4D97-AF65-F5344CB8AC3E}">
        <p14:creationId xmlns:p14="http://schemas.microsoft.com/office/powerpoint/2010/main" val="299561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D0BB-7C85-4086-9316-ACB0C299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C1EB1-B665-4D4D-AA27-57E1B8D5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 odborné literatury, vnitropodnikových směrnic a jiných dokumentů</a:t>
            </a:r>
          </a:p>
          <a:p>
            <a:r>
              <a:rPr lang="cs-CZ" dirty="0"/>
              <a:t>Rozhovory s vedením a zaměstnanci firmy</a:t>
            </a:r>
          </a:p>
          <a:p>
            <a:r>
              <a:rPr lang="cs-CZ" dirty="0"/>
              <a:t>Sběr dat pozorováním, dotazování a měřením</a:t>
            </a:r>
          </a:p>
          <a:p>
            <a:r>
              <a:rPr lang="cs-CZ" dirty="0"/>
              <a:t>Analýza získaných dat</a:t>
            </a:r>
          </a:p>
          <a:p>
            <a:r>
              <a:rPr lang="cs-CZ" dirty="0"/>
              <a:t>Optimalizace</a:t>
            </a:r>
          </a:p>
        </p:txBody>
      </p:sp>
    </p:spTree>
    <p:extLst>
      <p:ext uri="{BB962C8B-B14F-4D97-AF65-F5344CB8AC3E}">
        <p14:creationId xmlns:p14="http://schemas.microsoft.com/office/powerpoint/2010/main" val="201057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383B4-C6DC-4D05-A041-E1E1240A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nákupní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15E296-93F8-4C50-A603-F461A330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 kmenovými daty v systému</a:t>
            </a:r>
          </a:p>
          <a:p>
            <a:r>
              <a:rPr lang="cs-CZ" dirty="0"/>
              <a:t>Zavedení koordinátora činností</a:t>
            </a:r>
          </a:p>
          <a:p>
            <a:r>
              <a:rPr lang="cs-CZ" dirty="0"/>
              <a:t>Zavedení pravidelné kontroly pomocí dotazníku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193107-84D1-4F6E-A7C0-1D83D0464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994" y="4406165"/>
            <a:ext cx="6043184" cy="18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7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 kontrolou při příjmu zboží</a:t>
            </a:r>
          </a:p>
          <a:p>
            <a:r>
              <a:rPr lang="cs-CZ" dirty="0"/>
              <a:t>Absence kontroly správnosti dílů</a:t>
            </a:r>
          </a:p>
          <a:p>
            <a:r>
              <a:rPr lang="cs-CZ" dirty="0"/>
              <a:t>Nastavení příjmového reportu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1CFFF1A-ED24-4161-98DF-AE51AD9D8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24" y="5013325"/>
            <a:ext cx="8877299" cy="100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603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257887"/>
            <a:ext cx="10018713" cy="3124201"/>
          </a:xfrm>
        </p:spPr>
        <p:txBody>
          <a:bodyPr/>
          <a:lstStyle/>
          <a:p>
            <a:r>
              <a:rPr lang="cs-CZ" dirty="0"/>
              <a:t>Změna umístění skladovacích prostor</a:t>
            </a:r>
          </a:p>
          <a:p>
            <a:pPr lvl="1"/>
            <a:r>
              <a:rPr lang="cs-CZ" dirty="0"/>
              <a:t>Zkrácení času uskladnění a vyskladnění</a:t>
            </a:r>
          </a:p>
          <a:p>
            <a:pPr lvl="1"/>
            <a:r>
              <a:rPr lang="cs-CZ" dirty="0"/>
              <a:t>Zkrácení manipulačních vzdáleností</a:t>
            </a:r>
          </a:p>
          <a:p>
            <a:pPr lvl="1"/>
            <a:r>
              <a:rPr lang="cs-CZ" dirty="0"/>
              <a:t>Snížení pracnosti procesů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79A7FB2-0AFC-4786-9322-088561FBAA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534238"/>
              </p:ext>
            </p:extLst>
          </p:nvPr>
        </p:nvGraphicFramePr>
        <p:xfrm>
          <a:off x="5566610" y="2911643"/>
          <a:ext cx="6433719" cy="3946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380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257887"/>
            <a:ext cx="10018713" cy="3124201"/>
          </a:xfrm>
        </p:spPr>
        <p:txBody>
          <a:bodyPr/>
          <a:lstStyle/>
          <a:p>
            <a:r>
              <a:rPr lang="cs-CZ" dirty="0"/>
              <a:t>Zavedení skladovacích pozic</a:t>
            </a:r>
          </a:p>
          <a:p>
            <a:pPr lvl="1"/>
            <a:r>
              <a:rPr lang="cs-CZ" dirty="0"/>
              <a:t>Naprogramování současných skenerů </a:t>
            </a:r>
          </a:p>
          <a:p>
            <a:pPr lvl="1"/>
            <a:r>
              <a:rPr lang="cs-CZ" dirty="0"/>
              <a:t>Zlepšení orientace ve skladu</a:t>
            </a:r>
          </a:p>
          <a:p>
            <a:pPr lvl="1"/>
            <a:r>
              <a:rPr lang="cs-CZ" dirty="0"/>
              <a:t>Úspora času při vyskladnění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651D28D-A44F-4A88-9ADA-1A89309DA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94636"/>
              </p:ext>
            </p:extLst>
          </p:nvPr>
        </p:nvGraphicFramePr>
        <p:xfrm>
          <a:off x="6493667" y="4010486"/>
          <a:ext cx="4854272" cy="247486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01471">
                  <a:extLst>
                    <a:ext uri="{9D8B030D-6E8A-4147-A177-3AD203B41FA5}">
                      <a16:colId xmlns:a16="http://schemas.microsoft.com/office/drawing/2014/main" val="3698988550"/>
                    </a:ext>
                  </a:extLst>
                </a:gridCol>
                <a:gridCol w="1664677">
                  <a:extLst>
                    <a:ext uri="{9D8B030D-6E8A-4147-A177-3AD203B41FA5}">
                      <a16:colId xmlns:a16="http://schemas.microsoft.com/office/drawing/2014/main" val="3886494720"/>
                    </a:ext>
                  </a:extLst>
                </a:gridCol>
                <a:gridCol w="1688124">
                  <a:extLst>
                    <a:ext uri="{9D8B030D-6E8A-4147-A177-3AD203B41FA5}">
                      <a16:colId xmlns:a16="http://schemas.microsoft.com/office/drawing/2014/main" val="1647952492"/>
                    </a:ext>
                  </a:extLst>
                </a:gridCol>
              </a:tblGrid>
              <a:tr h="3996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Datum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výchozí stav - žádné lokace (min)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sklad s lokacemi (min)</a:t>
                      </a:r>
                      <a:endParaRPr lang="cs-CZ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58556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16.10.2017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3414266"/>
                  </a:ext>
                </a:extLst>
              </a:tr>
              <a:tr h="3996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17.10.2017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0226095"/>
                  </a:ext>
                </a:extLst>
              </a:tr>
              <a:tr h="3996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18.10.2017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9536649"/>
                  </a:ext>
                </a:extLst>
              </a:tr>
              <a:tr h="3996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19.10.2017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1806430"/>
                  </a:ext>
                </a:extLst>
              </a:tr>
              <a:tr h="3996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20.10.2017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4818549"/>
                  </a:ext>
                </a:extLst>
              </a:tr>
              <a:tr h="2028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Průměr 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76459362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F22A2AB-5BB4-4021-AAB8-34677D619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567045"/>
              </p:ext>
            </p:extLst>
          </p:nvPr>
        </p:nvGraphicFramePr>
        <p:xfrm>
          <a:off x="6493667" y="2438399"/>
          <a:ext cx="4854272" cy="1152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6873">
                  <a:extLst>
                    <a:ext uri="{9D8B030D-6E8A-4147-A177-3AD203B41FA5}">
                      <a16:colId xmlns:a16="http://schemas.microsoft.com/office/drawing/2014/main" val="1185417650"/>
                    </a:ext>
                  </a:extLst>
                </a:gridCol>
                <a:gridCol w="1357399">
                  <a:extLst>
                    <a:ext uri="{9D8B030D-6E8A-4147-A177-3AD203B41FA5}">
                      <a16:colId xmlns:a16="http://schemas.microsoft.com/office/drawing/2014/main" val="795918888"/>
                    </a:ext>
                  </a:extLst>
                </a:gridCol>
              </a:tblGrid>
              <a:tr h="236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</a:rPr>
                        <a:t>Náklady na programování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45000 CZK</a:t>
                      </a:r>
                    </a:p>
                  </a:txBody>
                  <a:tcPr marL="44450" marR="4445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71310"/>
                  </a:ext>
                </a:extLst>
              </a:tr>
              <a:tr h="30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>
                          <a:solidFill>
                            <a:schemeClr val="tx1"/>
                          </a:solidFill>
                          <a:effectLst/>
                        </a:rPr>
                        <a:t>práce skladníka vyčíslená pro 2,5h</a:t>
                      </a:r>
                      <a:endParaRPr lang="cs-CZ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1675 CZK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235871475"/>
                  </a:ext>
                </a:extLst>
              </a:tr>
              <a:tr h="30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</a:rPr>
                        <a:t>počet skladníků provádějících vyskladňování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</a:rPr>
                        <a:t>9 osob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55861"/>
                  </a:ext>
                </a:extLst>
              </a:tr>
              <a:tr h="30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Denní úspora při vyskladňování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15075 CZK</a:t>
                      </a:r>
                      <a:endParaRPr lang="cs-CZ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3334927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727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163</TotalTime>
  <Words>479</Words>
  <Application>Microsoft Office PowerPoint</Application>
  <PresentationFormat>Širokoúhlá obrazovka</PresentationFormat>
  <Paragraphs>140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Paralaxa</vt:lpstr>
      <vt:lpstr>Optimalizace logistických procesů ve společnosti ALFA  </vt:lpstr>
      <vt:lpstr>Obsah prezentace</vt:lpstr>
      <vt:lpstr>Motivace k výběru tématu</vt:lpstr>
      <vt:lpstr>Cíl práce</vt:lpstr>
      <vt:lpstr>Metodika práce</vt:lpstr>
      <vt:lpstr>Analýza a optimalizace nákupní logistiky</vt:lpstr>
      <vt:lpstr>Analýza a optimalizace procesu zásobovací logistiky</vt:lpstr>
      <vt:lpstr>Analýza a optimalizace procesu zásobovací logistiky</vt:lpstr>
      <vt:lpstr>Analýza a optimalizace procesu zásobovací logistiky</vt:lpstr>
      <vt:lpstr>Spaghetti diagram  výchozí stav                        stav po optimalizaci</vt:lpstr>
      <vt:lpstr>Analýza a optimalizace procesu výrobní logistiky</vt:lpstr>
      <vt:lpstr>Analýza a optimalizace procesu přijímání a zpracování zakázek </vt:lpstr>
      <vt:lpstr>Analýza a optimalizace procesu přijímání a zpracování zakázek </vt:lpstr>
      <vt:lpstr>Analýza a optimalizace procesu přijímání a zpracování zakázek</vt:lpstr>
      <vt:lpstr>Závěr</vt:lpstr>
      <vt:lpstr>Děkuji za pozornost</vt:lpstr>
      <vt:lpstr>Otázky vedoucího práce</vt:lpstr>
      <vt:lpstr>Otázky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Nákupní a zásobovací logistika podniku</dc:title>
  <dc:creator>Spulka Petr</dc:creator>
  <cp:lastModifiedBy>Spulka Petr</cp:lastModifiedBy>
  <cp:revision>19</cp:revision>
  <dcterms:created xsi:type="dcterms:W3CDTF">2018-01-21T16:36:38Z</dcterms:created>
  <dcterms:modified xsi:type="dcterms:W3CDTF">2018-05-30T20:58:58Z</dcterms:modified>
</cp:coreProperties>
</file>