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26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77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9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34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2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41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09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0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5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8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99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35D6323-C9A7-442F-8586-164388113F8D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006950-2FD0-4578-9A0A-3FE3B9BDD44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707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28055" y="4443211"/>
            <a:ext cx="79849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 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diplomov</a:t>
            </a:r>
            <a:r>
              <a:rPr lang="cs-CZ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</a:t>
            </a:r>
            <a:r>
              <a:rPr lang="cs-CZ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pt-BR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Bc</a:t>
            </a:r>
            <a:r>
              <a:rPr lang="pt-B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Denisa </a:t>
            </a:r>
            <a:r>
              <a:rPr lang="pt-BR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Janečkov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endParaRPr lang="pt-BR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Vedoucí diplomové práce</a:t>
            </a:r>
            <a:r>
              <a:rPr 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Monika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Karková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PhD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Oponent diplomové práce: 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Marek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Kocánek</a:t>
            </a:r>
            <a:endParaRPr lang="cs-CZ" sz="2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České Budějovice, červen 2018</a:t>
            </a:r>
            <a:endParaRPr lang="cs-CZ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3486" y="605307"/>
            <a:ext cx="11539471" cy="2768958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0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</a:rPr>
              <a:t>Optimalizace materiÁlovÝch</a:t>
            </a:r>
            <a:r>
              <a:rPr lang="cs-CZ" sz="50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</a:rPr>
              <a:t/>
            </a:r>
            <a:br>
              <a:rPr lang="cs-CZ" sz="50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</a:rPr>
            </a:br>
            <a:r>
              <a:rPr lang="cs-CZ" sz="50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</a:rPr>
              <a:t>toků ve společnosti</a:t>
            </a:r>
            <a:r>
              <a:rPr lang="cs-CZ" sz="5000" b="1" dirty="0"/>
              <a:t/>
            </a:r>
            <a:br>
              <a:rPr lang="cs-CZ" sz="5000" b="1" dirty="0"/>
            </a:br>
            <a:r>
              <a:rPr lang="cs-CZ" sz="5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SMC metal s.r.o.</a:t>
            </a:r>
            <a:endParaRPr lang="cs-CZ" sz="5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48" y="3442013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8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Určení nejlepší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365" y="1983346"/>
            <a:ext cx="11333409" cy="4700789"/>
          </a:xfrm>
        </p:spPr>
        <p:txBody>
          <a:bodyPr anchor="t">
            <a:normAutofit/>
          </a:bodyPr>
          <a:lstStyle/>
          <a:p>
            <a:r>
              <a:rPr lang="cs-CZ" sz="3200" dirty="0" smtClean="0"/>
              <a:t>Metoda TOPSIS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3200" b="1" dirty="0" smtClean="0"/>
              <a:t>Kritéria </a:t>
            </a:r>
            <a:r>
              <a:rPr lang="cs-CZ" sz="3200" b="1" dirty="0"/>
              <a:t>hodnocení pro vyhodnocení té nejlepší varianty</a:t>
            </a:r>
            <a:r>
              <a:rPr lang="cs-CZ" sz="3200" b="1" dirty="0" smtClean="0"/>
              <a:t>:</a:t>
            </a:r>
            <a:endParaRPr lang="cs-CZ" sz="3200" b="1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b="1" dirty="0"/>
              <a:t>Cena</a:t>
            </a:r>
            <a:r>
              <a:rPr lang="cs-CZ" sz="2800" dirty="0"/>
              <a:t> – celkové náklady na pořízení by měly být co nejnižší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b="1" dirty="0"/>
              <a:t>Obsluha a manipulace</a:t>
            </a:r>
            <a:r>
              <a:rPr lang="cs-CZ" sz="2800" dirty="0"/>
              <a:t> – zacházení a ovládání by mělo být snadné, jednoduché a nenáročné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b="1" dirty="0"/>
              <a:t>Životnost a odolnost</a:t>
            </a:r>
            <a:r>
              <a:rPr lang="cs-CZ" sz="2800" dirty="0"/>
              <a:t> – zařízení by měla být </a:t>
            </a:r>
            <a:r>
              <a:rPr lang="cs-CZ" sz="2800" dirty="0" smtClean="0"/>
              <a:t>odolná</a:t>
            </a:r>
          </a:p>
          <a:p>
            <a:pPr lvl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Výsledky metody </a:t>
            </a:r>
            <a:r>
              <a:rPr lang="cs-CZ" sz="5000" b="1" dirty="0" err="1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topsis</a:t>
            </a:r>
            <a:endParaRPr lang="cs-CZ" sz="5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996226"/>
            <a:ext cx="11029615" cy="4675030"/>
          </a:xfrm>
        </p:spPr>
        <p:txBody>
          <a:bodyPr anchor="t"/>
          <a:lstStyle/>
          <a:p>
            <a:r>
              <a:rPr lang="cs-CZ" sz="3000" dirty="0"/>
              <a:t>P</a:t>
            </a:r>
            <a:r>
              <a:rPr lang="cs-CZ" sz="3000" dirty="0" smtClean="0"/>
              <a:t>ořadí </a:t>
            </a:r>
            <a:r>
              <a:rPr lang="cs-CZ" sz="3000" dirty="0"/>
              <a:t>výsledků jednotlivých </a:t>
            </a:r>
            <a:r>
              <a:rPr lang="cs-CZ" sz="3000" dirty="0" smtClean="0"/>
              <a:t>variant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3000" dirty="0" smtClean="0"/>
              <a:t>Graf výsledku metody</a:t>
            </a:r>
            <a:endParaRPr lang="cs-CZ" sz="3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49" y="2717576"/>
            <a:ext cx="3861063" cy="124294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918" y="3068593"/>
            <a:ext cx="4906851" cy="313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</a:t>
            </a:r>
            <a:r>
              <a:rPr lang="cs-CZ" sz="3200" b="1" dirty="0" smtClean="0"/>
              <a:t>ýhody </a:t>
            </a:r>
            <a:r>
              <a:rPr lang="cs-CZ" sz="3200" b="1" dirty="0"/>
              <a:t>radiofrekvenčních čteček čárových </a:t>
            </a:r>
            <a:r>
              <a:rPr lang="cs-CZ" sz="3200" b="1" dirty="0" smtClean="0"/>
              <a:t>kódů: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 smtClean="0"/>
              <a:t>rychlost</a:t>
            </a:r>
            <a:r>
              <a:rPr lang="cs-CZ" sz="3000" dirty="0"/>
              <a:t>, přesnost, jednoduchost, efektivita a </a:t>
            </a:r>
            <a:r>
              <a:rPr lang="cs-CZ" sz="3000" dirty="0" smtClean="0"/>
              <a:t>flexibilita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 smtClean="0"/>
              <a:t>zvýšení produktivity,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 smtClean="0"/>
              <a:t>eliminace chyb způsobených </a:t>
            </a:r>
            <a:r>
              <a:rPr lang="cs-CZ" sz="3000" dirty="0"/>
              <a:t>lidským </a:t>
            </a:r>
            <a:r>
              <a:rPr lang="cs-CZ" sz="3000" dirty="0" smtClean="0"/>
              <a:t>faktorem,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 smtClean="0"/>
              <a:t>zjednodušení </a:t>
            </a:r>
            <a:r>
              <a:rPr lang="cs-CZ" sz="3000" dirty="0"/>
              <a:t>inventarizace.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911" y="702156"/>
            <a:ext cx="8216723" cy="1013800"/>
          </a:xfrm>
          <a:solidFill>
            <a:srgbClr val="990000"/>
          </a:solidFill>
        </p:spPr>
        <p:txBody>
          <a:bodyPr anchor="ctr"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Děkuji za pozornost</a:t>
            </a:r>
          </a:p>
        </p:txBody>
      </p:sp>
      <p:pic>
        <p:nvPicPr>
          <p:cNvPr id="1026" name="Picture 2" descr="Fotka uÅ¾ivatele SMC metal - special manufacturing compan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93" y="2163651"/>
            <a:ext cx="7785214" cy="433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6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434797" cy="449076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sz="3000" b="1" dirty="0" smtClean="0"/>
              <a:t>Vedoucí práce: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i="1" dirty="0" smtClean="0"/>
              <a:t>„Byly Vámi </a:t>
            </a:r>
            <a:r>
              <a:rPr lang="cs-CZ" sz="2800" i="1" dirty="0"/>
              <a:t>navržené varianty na optimalizaci procesu představené společnosti? </a:t>
            </a:r>
            <a:r>
              <a:rPr lang="cs-CZ" sz="2800" i="1" dirty="0" smtClean="0"/>
              <a:t>  Pokud </a:t>
            </a:r>
            <a:r>
              <a:rPr lang="cs-CZ" sz="2800" i="1" dirty="0"/>
              <a:t>ano jak na ně reagovala</a:t>
            </a:r>
            <a:r>
              <a:rPr lang="cs-CZ" sz="2800" i="1" dirty="0" smtClean="0"/>
              <a:t>?“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 marL="0" indent="0">
              <a:buNone/>
            </a:pPr>
            <a:r>
              <a:rPr lang="cs-CZ" sz="3000" b="1" dirty="0" smtClean="0"/>
              <a:t>Oponent práce: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i="1" dirty="0" smtClean="0"/>
              <a:t>„Má </a:t>
            </a:r>
            <a:r>
              <a:rPr lang="cs-CZ" sz="2800" i="1" dirty="0"/>
              <a:t>společnost vybudovaný vnitřní kontrolní systém, který zabraňuje ztrátám hotových výrobků a materiálů</a:t>
            </a:r>
            <a:r>
              <a:rPr lang="cs-CZ" sz="2800" i="1" dirty="0" smtClean="0"/>
              <a:t>?“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i="1" dirty="0" smtClean="0"/>
              <a:t>„Proč </a:t>
            </a:r>
            <a:r>
              <a:rPr lang="cs-CZ" sz="2800" i="1" dirty="0"/>
              <a:t>se autorka rozhodla zrovna pro EAN kód</a:t>
            </a:r>
            <a:r>
              <a:rPr lang="cs-CZ" sz="2800" i="1" dirty="0" smtClean="0"/>
              <a:t>?“</a:t>
            </a:r>
            <a:endParaRPr lang="cs-CZ" sz="2800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202287"/>
            <a:ext cx="11029615" cy="454624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Cíl práce</a:t>
            </a:r>
          </a:p>
          <a:p>
            <a:r>
              <a:rPr lang="cs-CZ" sz="2800" dirty="0" smtClean="0"/>
              <a:t>Použité metody</a:t>
            </a:r>
          </a:p>
          <a:p>
            <a:r>
              <a:rPr lang="cs-CZ" sz="2800" dirty="0" smtClean="0"/>
              <a:t>Představení společnosti SMC metal s.r.o. </a:t>
            </a:r>
          </a:p>
          <a:p>
            <a:r>
              <a:rPr lang="cs-CZ" sz="2800" dirty="0" smtClean="0"/>
              <a:t>Materiálový tok + SWOT analýza</a:t>
            </a:r>
          </a:p>
          <a:p>
            <a:r>
              <a:rPr lang="cs-CZ" sz="2800" dirty="0" smtClean="0"/>
              <a:t>Návrh na zlepšení + Návrh rozpočtu</a:t>
            </a:r>
          </a:p>
          <a:p>
            <a:r>
              <a:rPr lang="cs-CZ" sz="2800" dirty="0" smtClean="0"/>
              <a:t>Výsledky metody TOPSIS – určení nejlepší varianty</a:t>
            </a:r>
          </a:p>
          <a:p>
            <a:r>
              <a:rPr lang="cs-CZ" sz="2800" dirty="0" smtClean="0"/>
              <a:t>Shrnutí</a:t>
            </a:r>
          </a:p>
          <a:p>
            <a:r>
              <a:rPr lang="cs-CZ" sz="2800" dirty="0" smtClean="0"/>
              <a:t>Doplňující dotazy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Cíl práce</a:t>
            </a:r>
            <a:endParaRPr lang="cs-CZ" sz="5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039601"/>
            <a:ext cx="11029615" cy="2778797"/>
          </a:xfrm>
        </p:spPr>
        <p:txBody>
          <a:bodyPr>
            <a:normAutofit/>
          </a:bodyPr>
          <a:lstStyle/>
          <a:p>
            <a:pPr algn="just"/>
            <a:r>
              <a:rPr lang="cs-CZ" sz="3400" dirty="0"/>
              <a:t>Cílem práce je na základě analýzy současného stavu materiálového toku ve společnosti SMC metal s.r.o., navrhnout opatření směřující k optimalizaci materiálového toku a jejich vyhodnocení.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1309" y="4984124"/>
            <a:ext cx="3009382" cy="14583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2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3" y="2180496"/>
            <a:ext cx="9799180" cy="4677504"/>
          </a:xfrm>
        </p:spPr>
        <p:txBody>
          <a:bodyPr>
            <a:normAutofit/>
          </a:bodyPr>
          <a:lstStyle/>
          <a:p>
            <a:r>
              <a:rPr lang="pl-PL" sz="3200" dirty="0" smtClean="0"/>
              <a:t>studium odborné </a:t>
            </a:r>
            <a:r>
              <a:rPr lang="pl-PL" sz="3200" dirty="0"/>
              <a:t>literatury a </a:t>
            </a:r>
            <a:r>
              <a:rPr lang="pl-PL" sz="3200" dirty="0" smtClean="0"/>
              <a:t>dalších publikací,</a:t>
            </a:r>
            <a:endParaRPr lang="pl-PL" sz="3200" dirty="0"/>
          </a:p>
          <a:p>
            <a:r>
              <a:rPr lang="cs-CZ" sz="3200" dirty="0" smtClean="0"/>
              <a:t>řízené </a:t>
            </a:r>
            <a:r>
              <a:rPr lang="cs-CZ" sz="3200" dirty="0"/>
              <a:t>rozhovory s jednateli a </a:t>
            </a:r>
            <a:r>
              <a:rPr lang="cs-CZ" sz="3200" dirty="0" smtClean="0"/>
              <a:t>pracovníky </a:t>
            </a:r>
            <a:r>
              <a:rPr lang="cs-CZ" sz="3200" dirty="0"/>
              <a:t>společnosti SMC metal s.r.o.,</a:t>
            </a:r>
          </a:p>
          <a:p>
            <a:r>
              <a:rPr lang="pl-PL" sz="3200" dirty="0" smtClean="0"/>
              <a:t>analýza získaných </a:t>
            </a:r>
            <a:r>
              <a:rPr lang="pl-PL" sz="3200" dirty="0"/>
              <a:t>dat z </a:t>
            </a:r>
            <a:r>
              <a:rPr lang="pl-PL" sz="3200" dirty="0" smtClean="0"/>
              <a:t>interních materiálů</a:t>
            </a:r>
            <a:r>
              <a:rPr lang="pl-PL" sz="3200" dirty="0"/>
              <a:t>,</a:t>
            </a:r>
          </a:p>
          <a:p>
            <a:r>
              <a:rPr lang="cs-CZ" sz="3200" dirty="0" smtClean="0"/>
              <a:t>SWOT analýza</a:t>
            </a:r>
            <a:r>
              <a:rPr lang="cs-CZ" sz="3200" dirty="0"/>
              <a:t>,</a:t>
            </a:r>
          </a:p>
          <a:p>
            <a:r>
              <a:rPr lang="cs-CZ" sz="3200" dirty="0" smtClean="0"/>
              <a:t>vlastní pozorování.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Společnost SMC metal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906073"/>
            <a:ext cx="11029615" cy="4803819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Sídlo </a:t>
            </a:r>
            <a:r>
              <a:rPr lang="cs-CZ" sz="3000" b="1" dirty="0"/>
              <a:t>společnosti: </a:t>
            </a:r>
            <a:r>
              <a:rPr lang="fi-FI" sz="3000" dirty="0" smtClean="0"/>
              <a:t>Praha </a:t>
            </a:r>
            <a:r>
              <a:rPr lang="fi-FI" sz="3000" dirty="0"/>
              <a:t>8</a:t>
            </a:r>
          </a:p>
          <a:p>
            <a:r>
              <a:rPr lang="cs-CZ" sz="3000" b="1" dirty="0"/>
              <a:t>Pracoviště: </a:t>
            </a:r>
            <a:r>
              <a:rPr lang="cs-CZ" sz="3000" dirty="0"/>
              <a:t>Těšovice </a:t>
            </a:r>
            <a:r>
              <a:rPr lang="cs-CZ" sz="3000" dirty="0" smtClean="0"/>
              <a:t>u Prachatic</a:t>
            </a:r>
          </a:p>
          <a:p>
            <a:r>
              <a:rPr lang="cs-CZ" sz="3000" b="1" dirty="0" smtClean="0"/>
              <a:t>Specializace: </a:t>
            </a:r>
          </a:p>
          <a:p>
            <a:pPr lvl="1"/>
            <a:r>
              <a:rPr lang="cs-CZ" sz="2800" dirty="0" smtClean="0"/>
              <a:t>výroba </a:t>
            </a:r>
            <a:r>
              <a:rPr lang="cs-CZ" sz="2800" dirty="0"/>
              <a:t>a </a:t>
            </a:r>
            <a:r>
              <a:rPr lang="cs-CZ" sz="2800" dirty="0" smtClean="0"/>
              <a:t>montáž součástek pro motocykly</a:t>
            </a:r>
          </a:p>
          <a:p>
            <a:pPr lvl="1"/>
            <a:r>
              <a:rPr lang="cs-CZ" sz="2800" dirty="0" smtClean="0"/>
              <a:t>kvalitní produkty s </a:t>
            </a:r>
            <a:r>
              <a:rPr lang="cs-CZ" sz="2800" dirty="0"/>
              <a:t>vysokou </a:t>
            </a:r>
            <a:r>
              <a:rPr lang="cs-CZ" sz="2800" dirty="0" smtClean="0"/>
              <a:t>přesností </a:t>
            </a:r>
            <a:r>
              <a:rPr lang="cs-CZ" sz="2800" dirty="0"/>
              <a:t>do </a:t>
            </a:r>
            <a:r>
              <a:rPr lang="cs-CZ" sz="2800" dirty="0" smtClean="0"/>
              <a:t>celého světa - </a:t>
            </a:r>
            <a:r>
              <a:rPr lang="cs-CZ" sz="2800" dirty="0"/>
              <a:t>Francie, </a:t>
            </a:r>
            <a:r>
              <a:rPr lang="cs-CZ" sz="2800" dirty="0" smtClean="0"/>
              <a:t>Itálie</a:t>
            </a:r>
            <a:r>
              <a:rPr lang="cs-CZ" sz="2800" dirty="0"/>
              <a:t>, Španělsko, Německo, </a:t>
            </a:r>
            <a:r>
              <a:rPr lang="cs-CZ" sz="2800" dirty="0" smtClean="0"/>
              <a:t>Belgie, Nizozemsko</a:t>
            </a:r>
            <a:endParaRPr lang="cs-CZ" sz="2800" b="1" dirty="0"/>
          </a:p>
          <a:p>
            <a:r>
              <a:rPr lang="cs-CZ" sz="3000" b="1" dirty="0" smtClean="0"/>
              <a:t>Vývoj a výroba </a:t>
            </a:r>
            <a:r>
              <a:rPr lang="cs-CZ" sz="3000" dirty="0" smtClean="0"/>
              <a:t>řetězových rozet</a:t>
            </a:r>
            <a:r>
              <a:rPr lang="cs-CZ" sz="3000" dirty="0"/>
              <a:t>, </a:t>
            </a:r>
            <a:r>
              <a:rPr lang="cs-CZ" sz="3000" dirty="0" smtClean="0"/>
              <a:t>předních řetězových koleček </a:t>
            </a:r>
            <a:r>
              <a:rPr lang="cs-CZ" sz="3000" dirty="0"/>
              <a:t>a </a:t>
            </a:r>
            <a:r>
              <a:rPr lang="cs-CZ" sz="3000" dirty="0" smtClean="0"/>
              <a:t>stojanů pro sportovní motocykly</a:t>
            </a:r>
          </a:p>
        </p:txBody>
      </p:sp>
    </p:spTree>
    <p:extLst>
      <p:ext uri="{BB962C8B-B14F-4D97-AF65-F5344CB8AC3E}">
        <p14:creationId xmlns:p14="http://schemas.microsoft.com/office/powerpoint/2010/main" val="30349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Materiálový tok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086377"/>
            <a:ext cx="11029615" cy="4572000"/>
          </a:xfrm>
        </p:spPr>
        <p:txBody>
          <a:bodyPr anchor="t"/>
          <a:lstStyle/>
          <a:p>
            <a:r>
              <a:rPr lang="cs-CZ" sz="3200" dirty="0" smtClean="0"/>
              <a:t>Výroba převážně na zakázku</a:t>
            </a:r>
          </a:p>
          <a:p>
            <a:r>
              <a:rPr lang="cs-CZ" sz="3200" dirty="0" smtClean="0"/>
              <a:t>Minimální skladové zásoby, předcházení finančním ztrátám</a:t>
            </a:r>
          </a:p>
          <a:p>
            <a:r>
              <a:rPr lang="cs-CZ" sz="3200" dirty="0" smtClean="0"/>
              <a:t>Žádný elektronický software</a:t>
            </a:r>
          </a:p>
          <a:p>
            <a:r>
              <a:rPr lang="cs-CZ" sz="3200" dirty="0" smtClean="0"/>
              <a:t>Kontrola zásob materiálu a produktů prováděná zaměstnanci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859" y="4986539"/>
            <a:ext cx="4229100" cy="1771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455" y="5202048"/>
            <a:ext cx="3932886" cy="16559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 err="1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Swot</a:t>
            </a:r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 analýza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115770"/>
              </p:ext>
            </p:extLst>
          </p:nvPr>
        </p:nvGraphicFramePr>
        <p:xfrm>
          <a:off x="2183599" y="1898755"/>
          <a:ext cx="7824803" cy="4232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609"/>
                <a:gridCol w="3781243"/>
                <a:gridCol w="3565028"/>
                <a:gridCol w="95923"/>
              </a:tblGrid>
              <a:tr h="45690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SWOT analýza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5897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Pozitiva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Silné stránky – S = </a:t>
                      </a:r>
                      <a:r>
                        <a:rPr lang="cs-CZ" sz="1400" b="1" dirty="0" err="1">
                          <a:effectLst/>
                        </a:rPr>
                        <a:t>Strenghts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Příležitosti – O = </a:t>
                      </a:r>
                      <a:r>
                        <a:rPr lang="cs-CZ" sz="1400" b="1" dirty="0" err="1">
                          <a:effectLst/>
                        </a:rPr>
                        <a:t>Opportunities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3054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Vedení společnosti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Zkušenosti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Vysoká kvalita produktů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Dlouhodobé vztahy se zákazníky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Vlastní vývoj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Zahraniční spolupráce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Zlepšení povědomí o firmě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Prodej přes internet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Získání nových zaměstnanců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Narůstající poptávka po produktech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7188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Negativní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Slabé stránky – W = </a:t>
                      </a:r>
                      <a:r>
                        <a:rPr lang="cs-CZ" sz="1400" b="1" dirty="0" err="1">
                          <a:effectLst/>
                        </a:rPr>
                        <a:t>Weaknesses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Hrozby – T = </a:t>
                      </a:r>
                      <a:r>
                        <a:rPr lang="cs-CZ" sz="1400" b="1" dirty="0" err="1">
                          <a:effectLst/>
                        </a:rPr>
                        <a:t>Threats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7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Nízké investice do reklamy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Častá obnova brigádníků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Nedostatečná motivace zaměstnanců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Malé prostory skladu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Značení a kontrola produktů ve skladu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Odchod zkušených zaměstnanců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Konkurence v oboru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Růst nákladů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Platební schopnost zákazníků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cs-CZ" sz="1600" dirty="0">
                          <a:effectLst/>
                        </a:rPr>
                        <a:t>Změny v podnikatelském prostředí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3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Interní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Externí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Návrh pro </a:t>
            </a:r>
            <a:r>
              <a:rPr lang="cs-CZ" sz="5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zlepšení</a:t>
            </a:r>
            <a:endParaRPr lang="cs-CZ" sz="5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021983"/>
            <a:ext cx="11306008" cy="4571999"/>
          </a:xfrm>
        </p:spPr>
        <p:txBody>
          <a:bodyPr>
            <a:normAutofit/>
          </a:bodyPr>
          <a:lstStyle/>
          <a:p>
            <a:r>
              <a:rPr lang="cs-CZ" sz="3200" b="1" dirty="0"/>
              <a:t>Ř</a:t>
            </a:r>
            <a:r>
              <a:rPr lang="cs-CZ" sz="3200" b="1" dirty="0" smtClean="0"/>
              <a:t>ízení </a:t>
            </a:r>
            <a:r>
              <a:rPr lang="cs-CZ" sz="3200" b="1" dirty="0"/>
              <a:t>skladu za pomoci použití čteček čárových </a:t>
            </a:r>
            <a:r>
              <a:rPr lang="cs-CZ" sz="3200" b="1" dirty="0" smtClean="0"/>
              <a:t>kódů: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000" dirty="0" smtClean="0"/>
              <a:t>lepší </a:t>
            </a:r>
            <a:r>
              <a:rPr lang="cs-CZ" sz="3000" dirty="0"/>
              <a:t>přehlednost skladovaného materiálu a vyrobených </a:t>
            </a:r>
            <a:r>
              <a:rPr lang="cs-CZ" sz="3000" dirty="0" smtClean="0"/>
              <a:t>produktů,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000" dirty="0"/>
              <a:t>nastolení pořádku ve skladech, </a:t>
            </a:r>
            <a:endParaRPr lang="cs-CZ" sz="3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000" dirty="0" smtClean="0"/>
              <a:t>omezení </a:t>
            </a:r>
            <a:r>
              <a:rPr lang="cs-CZ" sz="3000" dirty="0"/>
              <a:t>chybovosti během příjmu a výdeje zboží, </a:t>
            </a:r>
            <a:endParaRPr lang="cs-CZ" sz="3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000" dirty="0" smtClean="0"/>
              <a:t>k</a:t>
            </a:r>
            <a:r>
              <a:rPr lang="cs-CZ" sz="3000" dirty="0"/>
              <a:t> identifikaci skladových </a:t>
            </a:r>
            <a:r>
              <a:rPr lang="cs-CZ" sz="3000" dirty="0" smtClean="0"/>
              <a:t>míst a výrobních čísel,</a:t>
            </a:r>
            <a:endParaRPr lang="cs-CZ" sz="3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000" dirty="0" smtClean="0"/>
              <a:t>úspora času </a:t>
            </a:r>
            <a:r>
              <a:rPr lang="cs-CZ" sz="3000" dirty="0"/>
              <a:t>během hledání konkrétního zboží.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+mn-lt"/>
                <a:ea typeface="+mn-ea"/>
                <a:cs typeface="+mn-cs"/>
              </a:rPr>
              <a:t>Návrh rozpočtu</a:t>
            </a: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884776"/>
            <a:ext cx="4135591" cy="47432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592" y="1884776"/>
            <a:ext cx="4135591" cy="47432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1183" y="1884777"/>
            <a:ext cx="3920815" cy="47432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7366" y="742331"/>
            <a:ext cx="23717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a">
  <a:themeElements>
    <a:clrScheme name="Vlastní 4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990000"/>
      </a:accent1>
      <a:accent2>
        <a:srgbClr val="B42E31"/>
      </a:accent2>
      <a:accent3>
        <a:srgbClr val="DF6363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177</TotalTime>
  <Words>471</Words>
  <Application>Microsoft Office PowerPoint</Application>
  <PresentationFormat>Širokoúhlá obrazovka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Gill Sans MT</vt:lpstr>
      <vt:lpstr>Times New Roman</vt:lpstr>
      <vt:lpstr>Wingdings</vt:lpstr>
      <vt:lpstr>Wingdings 2</vt:lpstr>
      <vt:lpstr>Dividenda</vt:lpstr>
      <vt:lpstr>Optimalizace materiÁlovÝch toků ve společnosti SMC metal s.r.o.</vt:lpstr>
      <vt:lpstr>OBSAH</vt:lpstr>
      <vt:lpstr>Cíl práce</vt:lpstr>
      <vt:lpstr>Použité metody</vt:lpstr>
      <vt:lpstr>Společnost SMC metal s.r.o.</vt:lpstr>
      <vt:lpstr>Materiálový tok </vt:lpstr>
      <vt:lpstr>Swot analýza</vt:lpstr>
      <vt:lpstr>Návrh pro zlepšení</vt:lpstr>
      <vt:lpstr>Návrh rozpočtu</vt:lpstr>
      <vt:lpstr>Určení nejlepší varianty</vt:lpstr>
      <vt:lpstr>Výsledky metody topsis</vt:lpstr>
      <vt:lpstr>Shrnutí</vt:lpstr>
      <vt:lpstr>Děkuji za pozornost</vt:lpstr>
      <vt:lpstr>Doplňující 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materiÁlovÝch toků ve společnosti SMC metal s.r.o.</dc:title>
  <dc:creator>Denisa Janečková</dc:creator>
  <cp:lastModifiedBy>Denisa Janečková</cp:lastModifiedBy>
  <cp:revision>21</cp:revision>
  <dcterms:created xsi:type="dcterms:W3CDTF">2018-05-29T17:42:46Z</dcterms:created>
  <dcterms:modified xsi:type="dcterms:W3CDTF">2018-05-30T19:22:49Z</dcterms:modified>
</cp:coreProperties>
</file>