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nd&#345;ej\OneDrive\Dokumenty\Diplomov&#225;%20pr&#225;ce\Kopie%20-%20TOP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90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8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97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74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76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36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15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9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52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81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37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9331A-DB79-47BB-B0CF-BD2B60C60AF2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BF72F-3C68-4AB4-B37F-212AA59AD3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65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1902279" y="536121"/>
            <a:ext cx="77771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>
                <a:solidFill>
                  <a:srgbClr val="000000"/>
                </a:solidFill>
                <a:latin typeface="+mj-lt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Vysoká škola technická a ekonomická v Českých Budějovicích</a:t>
            </a:r>
          </a:p>
          <a:p>
            <a:pPr algn="ctr"/>
            <a:r>
              <a:rPr lang="cs-CZ" altLang="cs-CZ" sz="22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Logistické technologie</a:t>
            </a: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75" y="1434193"/>
            <a:ext cx="13557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 noGrp="1"/>
          </p:cNvSpPr>
          <p:nvPr>
            <p:ph type="ctrTitle"/>
          </p:nvPr>
        </p:nvSpPr>
        <p:spPr>
          <a:xfrm>
            <a:off x="1907042" y="2461985"/>
            <a:ext cx="7772400" cy="1828800"/>
          </a:xfrm>
        </p:spPr>
        <p:txBody>
          <a:bodyPr/>
          <a:lstStyle/>
          <a:p>
            <a:pPr eaLnBrk="1" hangingPunct="1"/>
            <a:r>
              <a:rPr lang="cs-CZ" sz="3600" b="1" dirty="0"/>
              <a:t>Racionalizace logistických procesů ve </a:t>
            </a:r>
            <a:r>
              <a:rPr lang="cs-CZ" sz="3600" b="1" dirty="0" smtClean="0"/>
              <a:t>společnosti Tesco Stores ČR a. s.</a:t>
            </a:r>
            <a:endParaRPr alt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dnadpis 2"/>
          <p:cNvSpPr txBox="1">
            <a:spLocks noGrp="1"/>
          </p:cNvSpPr>
          <p:nvPr>
            <p:ph type="subTitle" idx="1"/>
          </p:nvPr>
        </p:nvSpPr>
        <p:spPr>
          <a:xfrm>
            <a:off x="1978480" y="4711021"/>
            <a:ext cx="7700962" cy="1776412"/>
          </a:xfrm>
        </p:spPr>
        <p:txBody>
          <a:bodyPr anchorCtr="0"/>
          <a:lstStyle/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Autor 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diplomové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práce:		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Bc. </a:t>
            </a:r>
            <a:r>
              <a:rPr lang="cs-CZ" altLang="cs-CZ" sz="20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Ondřej Kohout</a:t>
            </a:r>
            <a:endParaRPr altLang="cs-CZ" sz="20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Vedoucí 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diplomové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práce: 	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Ondrej Stopka, Ph.D. </a:t>
            </a:r>
          </a:p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Oponent 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diplomové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práce:	</a:t>
            </a:r>
            <a:r>
              <a:rPr lang="cs-CZ" altLang="cs-CZ" sz="20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	Ing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. Jaroslav Pospíšil, </a:t>
            </a:r>
            <a:r>
              <a:rPr lang="cs-CZ" altLang="cs-CZ" sz="2000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Ph.D</a:t>
            </a:r>
            <a:endParaRPr lang="cs-CZ" altLang="cs-CZ" sz="20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České Budějovice, červen </a:t>
            </a:r>
            <a:r>
              <a:rPr altLang="cs-CZ" sz="20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201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8</a:t>
            </a:r>
            <a:endParaRPr altLang="cs-CZ" sz="20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8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346" y="5599227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984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838200" y="190500"/>
            <a:ext cx="10515600" cy="1228725"/>
          </a:xfrm>
        </p:spPr>
        <p:txBody>
          <a:bodyPr/>
          <a:lstStyle/>
          <a:p>
            <a:pPr algn="ctr" eaLnBrk="1" hangingPunct="1"/>
            <a:r>
              <a:rPr lang="cs-CZ" altLang="cs-CZ" sz="3600" b="1" dirty="0">
                <a:latin typeface="+mj-lt"/>
                <a:cs typeface="Times New Roman" pitchFamily="18" charset="0"/>
              </a:rPr>
              <a:t> Nákladová matice ABC – XYZ 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7375" y="19050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38200" y="1414462"/>
            <a:ext cx="655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Návrh způsobu objednání pro jednotlivé segmenty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7861" y="2057148"/>
            <a:ext cx="95350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AX – </a:t>
            </a:r>
            <a:r>
              <a:rPr lang="cs-CZ" sz="2000" dirty="0" smtClean="0"/>
              <a:t>velké množství položek s  vysokým podílem </a:t>
            </a:r>
            <a:r>
              <a:rPr lang="cs-CZ" sz="2000" dirty="0"/>
              <a:t>na </a:t>
            </a:r>
            <a:r>
              <a:rPr lang="cs-CZ" sz="2000" dirty="0" smtClean="0"/>
              <a:t>tržbách a plynulou spotřebou – zvolit plynulé zásobování a zkrátit dobu pojistné zásoby.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BY – </a:t>
            </a:r>
            <a:r>
              <a:rPr lang="cs-CZ" sz="2000" dirty="0" smtClean="0"/>
              <a:t>Položky tvořící střední hodnotu na tržbách, kdy přesnost jejich spotřeby není jistě pravidelná </a:t>
            </a:r>
            <a:r>
              <a:rPr lang="cs-CZ" sz="2000" dirty="0"/>
              <a:t>– </a:t>
            </a:r>
            <a:r>
              <a:rPr lang="cs-CZ" sz="2000" dirty="0" smtClean="0"/>
              <a:t>objednávat dle historických dat o prodejích a držet středně velkou pojistnou zásobu.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CZ – </a:t>
            </a:r>
            <a:r>
              <a:rPr lang="cs-CZ" sz="2000" dirty="0" smtClean="0"/>
              <a:t> Velmi nízký </a:t>
            </a:r>
            <a:r>
              <a:rPr lang="cs-CZ" sz="2000" dirty="0"/>
              <a:t>podíl na tržbách, nepravidelná spotřeba </a:t>
            </a:r>
            <a:r>
              <a:rPr lang="cs-CZ" sz="2000" dirty="0" smtClean="0"/>
              <a:t>– objednávat až když se začne čerpat z pojistné zásoby,  pojistná zásoba by měla být v tomto případě nastavena na vyšších hodnotách.</a:t>
            </a:r>
            <a:endParaRPr lang="cs-CZ" sz="20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608048"/>
            <a:ext cx="5955920" cy="1352001"/>
          </a:xfrm>
          <a:prstGeom prst="rect">
            <a:avLst/>
          </a:prstGeom>
        </p:spPr>
      </p:pic>
      <p:pic>
        <p:nvPicPr>
          <p:cNvPr id="9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5" y="567037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59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838200" y="190500"/>
            <a:ext cx="10515600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600" b="1" dirty="0" smtClean="0">
                <a:cs typeface="Times New Roman" pitchFamily="18" charset="0"/>
              </a:rPr>
              <a:t>Analýza skladových zásob u vybraných dodavatelů</a:t>
            </a:r>
            <a:endParaRPr lang="cs-CZ" altLang="cs-CZ" sz="3600" b="1" dirty="0"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8975" y="19050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7"/>
          <p:cNvSpPr txBox="1">
            <a:spLocks noChangeArrowheads="1"/>
          </p:cNvSpPr>
          <p:nvPr/>
        </p:nvSpPr>
        <p:spPr bwMode="auto">
          <a:xfrm>
            <a:off x="663549" y="1625556"/>
            <a:ext cx="9656107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b="1" dirty="0"/>
              <a:t> </a:t>
            </a:r>
            <a:r>
              <a:rPr lang="cs-CZ" sz="2400" dirty="0" smtClean="0"/>
              <a:t>45 položek od 5ti různých dodavatelů</a:t>
            </a:r>
            <a:endParaRPr lang="cs-CZ" sz="2400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Výpočet současných hodnot jednotlivých zásob – průměrné běžné zásoby, pojistné zásoby a celkové běžné zásoby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Výpočty probíhaly na základě aktuálních informací o počtu dodávek za rok a hladině pojistné zásoby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endParaRPr lang="cs-CZ" sz="2400" b="1" dirty="0"/>
          </a:p>
          <a:p>
            <a:endParaRPr lang="cs-CZ" dirty="0"/>
          </a:p>
        </p:txBody>
      </p:sp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975" y="5495206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236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38200" y="334126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600" b="1" dirty="0" smtClean="0">
                <a:cs typeface="Times New Roman" pitchFamily="18" charset="0"/>
              </a:rPr>
              <a:t>Návrhy pro snížení skladových zásob</a:t>
            </a:r>
            <a:br>
              <a:rPr lang="cs-CZ" altLang="cs-CZ" sz="3600" b="1" dirty="0" smtClean="0">
                <a:cs typeface="Times New Roman" pitchFamily="18" charset="0"/>
              </a:rPr>
            </a:br>
            <a:r>
              <a:rPr lang="cs-CZ" altLang="cs-CZ" sz="3600" b="1" dirty="0" smtClean="0">
                <a:cs typeface="Times New Roman" pitchFamily="18" charset="0"/>
              </a:rPr>
              <a:t> u analyzovaných dodavatelů</a:t>
            </a:r>
            <a:endParaRPr lang="cs-CZ" sz="3600" dirty="0"/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7375" y="149939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10290175" cy="4525963"/>
          </a:xfrm>
        </p:spPr>
        <p:txBody>
          <a:bodyPr/>
          <a:lstStyle/>
          <a:p>
            <a:r>
              <a:rPr lang="cs-CZ" sz="2400" dirty="0" smtClean="0"/>
              <a:t>Snížení průměrné běžné zásoby stanovením nových ideálních počtů dodávek za rok</a:t>
            </a:r>
          </a:p>
          <a:p>
            <a:r>
              <a:rPr lang="cs-CZ" sz="2400" dirty="0" smtClean="0"/>
              <a:t>Snížení hodnoty pojistné zásoby podle umístění analyzovaných položek do jednotlivých skupin ABC – XYZ matice</a:t>
            </a:r>
          </a:p>
          <a:p>
            <a:r>
              <a:rPr lang="cs-CZ" sz="2400" dirty="0" smtClean="0"/>
              <a:t>Snížení hodnoty celkové běžné zásoby</a:t>
            </a:r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33" y="3744686"/>
            <a:ext cx="7822617" cy="2800497"/>
          </a:xfrm>
          <a:prstGeom prst="rect">
            <a:avLst/>
          </a:prstGeom>
        </p:spPr>
      </p:pic>
      <p:pic>
        <p:nvPicPr>
          <p:cNvPr id="8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008" y="5532350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37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838200" y="190500"/>
            <a:ext cx="10515600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600" b="1" dirty="0" smtClean="0">
                <a:cs typeface="Times New Roman" pitchFamily="18" charset="0"/>
              </a:rPr>
              <a:t>Porovnání zařízení pro vychystávání zboží</a:t>
            </a:r>
            <a:endParaRPr lang="cs-CZ" altLang="cs-CZ" sz="3600" b="1" dirty="0"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7375" y="19050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08486" y="1414462"/>
            <a:ext cx="9227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Aktuální zařízení pro vychystávání metodou PBS jsou již zastaralé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Je zde možnost obcházet skladové procesy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Stále se zvyšující požadavky společnosti na produktivitu při vychystávání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8 týdenní testování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Tři </a:t>
            </a:r>
            <a:r>
              <a:rPr lang="cs-CZ" sz="2000" dirty="0"/>
              <a:t>varianty zařízení pro </a:t>
            </a:r>
            <a:r>
              <a:rPr lang="cs-CZ" sz="2000" dirty="0" smtClean="0"/>
              <a:t>vychystávání zboží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Google </a:t>
            </a:r>
            <a:r>
              <a:rPr lang="cs-CZ" sz="2000" dirty="0" err="1" smtClean="0"/>
              <a:t>Glass</a:t>
            </a:r>
            <a:r>
              <a:rPr lang="cs-CZ" sz="2000" dirty="0" smtClean="0"/>
              <a:t> </a:t>
            </a:r>
            <a:r>
              <a:rPr lang="cs-CZ" sz="2000" dirty="0" err="1" smtClean="0"/>
              <a:t>Enterprise</a:t>
            </a:r>
            <a:r>
              <a:rPr lang="cs-CZ" sz="2000" dirty="0" smtClean="0"/>
              <a:t> </a:t>
            </a:r>
            <a:r>
              <a:rPr lang="cs-CZ" sz="2000" dirty="0" err="1" smtClean="0"/>
              <a:t>Edition</a:t>
            </a:r>
            <a:r>
              <a:rPr lang="cs-CZ" sz="2000" dirty="0" smtClean="0"/>
              <a:t>, Motorola WT41N0, Zebra MC 67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86" y="4368758"/>
            <a:ext cx="3533775" cy="2020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https://www.ab-com.cz/content/images/product/default/21974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512" y="4738449"/>
            <a:ext cx="2312670" cy="151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https://www.ab-com.cz/content/images/product/default/563141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399" y="4747735"/>
            <a:ext cx="1857375" cy="1411605"/>
          </a:xfrm>
          <a:prstGeom prst="rect">
            <a:avLst/>
          </a:prstGeom>
          <a:noFill/>
          <a:extLst/>
        </p:spPr>
      </p:pic>
      <p:pic>
        <p:nvPicPr>
          <p:cNvPr id="10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5" y="5201703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109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838200" y="190500"/>
            <a:ext cx="10515600" cy="1228725"/>
          </a:xfrm>
        </p:spPr>
        <p:txBody>
          <a:bodyPr/>
          <a:lstStyle/>
          <a:p>
            <a:pPr eaLnBrk="1" hangingPunct="1"/>
            <a:r>
              <a:rPr lang="cs-CZ" altLang="cs-CZ" sz="3600" b="1" dirty="0" smtClean="0">
                <a:cs typeface="Times New Roman" pitchFamily="18" charset="0"/>
              </a:rPr>
              <a:t>Zvolení</a:t>
            </a:r>
            <a:r>
              <a:rPr lang="cs-CZ" altLang="cs-CZ" sz="3600" b="1" dirty="0" smtClean="0">
                <a:latin typeface="+mj-lt"/>
                <a:cs typeface="Times New Roman" pitchFamily="18" charset="0"/>
              </a:rPr>
              <a:t> </a:t>
            </a:r>
            <a:r>
              <a:rPr lang="cs-CZ" altLang="cs-CZ" sz="3600" b="1" dirty="0" smtClean="0">
                <a:latin typeface="+mj-lt"/>
                <a:cs typeface="Times New Roman" pitchFamily="18" charset="0"/>
              </a:rPr>
              <a:t>vhodného vychystávacího zařízení za pomoci metody TOPSIS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2029" y="1435960"/>
            <a:ext cx="1008374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Zvolení 5ti hlavních kritérií</a:t>
            </a:r>
            <a:endParaRPr lang="cs-CZ" sz="20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Pro výpočet vah u stanovených kritérií byla použita metoda pořadí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Kritéria dle důležitosti - průměrná </a:t>
            </a:r>
            <a:r>
              <a:rPr lang="cs-CZ" sz="2000" dirty="0"/>
              <a:t>produktivita (MAX), nemožnost obcházení procesů (MAX), odolnost (MAX), počáteční investice (MIN), </a:t>
            </a:r>
            <a:r>
              <a:rPr lang="cs-CZ" sz="2000" dirty="0" smtClean="0"/>
              <a:t>spokojenost </a:t>
            </a:r>
            <a:r>
              <a:rPr lang="cs-CZ" sz="2000" dirty="0"/>
              <a:t>zaměstnanců (</a:t>
            </a:r>
            <a:r>
              <a:rPr lang="cs-CZ" sz="2000" dirty="0" smtClean="0"/>
              <a:t>MAX)</a:t>
            </a:r>
            <a:endParaRPr lang="cs-CZ" sz="2000" dirty="0"/>
          </a:p>
          <a:p>
            <a:pPr>
              <a:lnSpc>
                <a:spcPct val="150000"/>
              </a:lnSpc>
            </a:pPr>
            <a:endParaRPr lang="cs-CZ" sz="2000" dirty="0" smtClean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494962727"/>
              </p:ext>
            </p:extLst>
          </p:nvPr>
        </p:nvGraphicFramePr>
        <p:xfrm>
          <a:off x="838200" y="3588018"/>
          <a:ext cx="470535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6600" y="3463126"/>
            <a:ext cx="4712616" cy="2950720"/>
          </a:xfrm>
          <a:prstGeom prst="rect">
            <a:avLst/>
          </a:prstGeom>
        </p:spPr>
      </p:pic>
      <p:pic>
        <p:nvPicPr>
          <p:cNvPr id="9" name="Obrázek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63489" y="211998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988" y="5462960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998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38200" y="228415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 smtClean="0"/>
              <a:t>Dosažené výsledky a přínos práce</a:t>
            </a:r>
            <a:endParaRPr lang="cs-CZ" sz="3600" b="1" dirty="0"/>
          </a:p>
        </p:txBody>
      </p:sp>
      <p:sp>
        <p:nvSpPr>
          <p:cNvPr id="5" name="Obdélník 4"/>
          <p:cNvSpPr/>
          <p:nvPr/>
        </p:nvSpPr>
        <p:spPr>
          <a:xfrm>
            <a:off x="838200" y="2140672"/>
            <a:ext cx="100475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 smtClean="0"/>
              <a:t>Doporučená změna systému u objednávání zásob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 smtClean="0"/>
              <a:t>Racionalizace řešení současné hladiny zásob u vybraných dodavatelů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 smtClean="0"/>
              <a:t>Výběr vhodného zařízení pro vychystávání zboží pro metodu „Pick by </a:t>
            </a:r>
            <a:r>
              <a:rPr lang="cs-CZ" sz="3600" dirty="0" err="1" smtClean="0"/>
              <a:t>store</a:t>
            </a:r>
            <a:r>
              <a:rPr lang="cs-CZ" sz="3600" dirty="0" smtClean="0"/>
              <a:t>“</a:t>
            </a:r>
            <a:endParaRPr lang="cs-CZ" sz="3600" dirty="0"/>
          </a:p>
        </p:txBody>
      </p:sp>
      <p:pic>
        <p:nvPicPr>
          <p:cNvPr id="6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7375" y="228415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5" y="544844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772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838200" y="190500"/>
            <a:ext cx="10515600" cy="1228725"/>
          </a:xfrm>
        </p:spPr>
        <p:txBody>
          <a:bodyPr/>
          <a:lstStyle/>
          <a:p>
            <a:pPr algn="ctr" eaLnBrk="1" hangingPunct="1"/>
            <a:r>
              <a:rPr altLang="cs-CZ" sz="3600" b="1" dirty="0" smtClean="0">
                <a:latin typeface="+mj-lt"/>
                <a:cs typeface="Times New Roman" pitchFamily="18" charset="0"/>
              </a:rPr>
              <a:t>Doplňující dotazy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68214" y="19526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611560" y="2089722"/>
            <a:ext cx="1074224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/>
              <a:t>Od vedoucího práce:</a:t>
            </a:r>
          </a:p>
          <a:p>
            <a:r>
              <a:rPr lang="cs-CZ" sz="2400" dirty="0" smtClean="0"/>
              <a:t>Existují </a:t>
            </a:r>
            <a:r>
              <a:rPr lang="cs-CZ" sz="2400" dirty="0"/>
              <a:t>i jiné adekvátní metody řízení zásob, jež mohly být v práci aplikovány</a:t>
            </a:r>
            <a:r>
              <a:rPr lang="cs-CZ" sz="2400" dirty="0" smtClean="0"/>
              <a:t>?</a:t>
            </a:r>
          </a:p>
          <a:p>
            <a:endParaRPr lang="cs-CZ" sz="2400" dirty="0"/>
          </a:p>
          <a:p>
            <a:r>
              <a:rPr lang="cs-CZ" sz="2400" b="1" dirty="0" smtClean="0"/>
              <a:t>Od oponenta práce:</a:t>
            </a:r>
          </a:p>
          <a:p>
            <a:r>
              <a:rPr lang="cs-CZ" sz="2400" dirty="0"/>
              <a:t>Jakou formou byly implementovány konkrétní návrhy autora pro racionalizaci logistických procesů firmou TESCO </a:t>
            </a:r>
            <a:r>
              <a:rPr lang="cs-CZ" sz="2400" dirty="0" smtClean="0"/>
              <a:t>Stores </a:t>
            </a:r>
            <a:r>
              <a:rPr lang="cs-CZ" sz="2400" dirty="0"/>
              <a:t>ČR a.s.? </a:t>
            </a:r>
            <a:endParaRPr lang="cs-CZ" sz="2400" b="1" dirty="0"/>
          </a:p>
          <a:p>
            <a:endParaRPr lang="cs-CZ" sz="2400" b="1" dirty="0"/>
          </a:p>
        </p:txBody>
      </p:sp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214" y="543787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671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4063093" y="2549827"/>
            <a:ext cx="7346950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600" b="1" dirty="0" smtClean="0">
                <a:cs typeface="Times New Roman" pitchFamily="18" charset="0"/>
              </a:rPr>
              <a:t>Děkuji za pozornost</a:t>
            </a:r>
            <a:endParaRPr lang="cs-CZ" altLang="cs-CZ" sz="3600" b="1" dirty="0"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68214" y="19526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214" y="543787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791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326570" y="219529"/>
            <a:ext cx="9936844" cy="1228725"/>
          </a:xfrm>
        </p:spPr>
        <p:txBody>
          <a:bodyPr/>
          <a:lstStyle/>
          <a:p>
            <a:pPr algn="ctr"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Struktura prezentace</a:t>
            </a: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33495" y="219529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1"/>
          <p:cNvSpPr txBox="1">
            <a:spLocks noGrp="1"/>
          </p:cNvSpPr>
          <p:nvPr>
            <p:ph idx="1"/>
          </p:nvPr>
        </p:nvSpPr>
        <p:spPr>
          <a:xfrm>
            <a:off x="326570" y="1620149"/>
            <a:ext cx="9833429" cy="4525962"/>
          </a:xfrm>
        </p:spPr>
        <p:txBody>
          <a:bodyPr/>
          <a:lstStyle/>
          <a:p>
            <a:pPr eaLnBrk="1" hangingPunct="1">
              <a:spcBef>
                <a:spcPts val="500"/>
              </a:spcBef>
            </a:pPr>
            <a:r>
              <a:rPr altLang="cs-CZ" sz="2400" dirty="0">
                <a:cs typeface="Times New Roman" pitchFamily="18" charset="0"/>
              </a:rPr>
              <a:t>Motivace a důvody k řešení daného problému</a:t>
            </a:r>
          </a:p>
          <a:p>
            <a:pPr eaLnBrk="1" hangingPunct="1">
              <a:spcBef>
                <a:spcPts val="500"/>
              </a:spcBef>
            </a:pPr>
            <a:r>
              <a:rPr altLang="cs-CZ" sz="2400" dirty="0">
                <a:cs typeface="Times New Roman" pitchFamily="18" charset="0"/>
              </a:rPr>
              <a:t>Cíl </a:t>
            </a:r>
            <a:r>
              <a:rPr lang="cs-CZ" altLang="cs-CZ" sz="2400" dirty="0">
                <a:cs typeface="Times New Roman" pitchFamily="18" charset="0"/>
              </a:rPr>
              <a:t>diplomové</a:t>
            </a:r>
            <a:r>
              <a:rPr altLang="cs-CZ" sz="2400" dirty="0">
                <a:cs typeface="Times New Roman" pitchFamily="18" charset="0"/>
              </a:rPr>
              <a:t> práce</a:t>
            </a:r>
          </a:p>
          <a:p>
            <a:pPr eaLnBrk="1" hangingPunct="1">
              <a:spcBef>
                <a:spcPts val="500"/>
              </a:spcBef>
            </a:pPr>
            <a:r>
              <a:rPr altLang="cs-CZ" sz="2400" dirty="0" smtClean="0">
                <a:cs typeface="Times New Roman" pitchFamily="18" charset="0"/>
              </a:rPr>
              <a:t>Použité </a:t>
            </a:r>
            <a:r>
              <a:rPr altLang="cs-CZ" sz="2400" dirty="0">
                <a:cs typeface="Times New Roman" pitchFamily="18" charset="0"/>
              </a:rPr>
              <a:t>metody</a:t>
            </a:r>
            <a:endParaRPr lang="cs-CZ" altLang="cs-CZ" sz="2400" dirty="0"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Představení společnosti a popsání distribučního centra</a:t>
            </a:r>
            <a:endParaRPr lang="cs-CZ" altLang="cs-CZ" sz="2400" dirty="0"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2400" dirty="0">
                <a:cs typeface="Times New Roman" pitchFamily="18" charset="0"/>
              </a:rPr>
              <a:t>Analýza </a:t>
            </a:r>
            <a:r>
              <a:rPr lang="cs-CZ" altLang="cs-CZ" sz="2400" dirty="0" smtClean="0">
                <a:cs typeface="Times New Roman" pitchFamily="18" charset="0"/>
              </a:rPr>
              <a:t>zásob (metody ABC a XYZ analýza)</a:t>
            </a:r>
            <a:endParaRPr lang="cs-CZ" altLang="cs-CZ" sz="2400" dirty="0"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Analýza vhodných zařízení sloužících pro vychystávání zboží</a:t>
            </a:r>
            <a:endParaRPr altLang="cs-CZ" sz="2400" dirty="0"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Dosažené </a:t>
            </a:r>
            <a:r>
              <a:rPr lang="cs-CZ" altLang="cs-CZ" sz="2400" dirty="0">
                <a:cs typeface="Times New Roman" pitchFamily="18" charset="0"/>
              </a:rPr>
              <a:t>výsledky a přínos práce</a:t>
            </a:r>
            <a:endParaRPr altLang="cs-CZ" sz="2400" dirty="0"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Odpověď </a:t>
            </a:r>
            <a:r>
              <a:rPr lang="cs-CZ" altLang="cs-CZ" sz="2400" dirty="0">
                <a:cs typeface="Times New Roman" pitchFamily="18" charset="0"/>
              </a:rPr>
              <a:t>na </a:t>
            </a:r>
            <a:r>
              <a:rPr lang="cs-CZ" altLang="cs-CZ" sz="2400" dirty="0" smtClean="0">
                <a:cs typeface="Times New Roman" pitchFamily="18" charset="0"/>
              </a:rPr>
              <a:t>otázky vedoucího a oponenta </a:t>
            </a:r>
            <a:r>
              <a:rPr lang="cs-CZ" altLang="cs-CZ" sz="2400" dirty="0">
                <a:cs typeface="Times New Roman" pitchFamily="18" charset="0"/>
              </a:rPr>
              <a:t>práce</a:t>
            </a:r>
            <a:endParaRPr altLang="cs-CZ" sz="2400" dirty="0"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721" y="5330650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89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702385" y="349817"/>
            <a:ext cx="9836800" cy="1228725"/>
          </a:xfrm>
        </p:spPr>
        <p:txBody>
          <a:bodyPr/>
          <a:lstStyle/>
          <a:p>
            <a:pPr algn="ctr"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Motivace a důvody k řešení daného problému</a:t>
            </a:r>
          </a:p>
        </p:txBody>
      </p:sp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39185" y="174398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1"/>
          <p:cNvSpPr txBox="1">
            <a:spLocks noGrp="1"/>
          </p:cNvSpPr>
          <p:nvPr>
            <p:ph idx="1"/>
          </p:nvPr>
        </p:nvSpPr>
        <p:spPr>
          <a:xfrm>
            <a:off x="611560" y="1768474"/>
            <a:ext cx="9461354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Dvouletá praxe ve vybrané společnosti</a:t>
            </a:r>
            <a:endParaRPr lang="cs-CZ" altLang="cs-CZ" sz="24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Nabízející se nedostatky ve skladovém hospodářství společnosti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Možnost vést projekt „inovace vychystávacího zařízení“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 smtClean="0">
                <a:cs typeface="Times New Roman" pitchFamily="18" charset="0"/>
              </a:rPr>
              <a:t>Vlastní zájem o výsledek</a:t>
            </a:r>
            <a:endParaRPr lang="cs-CZ" altLang="cs-CZ" sz="2400" dirty="0">
              <a:cs typeface="Times New Roman" pitchFamily="18" charset="0"/>
            </a:endParaRPr>
          </a:p>
        </p:txBody>
      </p:sp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185" y="5438146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40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609600" y="175986"/>
            <a:ext cx="9956800" cy="1228725"/>
          </a:xfrm>
        </p:spPr>
        <p:txBody>
          <a:bodyPr/>
          <a:lstStyle/>
          <a:p>
            <a:pPr algn="ctr"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Cíl </a:t>
            </a:r>
            <a:r>
              <a:rPr lang="cs-CZ" altLang="cs-CZ" sz="3600" b="1" dirty="0">
                <a:latin typeface="+mj-lt"/>
                <a:cs typeface="Times New Roman" pitchFamily="18" charset="0"/>
              </a:rPr>
              <a:t>diplomové</a:t>
            </a:r>
            <a:r>
              <a:rPr altLang="cs-CZ" sz="3600" b="1" dirty="0">
                <a:latin typeface="+mj-lt"/>
                <a:cs typeface="Times New Roman" pitchFamily="18" charset="0"/>
              </a:rPr>
              <a:t> práce</a:t>
            </a:r>
          </a:p>
        </p:txBody>
      </p:sp>
      <p:sp>
        <p:nvSpPr>
          <p:cNvPr id="5" name="Zástupný symbol pro obsah 1"/>
          <p:cNvSpPr txBox="1">
            <a:spLocks noGrp="1"/>
          </p:cNvSpPr>
          <p:nvPr>
            <p:ph idx="1"/>
          </p:nvPr>
        </p:nvSpPr>
        <p:spPr>
          <a:xfrm>
            <a:off x="1424214" y="1404711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Calibri" pitchFamily="34" charset="0"/>
              </a:rPr>
              <a:t> Cílem práce je analyzovat vybrané logistické procesy u zvolené společnosti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Calibri" pitchFamily="34" charset="0"/>
              </a:rPr>
              <a:t> Navrhnout řešení jak tyto procesy efektivně řešit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Calibri" pitchFamily="34" charset="0"/>
              </a:rPr>
              <a:t>Navrhovaná doporučení vhodným způsobem zhodnotit</a:t>
            </a:r>
          </a:p>
          <a:p>
            <a:pPr eaLnBrk="1" hangingPunct="1">
              <a:spcBef>
                <a:spcPts val="500"/>
              </a:spcBef>
            </a:pPr>
            <a:endParaRPr sz="2400" dirty="0"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</a:pPr>
            <a:endParaRPr lang="cs-CZ" sz="2400" dirty="0"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cs-CZ" sz="2400" dirty="0">
              <a:latin typeface="Calibri" pitchFamily="34" charset="0"/>
            </a:endParaRPr>
          </a:p>
        </p:txBody>
      </p:sp>
      <p:pic>
        <p:nvPicPr>
          <p:cNvPr id="6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98842" y="175986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842" y="546717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21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2"/>
          <p:cNvSpPr txBox="1">
            <a:spLocks noGrp="1"/>
          </p:cNvSpPr>
          <p:nvPr>
            <p:ph type="title"/>
          </p:nvPr>
        </p:nvSpPr>
        <p:spPr>
          <a:xfrm>
            <a:off x="1958522" y="189140"/>
            <a:ext cx="7346950" cy="1228725"/>
          </a:xfrm>
        </p:spPr>
        <p:txBody>
          <a:bodyPr/>
          <a:lstStyle/>
          <a:p>
            <a:pPr algn="ctr"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Použité metody</a:t>
            </a:r>
          </a:p>
        </p:txBody>
      </p:sp>
      <p:sp>
        <p:nvSpPr>
          <p:cNvPr id="6" name="Zástupný symbol pro obsah 1"/>
          <p:cNvSpPr txBox="1">
            <a:spLocks noGrp="1"/>
          </p:cNvSpPr>
          <p:nvPr>
            <p:ph idx="1"/>
          </p:nvPr>
        </p:nvSpPr>
        <p:spPr>
          <a:xfrm>
            <a:off x="468313" y="1700213"/>
            <a:ext cx="8229600" cy="4525962"/>
          </a:xfrm>
          <a:ex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Analýza zásob metodou ABC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Analýza zásob metodou </a:t>
            </a:r>
            <a:r>
              <a:rPr lang="cs-CZ" sz="2400" dirty="0"/>
              <a:t>XYZ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Stanovení </a:t>
            </a:r>
            <a:r>
              <a:rPr lang="cs-CZ" sz="2400" dirty="0" smtClean="0"/>
              <a:t>průměrné běžné zásoby, pojistné zásoby a celkové běžné zásoby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Multikriteriální </a:t>
            </a:r>
            <a:r>
              <a:rPr lang="cs-CZ" sz="2400" dirty="0" smtClean="0"/>
              <a:t>analýza - TOPSIS</a:t>
            </a:r>
            <a:endParaRPr lang="cs-CZ" sz="2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2214" y="15240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71" y="5527907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29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8"/>
          <p:cNvSpPr txBox="1">
            <a:spLocks noChangeArrowheads="1"/>
          </p:cNvSpPr>
          <p:nvPr/>
        </p:nvSpPr>
        <p:spPr bwMode="auto">
          <a:xfrm>
            <a:off x="2639786" y="444863"/>
            <a:ext cx="7200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 dirty="0" smtClean="0">
                <a:latin typeface="+mj-lt"/>
                <a:cs typeface="Times New Roman" pitchFamily="18" charset="0"/>
              </a:rPr>
              <a:t>Společnost Tesco Stores ČR, a. s</a:t>
            </a:r>
            <a:r>
              <a:rPr lang="cs-CZ" sz="3200" b="1" dirty="0" smtClean="0">
                <a:latin typeface="+mj-lt"/>
                <a:cs typeface="Times New Roman" pitchFamily="18" charset="0"/>
              </a:rPr>
              <a:t>.</a:t>
            </a:r>
            <a:endParaRPr lang="cs-CZ" sz="3200" b="1" dirty="0">
              <a:latin typeface="+mj-lt"/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7375" y="156047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9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33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cs typeface="Times New Roman" panose="02020603050405020304" pitchFamily="18" charset="0"/>
              </a:rPr>
              <a:t>Britský maloobchodní řetězec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cs typeface="Times New Roman" panose="02020603050405020304" pitchFamily="18" charset="0"/>
              </a:rPr>
              <a:t>V České republice od roku 1996</a:t>
            </a:r>
            <a:endParaRPr lang="cs-CZ" sz="24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 smtClean="0">
                <a:cs typeface="Times New Roman" panose="02020603050405020304" pitchFamily="18" charset="0"/>
              </a:rPr>
              <a:t> Provozuje 6 obchodních center 18 čerpacích stanic a 198 obchodních jednotek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cs typeface="Times New Roman" panose="02020603050405020304" pitchFamily="18" charset="0"/>
              </a:rPr>
              <a:t>Žabka </a:t>
            </a:r>
            <a:r>
              <a:rPr lang="cs-CZ" sz="2400" dirty="0" err="1">
                <a:cs typeface="Times New Roman" panose="02020603050405020304" pitchFamily="18" charset="0"/>
              </a:rPr>
              <a:t>f</a:t>
            </a:r>
            <a:r>
              <a:rPr lang="cs-CZ" sz="2400" dirty="0" err="1" smtClean="0">
                <a:cs typeface="Times New Roman" panose="02020603050405020304" pitchFamily="18" charset="0"/>
              </a:rPr>
              <a:t>ranšízing</a:t>
            </a:r>
            <a:r>
              <a:rPr lang="cs-CZ" sz="2400" dirty="0" smtClean="0">
                <a:cs typeface="Times New Roman" panose="02020603050405020304" pitchFamily="18" charset="0"/>
              </a:rPr>
              <a:t> – 104 malých prodejen v centrech měst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cs typeface="Times New Roman" panose="02020603050405020304" pitchFamily="18" charset="0"/>
              </a:rPr>
              <a:t>Od roku 2012 prodávání potravin online</a:t>
            </a:r>
          </a:p>
        </p:txBody>
      </p:sp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5" y="5635958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45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8"/>
          <p:cNvSpPr txBox="1">
            <a:spLocks noChangeArrowheads="1"/>
          </p:cNvSpPr>
          <p:nvPr/>
        </p:nvSpPr>
        <p:spPr bwMode="auto">
          <a:xfrm>
            <a:off x="885710" y="578777"/>
            <a:ext cx="93033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600" b="1" dirty="0" smtClean="0">
                <a:latin typeface="+mj-lt"/>
                <a:cs typeface="Times New Roman" pitchFamily="18" charset="0"/>
              </a:rPr>
              <a:t>Distribuční centrum společnosti</a:t>
            </a:r>
            <a:endParaRPr lang="cs-CZ" sz="3600" b="1" dirty="0">
              <a:latin typeface="+mj-lt"/>
              <a:cs typeface="Times New Roman" pitchFamily="18" charset="0"/>
            </a:endParaRPr>
          </a:p>
        </p:txBody>
      </p:sp>
      <p:pic>
        <p:nvPicPr>
          <p:cNvPr id="5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82729" y="7192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885710" y="1846549"/>
            <a:ext cx="93033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 smtClean="0">
                <a:cs typeface="Times New Roman" panose="02020603050405020304" pitchFamily="18" charset="0"/>
              </a:rPr>
              <a:t> Jedno distribuční centrum pro celou Českou republiku nacházející se v Postřižíně u Prahy.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cs typeface="Times New Roman" panose="02020603050405020304" pitchFamily="18" charset="0"/>
              </a:rPr>
              <a:t>Zaměstnává 403 kmenových zaměstnanců a průměrně 382 agenturních.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 smtClean="0">
                <a:cs typeface="Times New Roman" panose="02020603050405020304" pitchFamily="18" charset="0"/>
              </a:rPr>
              <a:t> Sklad trvanlivých potravin – rozloha 39 120m</a:t>
            </a:r>
            <a:r>
              <a:rPr lang="cs-CZ" sz="2400" baseline="30000" dirty="0" smtClean="0">
                <a:cs typeface="Times New Roman" panose="02020603050405020304" pitchFamily="18" charset="0"/>
              </a:rPr>
              <a:t>2</a:t>
            </a:r>
            <a:r>
              <a:rPr lang="cs-CZ" sz="2400" dirty="0" smtClean="0">
                <a:cs typeface="Times New Roman" panose="02020603050405020304" pitchFamily="18" charset="0"/>
              </a:rPr>
              <a:t>, kapacita 27 000 paletových míst,  1 042 000 kartonů týdně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 smtClean="0">
                <a:cs typeface="Times New Roman" panose="02020603050405020304" pitchFamily="18" charset="0"/>
              </a:rPr>
              <a:t> Sklad čerstvých potravin – rozloha 26 046m</a:t>
            </a:r>
            <a:r>
              <a:rPr lang="cs-CZ" sz="2400" baseline="30000" dirty="0" smtClean="0">
                <a:cs typeface="Times New Roman" panose="02020603050405020304" pitchFamily="18" charset="0"/>
              </a:rPr>
              <a:t>2</a:t>
            </a:r>
            <a:r>
              <a:rPr lang="cs-CZ" sz="2400" dirty="0">
                <a:cs typeface="Times New Roman" panose="02020603050405020304" pitchFamily="18" charset="0"/>
              </a:rPr>
              <a:t> , </a:t>
            </a:r>
            <a:r>
              <a:rPr lang="cs-CZ" sz="2400" dirty="0" smtClean="0">
                <a:cs typeface="Times New Roman" panose="02020603050405020304" pitchFamily="18" charset="0"/>
              </a:rPr>
              <a:t>kapacita 4005 paletových míst,  1 045 000 kartonů týdně</a:t>
            </a:r>
          </a:p>
        </p:txBody>
      </p:sp>
      <p:pic>
        <p:nvPicPr>
          <p:cNvPr id="7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729" y="546717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00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265931"/>
            <a:ext cx="10515600" cy="1143000"/>
          </a:xfrm>
        </p:spPr>
        <p:txBody>
          <a:bodyPr/>
          <a:lstStyle/>
          <a:p>
            <a:pPr algn="ctr"/>
            <a:r>
              <a:rPr lang="cs-CZ" sz="3600" b="1" dirty="0">
                <a:latin typeface="+mj-lt"/>
              </a:rPr>
              <a:t>Analýza </a:t>
            </a:r>
            <a:r>
              <a:rPr lang="cs-CZ" sz="3600" b="1" dirty="0" smtClean="0">
                <a:latin typeface="+mj-lt"/>
              </a:rPr>
              <a:t>zásob metodou </a:t>
            </a:r>
            <a:r>
              <a:rPr lang="cs-CZ" sz="3600" b="1" dirty="0">
                <a:latin typeface="+mj-lt"/>
              </a:rPr>
              <a:t>ABC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35470" y="1553053"/>
            <a:ext cx="101196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7518 aktivních skladových položek</a:t>
            </a:r>
            <a:endParaRPr lang="cs-CZ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Rozděleny na </a:t>
            </a:r>
            <a:r>
              <a:rPr lang="cs-CZ" sz="2400" dirty="0" smtClean="0"/>
              <a:t>5 základních </a:t>
            </a:r>
            <a:r>
              <a:rPr lang="cs-CZ" sz="2400" dirty="0"/>
              <a:t>skupin </a:t>
            </a:r>
            <a:endParaRPr lang="cs-CZ" sz="24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Rozdělení </a:t>
            </a:r>
            <a:r>
              <a:rPr lang="cs-CZ" sz="2400" dirty="0"/>
              <a:t>podle významnosti na celoroční spotřebě</a:t>
            </a:r>
          </a:p>
        </p:txBody>
      </p:sp>
      <p:pic>
        <p:nvPicPr>
          <p:cNvPr id="7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5085" y="265931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085" y="5670375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70" y="3631123"/>
            <a:ext cx="5480779" cy="288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0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 noGrp="1"/>
          </p:cNvSpPr>
          <p:nvPr>
            <p:ph type="title"/>
          </p:nvPr>
        </p:nvSpPr>
        <p:spPr>
          <a:xfrm>
            <a:off x="838200" y="190500"/>
            <a:ext cx="10515600" cy="1228725"/>
          </a:xfrm>
        </p:spPr>
        <p:txBody>
          <a:bodyPr/>
          <a:lstStyle/>
          <a:p>
            <a:pPr algn="ctr" eaLnBrk="1" hangingPunct="1"/>
            <a:r>
              <a:rPr lang="cs-CZ" altLang="cs-CZ" sz="3600" b="1" dirty="0" smtClean="0">
                <a:latin typeface="+mj-lt"/>
                <a:cs typeface="Times New Roman" pitchFamily="18" charset="0"/>
              </a:rPr>
              <a:t>Analýza zásob </a:t>
            </a:r>
            <a:r>
              <a:rPr lang="cs-CZ" altLang="cs-CZ" sz="3600" b="1" dirty="0">
                <a:latin typeface="+mj-lt"/>
                <a:cs typeface="Times New Roman" pitchFamily="18" charset="0"/>
              </a:rPr>
              <a:t>metodou XYZ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5" name="Zástupný symbol pro obsah 1"/>
          <p:cNvSpPr txBox="1">
            <a:spLocks noGrp="1"/>
          </p:cNvSpPr>
          <p:nvPr>
            <p:ph idx="1"/>
          </p:nvPr>
        </p:nvSpPr>
        <p:spPr>
          <a:xfrm>
            <a:off x="683568" y="1680282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cs typeface="Times New Roman" pitchFamily="18" charset="0"/>
              </a:rPr>
              <a:t>Zjištění náhodnosti nebo pravidelnosti poptávky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cs typeface="Times New Roman" pitchFamily="18" charset="0"/>
              </a:rPr>
              <a:t>X – pravidelná poptávka do </a:t>
            </a:r>
            <a:r>
              <a:rPr lang="cs-CZ" sz="2400" dirty="0" smtClean="0">
                <a:cs typeface="Times New Roman" pitchFamily="18" charset="0"/>
              </a:rPr>
              <a:t>5 dní</a:t>
            </a:r>
            <a:endParaRPr lang="cs-CZ" sz="24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cs typeface="Times New Roman" pitchFamily="18" charset="0"/>
              </a:rPr>
              <a:t>Y – častá, ale nepravidelná poptávka do </a:t>
            </a:r>
            <a:r>
              <a:rPr lang="cs-CZ" sz="2400" dirty="0" smtClean="0">
                <a:cs typeface="Times New Roman" pitchFamily="18" charset="0"/>
              </a:rPr>
              <a:t>14 dní</a:t>
            </a:r>
            <a:endParaRPr lang="cs-CZ" sz="24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cs typeface="Times New Roman" pitchFamily="18" charset="0"/>
              </a:rPr>
              <a:t>Z – nahodilá poptávka do </a:t>
            </a:r>
            <a:r>
              <a:rPr lang="cs-CZ" sz="2400" dirty="0" smtClean="0">
                <a:cs typeface="Times New Roman" pitchFamily="18" charset="0"/>
              </a:rPr>
              <a:t>36 dní</a:t>
            </a:r>
            <a:endParaRPr sz="2400" dirty="0"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439741"/>
            <a:ext cx="6590900" cy="1382250"/>
          </a:xfrm>
          <a:prstGeom prst="rect">
            <a:avLst/>
          </a:prstGeom>
        </p:spPr>
      </p:pic>
      <p:pic>
        <p:nvPicPr>
          <p:cNvPr id="7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47375" y="19050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VÃ½sledek obrÃ¡zku pro Tesco stores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5" y="5612431"/>
            <a:ext cx="1187624" cy="11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299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684</Words>
  <Application>Microsoft Office PowerPoint</Application>
  <PresentationFormat>Širokoúhlá obrazovka</PresentationFormat>
  <Paragraphs>89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Racionalizace logistických procesů ve společnosti Tesco Stores ČR a. s.</vt:lpstr>
      <vt:lpstr>Struktura prezentace</vt:lpstr>
      <vt:lpstr>Motivace a důvody k řešení daného problému</vt:lpstr>
      <vt:lpstr>Cíl diplomové práce</vt:lpstr>
      <vt:lpstr>Použité metody</vt:lpstr>
      <vt:lpstr>Prezentace aplikace PowerPoint</vt:lpstr>
      <vt:lpstr>Prezentace aplikace PowerPoint</vt:lpstr>
      <vt:lpstr>Analýza zásob metodou ABC</vt:lpstr>
      <vt:lpstr>Analýza zásob metodou XYZ</vt:lpstr>
      <vt:lpstr> Nákladová matice ABC – XYZ </vt:lpstr>
      <vt:lpstr>Prezentace aplikace PowerPoint</vt:lpstr>
      <vt:lpstr>Prezentace aplikace PowerPoint</vt:lpstr>
      <vt:lpstr>Prezentace aplikace PowerPoint</vt:lpstr>
      <vt:lpstr>Zvolení vhodného vychystávacího zařízení za pomoci metody TOPSIS</vt:lpstr>
      <vt:lpstr>Prezentace aplikace PowerPoint</vt:lpstr>
      <vt:lpstr>Doplňující dotazy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logistických procesů ve společnosti Tesco Stores ČR a. s.</dc:title>
  <dc:creator>Ondřej Kohout</dc:creator>
  <cp:lastModifiedBy>Ondřej Kohout</cp:lastModifiedBy>
  <cp:revision>4</cp:revision>
  <dcterms:created xsi:type="dcterms:W3CDTF">2018-05-30T19:15:04Z</dcterms:created>
  <dcterms:modified xsi:type="dcterms:W3CDTF">2018-05-30T19:35:40Z</dcterms:modified>
</cp:coreProperties>
</file>