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76" r:id="rId3"/>
    <p:sldId id="258" r:id="rId4"/>
    <p:sldId id="259" r:id="rId5"/>
    <p:sldId id="274" r:id="rId6"/>
    <p:sldId id="267" r:id="rId7"/>
    <p:sldId id="277" r:id="rId8"/>
    <p:sldId id="278" r:id="rId9"/>
    <p:sldId id="262" r:id="rId10"/>
    <p:sldId id="264" r:id="rId11"/>
    <p:sldId id="263" r:id="rId12"/>
    <p:sldId id="270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94660"/>
  </p:normalViewPr>
  <p:slideViewPr>
    <p:cSldViewPr>
      <p:cViewPr varScale="1">
        <p:scale>
          <a:sx n="67" d="100"/>
          <a:sy n="67" d="100"/>
        </p:scale>
        <p:origin x="58" y="53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078D9-4507-422B-A8C6-9266E99C5D0A}" type="datetimeFigureOut">
              <a:rPr lang="cs-CZ" smtClean="0"/>
              <a:t>29.05.2018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97FC0-C1FF-4859-A4A5-45287B406C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010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97FC0-C1FF-4859-A4A5-45287B406C6C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5629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29.05.2018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29.05.2018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29.05.2018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29.05.2018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29.05.2018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29.05.2018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29.05.2018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29.05.2018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29.05.2018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29.05.2018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29.05.2018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29.05.2018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41106" y="404665"/>
            <a:ext cx="5907358" cy="1080120"/>
          </a:xfrm>
        </p:spPr>
        <p:txBody>
          <a:bodyPr>
            <a:normAutofit fontScale="90000"/>
          </a:bodyPr>
          <a:lstStyle/>
          <a:p>
            <a:pPr algn="l"/>
            <a:r>
              <a:rPr lang="cs-CZ" sz="2700" dirty="0" smtClean="0"/>
              <a:t/>
            </a:r>
            <a:br>
              <a:rPr lang="cs-CZ" sz="2700" dirty="0" smtClean="0"/>
            </a:br>
            <a:r>
              <a:rPr lang="cs-CZ" sz="2700" dirty="0"/>
              <a:t/>
            </a:r>
            <a:br>
              <a:rPr lang="cs-CZ" sz="2700" dirty="0"/>
            </a:br>
            <a:r>
              <a:rPr lang="cs-CZ" sz="2700" dirty="0" smtClean="0"/>
              <a:t/>
            </a:r>
            <a:br>
              <a:rPr lang="cs-CZ" sz="2700" dirty="0" smtClean="0"/>
            </a:br>
            <a:r>
              <a:rPr lang="cs-CZ" sz="2700" dirty="0"/>
              <a:t/>
            </a:r>
            <a:br>
              <a:rPr lang="cs-CZ" sz="2700" dirty="0"/>
            </a:br>
            <a:r>
              <a:rPr lang="cs-CZ" sz="2200" dirty="0" smtClean="0">
                <a:solidFill>
                  <a:schemeClr val="tx1"/>
                </a:solidFill>
              </a:rPr>
              <a:t>Vysoká škola technická a ekonomická </a:t>
            </a:r>
            <a:br>
              <a:rPr lang="cs-CZ" sz="2200" dirty="0" smtClean="0">
                <a:solidFill>
                  <a:schemeClr val="tx1"/>
                </a:solidFill>
              </a:rPr>
            </a:br>
            <a:r>
              <a:rPr lang="cs-CZ" sz="2200" dirty="0">
                <a:solidFill>
                  <a:schemeClr val="tx1"/>
                </a:solidFill>
              </a:rPr>
              <a:t>	</a:t>
            </a:r>
            <a:r>
              <a:rPr lang="cs-CZ" sz="2200" dirty="0" smtClean="0">
                <a:solidFill>
                  <a:schemeClr val="tx1"/>
                </a:solidFill>
              </a:rPr>
              <a:t>v Českých Budějovicích</a:t>
            </a:r>
            <a:br>
              <a:rPr lang="cs-CZ" sz="2200" dirty="0" smtClean="0">
                <a:solidFill>
                  <a:schemeClr val="tx1"/>
                </a:solidFill>
              </a:rPr>
            </a:br>
            <a:r>
              <a:rPr lang="cs-CZ" sz="2200" dirty="0" smtClean="0">
                <a:solidFill>
                  <a:schemeClr val="tx1"/>
                </a:solidFill>
              </a:rPr>
              <a:t>        Katedra dopravy a logistiky</a:t>
            </a:r>
            <a:endParaRPr lang="cs-CZ" sz="2200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2276872"/>
            <a:ext cx="8064896" cy="2304256"/>
          </a:xfrm>
        </p:spPr>
        <p:txBody>
          <a:bodyPr>
            <a:normAutofit/>
          </a:bodyPr>
          <a:lstStyle/>
          <a:p>
            <a:pPr algn="l"/>
            <a:endParaRPr lang="cs-CZ" sz="1800" dirty="0" smtClean="0"/>
          </a:p>
          <a:p>
            <a:pPr algn="ctr"/>
            <a:r>
              <a:rPr lang="cs-CZ" sz="4100" b="1" dirty="0" smtClean="0">
                <a:solidFill>
                  <a:schemeClr val="tx1"/>
                </a:solidFill>
              </a:rPr>
              <a:t>Implementace principů štíhlé logistiky ve vybrané společnosti</a:t>
            </a:r>
            <a:endParaRPr lang="cs-CZ" sz="4100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188640"/>
            <a:ext cx="1872208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Podnadpis 2"/>
          <p:cNvSpPr txBox="1">
            <a:spLocks/>
          </p:cNvSpPr>
          <p:nvPr/>
        </p:nvSpPr>
        <p:spPr>
          <a:xfrm>
            <a:off x="107504" y="5229200"/>
            <a:ext cx="7056784" cy="1556792"/>
          </a:xfrm>
          <a:prstGeom prst="rect">
            <a:avLst/>
          </a:prstGeom>
        </p:spPr>
        <p:txBody>
          <a:bodyPr vert="horz" lIns="45720" rIns="45720">
            <a:normAutofit lnSpcReduction="10000"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l"/>
            <a:endParaRPr lang="cs-CZ" sz="1800" dirty="0" smtClean="0"/>
          </a:p>
          <a:p>
            <a:pPr algn="l"/>
            <a:r>
              <a:rPr lang="cs-CZ" sz="1800" b="1" dirty="0" smtClean="0">
                <a:solidFill>
                  <a:schemeClr val="tx1"/>
                </a:solidFill>
              </a:rPr>
              <a:t>Autor diplomové práce: Bc. Daniel Nový</a:t>
            </a:r>
          </a:p>
          <a:p>
            <a:pPr algn="l"/>
            <a:r>
              <a:rPr lang="cs-CZ" sz="1800" b="1" dirty="0" smtClean="0">
                <a:solidFill>
                  <a:schemeClr val="tx1"/>
                </a:solidFill>
              </a:rPr>
              <a:t>Vedoucí bakalářské práce: </a:t>
            </a:r>
            <a:r>
              <a:rPr lang="cs-CZ" sz="1800" b="1" dirty="0">
                <a:solidFill>
                  <a:schemeClr val="tx1"/>
                </a:solidFill>
              </a:rPr>
              <a:t>doc. </a:t>
            </a:r>
            <a:r>
              <a:rPr lang="cs-CZ" sz="1800" b="1" dirty="0" smtClean="0">
                <a:solidFill>
                  <a:schemeClr val="tx1"/>
                </a:solidFill>
              </a:rPr>
              <a:t>Ing. Ján </a:t>
            </a:r>
            <a:r>
              <a:rPr lang="cs-CZ" sz="1800" b="1" dirty="0" err="1">
                <a:solidFill>
                  <a:schemeClr val="tx1"/>
                </a:solidFill>
              </a:rPr>
              <a:t>Ližbetin</a:t>
            </a:r>
            <a:r>
              <a:rPr lang="cs-CZ" sz="1800" b="1" dirty="0">
                <a:solidFill>
                  <a:schemeClr val="tx1"/>
                </a:solidFill>
              </a:rPr>
              <a:t>, </a:t>
            </a:r>
            <a:r>
              <a:rPr lang="cs-CZ" sz="1800" b="1" dirty="0" smtClean="0">
                <a:solidFill>
                  <a:schemeClr val="tx1"/>
                </a:solidFill>
              </a:rPr>
              <a:t>PhD</a:t>
            </a:r>
          </a:p>
          <a:p>
            <a:pPr algn="l"/>
            <a:r>
              <a:rPr lang="cs-CZ" sz="1800" b="1" dirty="0" smtClean="0">
                <a:solidFill>
                  <a:schemeClr val="tx1"/>
                </a:solidFill>
              </a:rPr>
              <a:t>Oponent bakalářské práce: Ing. Pavol </a:t>
            </a:r>
            <a:r>
              <a:rPr lang="cs-CZ" sz="1800" b="1" dirty="0" err="1">
                <a:solidFill>
                  <a:schemeClr val="tx1"/>
                </a:solidFill>
              </a:rPr>
              <a:t>Meško</a:t>
            </a:r>
            <a:r>
              <a:rPr lang="cs-CZ" sz="1800" b="1" dirty="0">
                <a:solidFill>
                  <a:schemeClr val="tx1"/>
                </a:solidFill>
              </a:rPr>
              <a:t>, </a:t>
            </a:r>
            <a:r>
              <a:rPr lang="cs-CZ" sz="1800" b="1" dirty="0" smtClean="0">
                <a:solidFill>
                  <a:schemeClr val="tx1"/>
                </a:solidFill>
              </a:rPr>
              <a:t>PhD</a:t>
            </a:r>
          </a:p>
          <a:p>
            <a:pPr algn="l"/>
            <a:r>
              <a:rPr lang="cs-CZ" sz="1800" b="1" dirty="0" smtClean="0">
                <a:solidFill>
                  <a:schemeClr val="tx1"/>
                </a:solidFill>
              </a:rPr>
              <a:t>České Budějovice, červen 2018</a:t>
            </a:r>
          </a:p>
        </p:txBody>
      </p:sp>
    </p:spTree>
    <p:extLst>
      <p:ext uri="{BB962C8B-B14F-4D97-AF65-F5344CB8AC3E}">
        <p14:creationId xmlns:p14="http://schemas.microsoft.com/office/powerpoint/2010/main" val="8763084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2" y="2564904"/>
            <a:ext cx="8229600" cy="2941787"/>
          </a:xfrm>
        </p:spPr>
        <p:txBody>
          <a:bodyPr/>
          <a:lstStyle/>
          <a:p>
            <a:pPr marL="109728" indent="0" algn="ctr">
              <a:buNone/>
            </a:pPr>
            <a:r>
              <a:rPr lang="cs-CZ" sz="4400" dirty="0" smtClean="0">
                <a:solidFill>
                  <a:schemeClr val="accent1"/>
                </a:solidFill>
              </a:rPr>
              <a:t>Děkuji za pozornost.</a:t>
            </a:r>
            <a:endParaRPr lang="cs-CZ" sz="4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389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404664"/>
            <a:ext cx="8435280" cy="5602627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4100" b="1" dirty="0" smtClean="0">
                <a:solidFill>
                  <a:srgbClr val="DEF5FA">
                    <a:lumMod val="50000"/>
                  </a:srgb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+mj-ea"/>
                <a:cs typeface="+mj-cs"/>
              </a:rPr>
              <a:t>Doplňující otázky</a:t>
            </a:r>
            <a:endParaRPr lang="cs-CZ" dirty="0" smtClean="0"/>
          </a:p>
          <a:p>
            <a:pPr marL="109728" indent="0">
              <a:buNone/>
            </a:pP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Vedoucí bakalářské práce:</a:t>
            </a:r>
          </a:p>
          <a:p>
            <a:pPr marL="109728" indent="0">
              <a:buNone/>
            </a:pPr>
            <a:endParaRPr lang="cs-CZ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Vysvětlete </a:t>
            </a:r>
            <a:r>
              <a:rPr lang="cs-CZ" dirty="0"/>
              <a:t>nesrovnalost mezi tabulkou 4 na straně 49, kde uvádíte přijetí nového pracovníka a tabulky 6 na straně 60, kde </a:t>
            </a:r>
            <a:r>
              <a:rPr lang="cs-CZ" dirty="0" smtClean="0"/>
              <a:t>konstatujete, </a:t>
            </a:r>
            <a:r>
              <a:rPr lang="cs-CZ" dirty="0"/>
              <a:t>že počet pracovníků se nezmění.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2400" dirty="0"/>
          </a:p>
          <a:p>
            <a:pPr>
              <a:buFont typeface="Wingdings" panose="05000000000000000000" pitchFamily="2" charset="2"/>
              <a:buChar char="v"/>
            </a:pPr>
            <a:endParaRPr lang="cs-CZ" sz="2400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49485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02627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4100" b="1" dirty="0" smtClean="0">
                <a:solidFill>
                  <a:srgbClr val="DEF5FA">
                    <a:lumMod val="50000"/>
                  </a:srgb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+mj-ea"/>
                <a:cs typeface="+mj-cs"/>
              </a:rPr>
              <a:t>Doplňující otázky</a:t>
            </a:r>
            <a:endParaRPr lang="cs-CZ" dirty="0" smtClean="0"/>
          </a:p>
          <a:p>
            <a:pPr marL="109728" indent="0">
              <a:buNone/>
            </a:pP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Oponent bakalářské práce:</a:t>
            </a:r>
          </a:p>
          <a:p>
            <a:pPr marL="109728" indent="0">
              <a:buNone/>
            </a:pPr>
            <a:endParaRPr lang="cs-CZ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Konzultovali </a:t>
            </a:r>
            <a:r>
              <a:rPr lang="cs-CZ" dirty="0" err="1"/>
              <a:t>ste</a:t>
            </a:r>
            <a:r>
              <a:rPr lang="cs-CZ" dirty="0"/>
              <a:t> Vaše návrhy s vedením firmy? </a:t>
            </a:r>
            <a:endParaRPr lang="cs-CZ" dirty="0" smtClean="0"/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 err="1" smtClean="0"/>
              <a:t>Ktoré</a:t>
            </a:r>
            <a:r>
              <a:rPr lang="cs-CZ" dirty="0" smtClean="0"/>
              <a:t> </a:t>
            </a:r>
            <a:r>
              <a:rPr lang="cs-CZ" dirty="0"/>
              <a:t>z Vašich </a:t>
            </a:r>
            <a:r>
              <a:rPr lang="cs-CZ" dirty="0" err="1"/>
              <a:t>návrhov</a:t>
            </a:r>
            <a:r>
              <a:rPr lang="cs-CZ" dirty="0"/>
              <a:t> plánuje firma </a:t>
            </a:r>
            <a:r>
              <a:rPr lang="cs-CZ" dirty="0" err="1"/>
              <a:t>uplatniť</a:t>
            </a:r>
            <a:r>
              <a:rPr lang="cs-CZ" dirty="0"/>
              <a:t>? </a:t>
            </a:r>
            <a:endParaRPr lang="cs-CZ" dirty="0" smtClean="0"/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 err="1" smtClean="0"/>
              <a:t>Pri</a:t>
            </a:r>
            <a:r>
              <a:rPr lang="cs-CZ" dirty="0" smtClean="0"/>
              <a:t> </a:t>
            </a:r>
            <a:r>
              <a:rPr lang="cs-CZ" dirty="0"/>
              <a:t>výpočte návratnosti </a:t>
            </a:r>
            <a:r>
              <a:rPr lang="cs-CZ" dirty="0" err="1"/>
              <a:t>investície</a:t>
            </a:r>
            <a:r>
              <a:rPr lang="cs-CZ" dirty="0"/>
              <a:t> (str. 62) uvažujete s </a:t>
            </a:r>
            <a:r>
              <a:rPr lang="cs-CZ" dirty="0" err="1"/>
              <a:t>týždenným</a:t>
            </a:r>
            <a:r>
              <a:rPr lang="cs-CZ" dirty="0"/>
              <a:t> čistým </a:t>
            </a:r>
            <a:r>
              <a:rPr lang="cs-CZ" dirty="0" err="1"/>
              <a:t>ziskom</a:t>
            </a:r>
            <a:r>
              <a:rPr lang="cs-CZ" dirty="0"/>
              <a:t> 52 000 EUR, je to zisk za výrobky vyrobené </a:t>
            </a:r>
            <a:r>
              <a:rPr lang="cs-CZ" dirty="0" err="1"/>
              <a:t>celkovo</a:t>
            </a:r>
            <a:r>
              <a:rPr lang="cs-CZ" dirty="0"/>
              <a:t> už zvýšenou kapacitou linky?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955532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Cíl práce</a:t>
            </a:r>
          </a:p>
          <a:p>
            <a:endParaRPr lang="cs-CZ" dirty="0" smtClean="0"/>
          </a:p>
          <a:p>
            <a:r>
              <a:rPr lang="cs-CZ" dirty="0" smtClean="0"/>
              <a:t>Použité metody</a:t>
            </a:r>
          </a:p>
          <a:p>
            <a:endParaRPr lang="cs-CZ" dirty="0" smtClean="0"/>
          </a:p>
          <a:p>
            <a:r>
              <a:rPr lang="cs-CZ" dirty="0" smtClean="0"/>
              <a:t>Analýza logistických procesů</a:t>
            </a:r>
          </a:p>
          <a:p>
            <a:endParaRPr lang="cs-CZ" dirty="0" smtClean="0"/>
          </a:p>
          <a:p>
            <a:r>
              <a:rPr lang="cs-CZ" dirty="0" smtClean="0"/>
              <a:t>Návrhy řešení na zefektivnění chodu linky čerpadla</a:t>
            </a:r>
          </a:p>
          <a:p>
            <a:endParaRPr lang="cs-CZ" dirty="0" smtClean="0"/>
          </a:p>
          <a:p>
            <a:r>
              <a:rPr lang="cs-CZ" dirty="0" smtClean="0"/>
              <a:t>Závěrečné shrnutí</a:t>
            </a:r>
          </a:p>
          <a:p>
            <a:endParaRPr lang="cs-CZ" dirty="0" smtClean="0"/>
          </a:p>
          <a:p>
            <a:r>
              <a:rPr lang="cs-CZ" dirty="0" smtClean="0"/>
              <a:t>Doplňující otázky </a:t>
            </a:r>
            <a:r>
              <a:rPr lang="cs-CZ" dirty="0"/>
              <a:t>vedoucího a oponenta diplomové práce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Obsah prezentace</a:t>
            </a:r>
            <a:endParaRPr lang="cs-CZ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822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363272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cs-CZ" dirty="0"/>
              <a:t>Cílem je analyzovat logistické procesy ve vybrané firmě a na základě výsledků analýzy navrhnout opatření k zefektivnění celkového procesu, a to zejména uplatněním principů štíhlé logistiky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Cíl práce</a:t>
            </a:r>
            <a:endParaRPr lang="cs-CZ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65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>
              <a:buClr>
                <a:srgbClr val="2DA2BF"/>
              </a:buClr>
              <a:buFont typeface="Wingdings" panose="05000000000000000000" pitchFamily="2" charset="2"/>
              <a:buChar char="v"/>
            </a:pPr>
            <a:r>
              <a:rPr lang="cs-CZ" dirty="0" smtClean="0"/>
              <a:t>Studium </a:t>
            </a:r>
            <a:r>
              <a:rPr lang="cs-CZ" dirty="0"/>
              <a:t>odborné literatury, odborných článků a jiných publikací </a:t>
            </a:r>
            <a:endParaRPr lang="cs-CZ" dirty="0" smtClean="0"/>
          </a:p>
          <a:p>
            <a:pPr lvl="0">
              <a:buClr>
                <a:srgbClr val="2DA2BF"/>
              </a:buClr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Clr>
                <a:srgbClr val="2DA2BF"/>
              </a:buClr>
              <a:buFont typeface="Wingdings" panose="05000000000000000000" pitchFamily="2" charset="2"/>
              <a:buChar char="v"/>
            </a:pPr>
            <a:r>
              <a:rPr lang="cs-CZ" dirty="0"/>
              <a:t>Analýza získaných dat z interních materiálů </a:t>
            </a:r>
          </a:p>
          <a:p>
            <a:pPr lvl="0">
              <a:buClr>
                <a:srgbClr val="2DA2BF"/>
              </a:buClr>
              <a:buFont typeface="Wingdings" panose="05000000000000000000" pitchFamily="2" charset="2"/>
              <a:buChar char="v"/>
            </a:pPr>
            <a:endParaRPr lang="cs-CZ" dirty="0"/>
          </a:p>
          <a:p>
            <a:pPr lvl="0">
              <a:buClr>
                <a:srgbClr val="2DA2BF"/>
              </a:buClr>
              <a:buFont typeface="Wingdings" panose="05000000000000000000" pitchFamily="2" charset="2"/>
              <a:buChar char="v"/>
            </a:pPr>
            <a:r>
              <a:rPr lang="cs-CZ" dirty="0" smtClean="0"/>
              <a:t>Pozorování </a:t>
            </a:r>
          </a:p>
          <a:p>
            <a:pPr lvl="1">
              <a:buClr>
                <a:srgbClr val="2DA2BF"/>
              </a:buClr>
              <a:buFont typeface="Wingdings" panose="05000000000000000000" pitchFamily="2" charset="2"/>
              <a:buChar char="v"/>
            </a:pPr>
            <a:r>
              <a:rPr lang="cs-CZ" dirty="0" smtClean="0"/>
              <a:t> ke zjištění efektivity využití manipulace s materiálem </a:t>
            </a:r>
          </a:p>
          <a:p>
            <a:pPr lvl="0">
              <a:buClr>
                <a:srgbClr val="2DA2BF"/>
              </a:buClr>
              <a:buFont typeface="Wingdings" panose="05000000000000000000" pitchFamily="2" charset="2"/>
              <a:buChar char="v"/>
            </a:pPr>
            <a:endParaRPr lang="cs-CZ" dirty="0" smtClean="0"/>
          </a:p>
          <a:p>
            <a:pPr>
              <a:buClr>
                <a:srgbClr val="2DA2BF"/>
              </a:buClr>
              <a:buFont typeface="Wingdings" panose="05000000000000000000" pitchFamily="2" charset="2"/>
              <a:buChar char="v"/>
            </a:pPr>
            <a:r>
              <a:rPr lang="cs-CZ" dirty="0" smtClean="0"/>
              <a:t>Měření</a:t>
            </a:r>
          </a:p>
          <a:p>
            <a:pPr lvl="1">
              <a:buClr>
                <a:srgbClr val="2DA2BF"/>
              </a:buClr>
              <a:buFont typeface="Wingdings" panose="05000000000000000000" pitchFamily="2" charset="2"/>
              <a:buChar char="v"/>
            </a:pPr>
            <a:r>
              <a:rPr lang="cs-CZ" dirty="0"/>
              <a:t>zkoumán spotřebovaný čas </a:t>
            </a:r>
            <a:r>
              <a:rPr lang="cs-CZ" dirty="0" smtClean="0"/>
              <a:t>na</a:t>
            </a:r>
            <a:r>
              <a:rPr lang="cs-CZ" dirty="0"/>
              <a:t> vykonávané </a:t>
            </a:r>
            <a:r>
              <a:rPr lang="cs-CZ" dirty="0" smtClean="0"/>
              <a:t>úkony</a:t>
            </a:r>
          </a:p>
          <a:p>
            <a:pPr marL="393192" lvl="1" indent="0">
              <a:buClr>
                <a:srgbClr val="2DA2BF"/>
              </a:buClr>
              <a:buNone/>
            </a:pPr>
            <a:endParaRPr lang="cs-CZ" dirty="0"/>
          </a:p>
          <a:p>
            <a:pPr lvl="0">
              <a:buClr>
                <a:srgbClr val="2DA2BF"/>
              </a:buClr>
              <a:buFont typeface="Wingdings" panose="05000000000000000000" pitchFamily="2" charset="2"/>
              <a:buChar char="v"/>
            </a:pPr>
            <a:r>
              <a:rPr lang="cs-CZ" dirty="0" smtClean="0"/>
              <a:t>Rozhovor</a:t>
            </a:r>
          </a:p>
          <a:p>
            <a:pPr lvl="1">
              <a:buClr>
                <a:srgbClr val="2DA2BF"/>
              </a:buClr>
              <a:buFont typeface="Wingdings" panose="05000000000000000000" pitchFamily="2" charset="2"/>
              <a:buChar char="v"/>
            </a:pPr>
            <a:r>
              <a:rPr lang="cs-CZ" dirty="0" smtClean="0"/>
              <a:t>Strukturovaný rozhovor s konzultantem ze společnosti</a:t>
            </a:r>
          </a:p>
          <a:p>
            <a:pPr marL="393192" lvl="1" indent="0">
              <a:buClr>
                <a:srgbClr val="2DA2BF"/>
              </a:buClr>
              <a:buNone/>
            </a:pPr>
            <a:endParaRPr lang="cs-CZ" dirty="0" smtClean="0"/>
          </a:p>
          <a:p>
            <a:pPr marL="1371600" lvl="5" indent="0">
              <a:lnSpc>
                <a:spcPct val="200000"/>
              </a:lnSpc>
              <a:buClr>
                <a:srgbClr val="2DA2BF"/>
              </a:buClr>
              <a:buNone/>
            </a:pPr>
            <a:endParaRPr lang="cs-CZ" dirty="0">
              <a:solidFill>
                <a:prstClr val="black"/>
              </a:solidFill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Metodika práce</a:t>
            </a:r>
            <a:endParaRPr lang="cs-CZ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870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cs-CZ" dirty="0" smtClean="0"/>
              <a:t>Materiálový tok hydrodynamického měniče</a:t>
            </a:r>
          </a:p>
          <a:p>
            <a:pPr lvl="1"/>
            <a:r>
              <a:rPr lang="cs-CZ" dirty="0" smtClean="0"/>
              <a:t>4 synchronní linky – </a:t>
            </a:r>
            <a:r>
              <a:rPr lang="cs-CZ" sz="2400" dirty="0" smtClean="0"/>
              <a:t>čerpadlo, turbína, stator, víko 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cs-CZ" dirty="0" smtClean="0"/>
              <a:t>Materiálový </a:t>
            </a:r>
            <a:r>
              <a:rPr lang="cs-CZ" dirty="0"/>
              <a:t>tok výroby </a:t>
            </a:r>
            <a:r>
              <a:rPr lang="cs-CZ" dirty="0" smtClean="0"/>
              <a:t>čerpadla</a:t>
            </a:r>
          </a:p>
          <a:p>
            <a:pPr lvl="1"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cs-CZ" dirty="0" smtClean="0"/>
              <a:t>Úzké místo</a:t>
            </a:r>
            <a:endParaRPr lang="cs-CZ" dirty="0"/>
          </a:p>
          <a:p>
            <a:pPr lvl="1"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cs-CZ" dirty="0" smtClean="0"/>
              <a:t>Výrobní takt 61.4 s</a:t>
            </a:r>
          </a:p>
          <a:p>
            <a:pPr lvl="1"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cs-CZ" dirty="0" smtClean="0"/>
              <a:t>410 ks za směnu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endParaRPr lang="cs-CZ" dirty="0" smtClean="0"/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endParaRPr lang="cs-CZ" b="1" dirty="0"/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>
                <a:solidFill>
                  <a:schemeClr val="bg2">
                    <a:lumMod val="50000"/>
                  </a:schemeClr>
                </a:solidFill>
              </a:rPr>
              <a:t>Analýza logistických procesů</a:t>
            </a:r>
            <a:endParaRPr lang="cs-CZ" sz="3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881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Návrh řešení na zefektivnění chodu linky čerpadla</a:t>
            </a:r>
            <a:endParaRPr lang="cs-CZ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1. Zvýšení </a:t>
            </a:r>
            <a:r>
              <a:rPr lang="cs-CZ" dirty="0"/>
              <a:t>výrobní kapacity </a:t>
            </a:r>
            <a:r>
              <a:rPr lang="cs-CZ" dirty="0" smtClean="0"/>
              <a:t>linky</a:t>
            </a:r>
          </a:p>
          <a:p>
            <a:pPr lvl="0"/>
            <a:endParaRPr lang="cs-CZ" dirty="0" smtClean="0"/>
          </a:p>
          <a:p>
            <a:pPr lvl="1"/>
            <a:r>
              <a:rPr lang="cs-CZ" dirty="0" smtClean="0"/>
              <a:t>Nákup nových strojů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Vytvoření dvojic se současnými stroji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Zvýšení produkce 550 ks čerpadel </a:t>
            </a:r>
          </a:p>
          <a:p>
            <a:pPr lvl="2"/>
            <a:r>
              <a:rPr lang="cs-CZ" dirty="0" smtClean="0"/>
              <a:t>Každý stroj 275 ks za směnu</a:t>
            </a:r>
          </a:p>
          <a:p>
            <a:pPr lvl="2"/>
            <a:r>
              <a:rPr lang="cs-CZ" dirty="0" smtClean="0"/>
              <a:t>Odstranění úzkého místa</a:t>
            </a:r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7836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Návrh řešení na zefektivnění chodu linky čerpadla</a:t>
            </a:r>
            <a:endParaRPr lang="cs-CZ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2. Vytvoření </a:t>
            </a:r>
            <a:r>
              <a:rPr lang="cs-CZ" dirty="0"/>
              <a:t>nového layoutu výrobní linky </a:t>
            </a:r>
            <a:r>
              <a:rPr lang="cs-CZ" dirty="0" smtClean="0"/>
              <a:t>čerpadla</a:t>
            </a:r>
          </a:p>
          <a:p>
            <a:pPr lvl="1"/>
            <a:r>
              <a:rPr lang="cs-CZ" dirty="0" smtClean="0"/>
              <a:t>Optimalizace a návrh nového layoutu </a:t>
            </a:r>
            <a:r>
              <a:rPr lang="cs-CZ" dirty="0"/>
              <a:t>výrobní </a:t>
            </a:r>
            <a:r>
              <a:rPr lang="cs-CZ" dirty="0" smtClean="0"/>
              <a:t>linky</a:t>
            </a:r>
          </a:p>
          <a:p>
            <a:pPr lvl="0"/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4" y="2852937"/>
            <a:ext cx="4400520" cy="388498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852938"/>
            <a:ext cx="4688552" cy="38849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6366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Návrh řešení na zefektivnění chodu linky čerpadla</a:t>
            </a:r>
            <a:endParaRPr lang="cs-CZ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06483"/>
          </a:xfrm>
        </p:spPr>
        <p:txBody>
          <a:bodyPr>
            <a:normAutofit/>
          </a:bodyPr>
          <a:lstStyle/>
          <a:p>
            <a:pPr lvl="0"/>
            <a:r>
              <a:rPr lang="cs-CZ" dirty="0" smtClean="0"/>
              <a:t>3. Odstranění </a:t>
            </a:r>
            <a:r>
              <a:rPr lang="cs-CZ" dirty="0"/>
              <a:t>problému se supermarkety a vytvoření nového způsobu zásobování linky pomocí metod štíhlosti ve výrobě </a:t>
            </a:r>
            <a:endParaRPr lang="cs-CZ" dirty="0" smtClean="0"/>
          </a:p>
          <a:p>
            <a:pPr lvl="0"/>
            <a:endParaRPr lang="cs-CZ" dirty="0"/>
          </a:p>
          <a:p>
            <a:pPr lvl="1"/>
            <a:r>
              <a:rPr lang="cs-CZ" dirty="0" smtClean="0"/>
              <a:t>Metoda </a:t>
            </a:r>
            <a:r>
              <a:rPr lang="cs-CZ" dirty="0" err="1" smtClean="0"/>
              <a:t>Kanban</a:t>
            </a:r>
            <a:endParaRPr lang="cs-CZ" dirty="0" smtClean="0"/>
          </a:p>
          <a:p>
            <a:pPr lvl="0"/>
            <a:endParaRPr lang="cs-CZ" dirty="0"/>
          </a:p>
          <a:p>
            <a:pPr lvl="1"/>
            <a:r>
              <a:rPr lang="cs-CZ" dirty="0" smtClean="0"/>
              <a:t>Metoda </a:t>
            </a:r>
            <a:r>
              <a:rPr lang="cs-CZ" dirty="0" err="1" smtClean="0"/>
              <a:t>Andon</a:t>
            </a:r>
            <a:endParaRPr lang="cs-CZ" dirty="0" smtClean="0"/>
          </a:p>
          <a:p>
            <a:pPr lvl="0"/>
            <a:endParaRPr lang="cs-CZ" dirty="0"/>
          </a:p>
          <a:p>
            <a:r>
              <a:rPr lang="cs-CZ" dirty="0"/>
              <a:t>4. Zavedení metody </a:t>
            </a:r>
            <a:r>
              <a:rPr lang="cs-CZ" dirty="0" err="1" smtClean="0"/>
              <a:t>Kaizen</a:t>
            </a:r>
            <a:endParaRPr lang="cs-CZ" dirty="0"/>
          </a:p>
          <a:p>
            <a:pPr lvl="0"/>
            <a:endParaRPr lang="cs-CZ" dirty="0"/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8020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cs-CZ" dirty="0" smtClean="0"/>
              <a:t>Návrh kompletního souboru opatření na zefektivnění chodu linky čerpadla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endParaRPr lang="cs-CZ" b="1" dirty="0"/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endParaRPr lang="cs-CZ" b="1" dirty="0" smtClean="0"/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endParaRPr lang="cs-CZ" b="1" dirty="0"/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endParaRPr lang="cs-CZ" dirty="0" smtClean="0"/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cs-CZ" dirty="0" smtClean="0"/>
              <a:t>Celkové </a:t>
            </a:r>
            <a:r>
              <a:rPr lang="cs-CZ" dirty="0"/>
              <a:t>náklady (1 318 657 €) / Týdenní čistý zisk (52 500 €) = 25.12 týdne = 176 dní = přibližně 6 </a:t>
            </a:r>
            <a:r>
              <a:rPr lang="cs-CZ" dirty="0" smtClean="0"/>
              <a:t>měsíců</a:t>
            </a:r>
          </a:p>
          <a:p>
            <a:pPr lvl="1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cs-CZ" dirty="0" smtClean="0"/>
              <a:t>Při započtení zvýšených provozních nákladů je </a:t>
            </a:r>
            <a:r>
              <a:rPr lang="cs-CZ" dirty="0"/>
              <a:t>předpokládaná návratnost </a:t>
            </a:r>
            <a:r>
              <a:rPr lang="cs-CZ" dirty="0" smtClean="0"/>
              <a:t>				                      investicí </a:t>
            </a:r>
            <a:r>
              <a:rPr lang="cs-CZ" dirty="0"/>
              <a:t>přibližně jeden rok. 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endParaRPr lang="cs-CZ" dirty="0" smtClean="0"/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Závěrečné shrnutí</a:t>
            </a:r>
            <a:endParaRPr lang="cs-CZ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815602"/>
              </p:ext>
            </p:extLst>
          </p:nvPr>
        </p:nvGraphicFramePr>
        <p:xfrm>
          <a:off x="971600" y="2396912"/>
          <a:ext cx="6984776" cy="19982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92388"/>
                <a:gridCol w="3492388"/>
              </a:tblGrid>
              <a:tr h="33569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Návrh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 Náklady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1562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Zvýšení kapacity linky čerpadla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1 312 670 €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1562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Zavedení systému </a:t>
                      </a:r>
                      <a:r>
                        <a:rPr lang="cs-CZ" sz="1200" dirty="0" err="1">
                          <a:effectLst/>
                        </a:rPr>
                        <a:t>Kanban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5 537 €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1562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Zavedení systému Andon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450 €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1562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Celkem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1 318 657 €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69701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2406</TotalTime>
  <Words>376</Words>
  <Application>Microsoft Office PowerPoint</Application>
  <PresentationFormat>Předvádění na obrazovce (4:3)</PresentationFormat>
  <Paragraphs>99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22" baseType="lpstr">
      <vt:lpstr>Arial</vt:lpstr>
      <vt:lpstr>Calibri</vt:lpstr>
      <vt:lpstr>Courier New</vt:lpstr>
      <vt:lpstr>Lucida Sans Unicode</vt:lpstr>
      <vt:lpstr>Times New Roman</vt:lpstr>
      <vt:lpstr>Verdana</vt:lpstr>
      <vt:lpstr>Wingdings</vt:lpstr>
      <vt:lpstr>Wingdings 2</vt:lpstr>
      <vt:lpstr>Wingdings 3</vt:lpstr>
      <vt:lpstr>Shluk</vt:lpstr>
      <vt:lpstr>    Vysoká škola technická a ekonomická   v Českých Budějovicích         Katedra dopravy a logistiky</vt:lpstr>
      <vt:lpstr>Obsah prezentace</vt:lpstr>
      <vt:lpstr>Cíl práce</vt:lpstr>
      <vt:lpstr>Metodika práce</vt:lpstr>
      <vt:lpstr>Analýza logistických procesů</vt:lpstr>
      <vt:lpstr>Návrh řešení na zefektivnění chodu linky čerpadla</vt:lpstr>
      <vt:lpstr>Návrh řešení na zefektivnění chodu linky čerpadla</vt:lpstr>
      <vt:lpstr>Návrh řešení na zefektivnění chodu linky čerpadla</vt:lpstr>
      <vt:lpstr>Závěrečné shrnutí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Daniel Nový</dc:creator>
  <cp:lastModifiedBy>Daniel Nový</cp:lastModifiedBy>
  <cp:revision>68</cp:revision>
  <dcterms:created xsi:type="dcterms:W3CDTF">2015-05-18T05:29:31Z</dcterms:created>
  <dcterms:modified xsi:type="dcterms:W3CDTF">2018-05-30T10:51:42Z</dcterms:modified>
</cp:coreProperties>
</file>