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69" r:id="rId9"/>
    <p:sldId id="263" r:id="rId10"/>
    <p:sldId id="268" r:id="rId11"/>
    <p:sldId id="264" r:id="rId12"/>
    <p:sldId id="265" r:id="rId13"/>
    <p:sldId id="267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DF7839-45AA-446E-B6FF-F3F2042255DF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8C141B-2946-482E-8111-804B2D43FD7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2304256"/>
          </a:xfrm>
        </p:spPr>
        <p:txBody>
          <a:bodyPr/>
          <a:lstStyle/>
          <a:p>
            <a:r>
              <a:rPr lang="cs-CZ" sz="4800" dirty="0" smtClean="0">
                <a:latin typeface="Verdana" pitchFamily="34" charset="0"/>
                <a:ea typeface="Verdana" pitchFamily="34" charset="0"/>
              </a:rPr>
              <a:t>Návrh rozvozu PHM v krizové situaci ve městě Tábor</a:t>
            </a:r>
            <a:endParaRPr lang="cs-CZ" sz="4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807096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Verdana" pitchFamily="34" charset="0"/>
                <a:ea typeface="Verdana" pitchFamily="34" charset="0"/>
              </a:rPr>
              <a:t>Vypracovala:  Bc. Pavlína Semeráková</a:t>
            </a:r>
          </a:p>
          <a:p>
            <a:r>
              <a:rPr lang="cs-CZ" dirty="0" smtClean="0">
                <a:latin typeface="Verdana" pitchFamily="34" charset="0"/>
                <a:ea typeface="Verdana" pitchFamily="34" charset="0"/>
              </a:rPr>
              <a:t>Vedoucí práce: Mgr. Vladislav </a:t>
            </a:r>
            <a:r>
              <a:rPr lang="cs-CZ" dirty="0" err="1" smtClean="0">
                <a:latin typeface="Verdana" pitchFamily="34" charset="0"/>
                <a:ea typeface="Verdana" pitchFamily="34" charset="0"/>
              </a:rPr>
              <a:t>Biba</a:t>
            </a:r>
            <a:r>
              <a:rPr lang="cs-CZ" dirty="0" smtClean="0">
                <a:latin typeface="Verdana" pitchFamily="34" charset="0"/>
                <a:ea typeface="Verdana" pitchFamily="34" charset="0"/>
              </a:rPr>
              <a:t>, </a:t>
            </a:r>
            <a:r>
              <a:rPr lang="cs-CZ" dirty="0" err="1" smtClean="0">
                <a:latin typeface="Verdana" pitchFamily="34" charset="0"/>
                <a:ea typeface="Verdana" pitchFamily="34" charset="0"/>
              </a:rPr>
              <a:t>Ph</a:t>
            </a:r>
            <a:r>
              <a:rPr lang="cs-CZ" dirty="0" smtClean="0">
                <a:latin typeface="Verdana" pitchFamily="34" charset="0"/>
                <a:ea typeface="Verdana" pitchFamily="34" charset="0"/>
              </a:rPr>
              <a:t>. D.</a:t>
            </a:r>
          </a:p>
          <a:p>
            <a:r>
              <a:rPr lang="cs-CZ" dirty="0" smtClean="0">
                <a:latin typeface="Verdana" pitchFamily="34" charset="0"/>
                <a:ea typeface="Verdana" pitchFamily="34" charset="0"/>
              </a:rPr>
              <a:t>Oponent práce: Ing. Vladimír Faltus, </a:t>
            </a:r>
            <a:r>
              <a:rPr lang="cs-CZ" dirty="0" err="1" smtClean="0">
                <a:latin typeface="Verdana" pitchFamily="34" charset="0"/>
                <a:ea typeface="Verdana" pitchFamily="34" charset="0"/>
              </a:rPr>
              <a:t>Ph</a:t>
            </a:r>
            <a:r>
              <a:rPr lang="cs-CZ" dirty="0" smtClean="0">
                <a:latin typeface="Verdana" pitchFamily="34" charset="0"/>
                <a:ea typeface="Verdana" pitchFamily="34" charset="0"/>
              </a:rPr>
              <a:t>. D.</a:t>
            </a:r>
          </a:p>
          <a:p>
            <a:r>
              <a:rPr lang="cs-CZ" dirty="0" smtClean="0">
                <a:latin typeface="Verdana" pitchFamily="34" charset="0"/>
                <a:ea typeface="Verdana" pitchFamily="34" charset="0"/>
              </a:rPr>
              <a:t>České Budějovice 2018</a:t>
            </a:r>
            <a:endParaRPr lang="cs-CZ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269957" cy="12699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23728" y="476672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VYSOKÁ ŠKOLA TECHNICKÁ A EKONOMICKÁ V ČESKÝCH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BUDĚJOVICÍCH</a:t>
            </a:r>
          </a:p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ÚSTAV TECHNICKO-TECHNOLOGICKÝ</a:t>
            </a:r>
            <a:endParaRPr lang="cs-CZ" sz="2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</a:rPr>
              <a:t>Shrnutí</a:t>
            </a:r>
            <a:endParaRPr lang="cs-CZ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Zvolená čerpací stanice PHM</a:t>
            </a:r>
          </a:p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Zvolená dopravní trasa</a:t>
            </a:r>
          </a:p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Zbylé výpočty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>
                <a:latin typeface="Verdana" pitchFamily="34" charset="0"/>
                <a:ea typeface="Verdana" pitchFamily="34" charset="0"/>
              </a:rPr>
              <a:t>Dotazy vedoucího práce</a:t>
            </a:r>
            <a:endParaRPr lang="cs-CZ" sz="4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Jaké jiné metody byste mohla při optimalizaci okružních problémů využít?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>
                <a:latin typeface="Verdana" pitchFamily="34" charset="0"/>
                <a:ea typeface="Verdana" pitchFamily="34" charset="0"/>
              </a:rPr>
              <a:t>Dotazy oponenta práce</a:t>
            </a:r>
            <a:endParaRPr lang="cs-CZ" sz="4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Použila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jste pro přípravu práce krizový plán města Tábor? Není uveden ve zdrojích, přitom mnohé pasáže naznačují, že z něho vycházejí.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Počítá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Váš krizový plán s tím, že dieselagregáty budou do potřebných objektů dodány předem, anebo budou rozváženy a instalovány až v případě krize? Je možné počítat, že v době, kdy dorazí dodávka nafty na místo, tam již bude umístěn a instalován dieselagregát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Neměla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se upravit první rozvážka nafty ve smyslu obsloužit primárně ty zdroje, kde nejsou k dispozici zásoby nafty?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Proč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není jako výchozí zvolena čerpací stanice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Comett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když má naftu rozvážet vozidlo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Comett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Má smysl, aby toto vozidlo čerpalo jinde než ve svém areálu? Výhodou stanovení stanice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Comett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jako výchozí pro potřeby krizového řízení by byl mj. fakt, že by nebylo třeba pro veřejnost uzavírat žádnou klasickou veřejnou čerpací stanici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>
                <a:latin typeface="Verdana" pitchFamily="34" charset="0"/>
                <a:ea typeface="Verdana" pitchFamily="34" charset="0"/>
              </a:rPr>
              <a:t>Dotazy od oponenta práce</a:t>
            </a:r>
            <a:endParaRPr lang="cs-CZ" sz="4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Jak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bude v případě, kdy výchozí dieselová stanice nemá dostatek dieselu pro krizový </a:t>
            </a: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scénář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Lze zvolit jinou stanici jako výchozí, nebo se bude čekat na dodávku z Čepro</a:t>
            </a: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cs-CZ" sz="19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+mj-lt"/>
              <a:buAutoNum type="arabicParenR" startAt="5"/>
            </a:pP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Proč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 metodu souřadnic používáte jako váhy objemy dieselagregátů v objektech, když </a:t>
            </a: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význam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 hlediska zásobování má spíše hodinová spotřeba objektů v litrech</a:t>
            </a: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Prosím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objasnění tvrzení z kap. 5.1.1.3: „Při nastání 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blackoutu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zůstanou uvěznění lidé ve svých osobních automobilech</a:t>
            </a: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.“ 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Prosím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objasnění tvrzení z kap. 6.4.4: „Zaměstnanci Městského úřadu nebudou ke své funkci potřebovat teplo, elektrické spotřebiče atd</a:t>
            </a: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.“.</a:t>
            </a:r>
          </a:p>
          <a:p>
            <a:pPr marL="457200" indent="-457200" algn="just">
              <a:buFont typeface="+mj-lt"/>
              <a:buAutoNum type="arabicParenR" startAt="5"/>
            </a:pPr>
            <a:r>
              <a:rPr lang="cs-CZ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veškerá energetická potřeba v krizi závislá na dieselu? Existují alternativní zdroje, např. využití vodní energie nebo zapojení solárních systémů na budovách v kombinaci s akumulátory?</a:t>
            </a:r>
          </a:p>
        </p:txBody>
      </p:sp>
    </p:spTree>
    <p:extLst>
      <p:ext uri="{BB962C8B-B14F-4D97-AF65-F5344CB8AC3E}">
        <p14:creationId xmlns:p14="http://schemas.microsoft.com/office/powerpoint/2010/main" val="40937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239889"/>
          </a:xfrm>
        </p:spPr>
        <p:txBody>
          <a:bodyPr/>
          <a:lstStyle/>
          <a:p>
            <a:r>
              <a:rPr lang="cs-CZ" sz="5400" dirty="0">
                <a:latin typeface="Verdana" pitchFamily="34" charset="0"/>
                <a:ea typeface="Verdana" pitchFamily="34" charset="0"/>
              </a:rPr>
              <a:t>Děkuji</a:t>
            </a:r>
            <a:r>
              <a:rPr lang="cs-CZ" sz="6000" dirty="0">
                <a:latin typeface="Verdana" pitchFamily="34" charset="0"/>
                <a:ea typeface="Verdana" pitchFamily="34" charset="0"/>
              </a:rPr>
              <a:t> </a:t>
            </a:r>
            <a:r>
              <a:rPr lang="cs-CZ" sz="6000" dirty="0" smtClean="0">
                <a:latin typeface="Verdana" pitchFamily="34" charset="0"/>
                <a:ea typeface="Verdana" pitchFamily="34" charset="0"/>
              </a:rPr>
              <a:t>za pozornost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1500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</a:rPr>
              <a:t>Cíl práce</a:t>
            </a:r>
            <a:endParaRPr lang="cs-CZ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Cílem této diplomové práce je navrhnout plán rozvozu pohonných hmot při krizovém stavu ve městě Tábor.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</a:rPr>
              <a:t>Použité metody</a:t>
            </a:r>
            <a:endParaRPr lang="cs-CZ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Metoda rešerše dostupné odborné literatury</a:t>
            </a:r>
          </a:p>
          <a:p>
            <a:pPr algn="just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Analýza dokumentů</a:t>
            </a:r>
          </a:p>
          <a:p>
            <a:pPr algn="just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Metody operačního výzkumu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>
                <a:latin typeface="Verdana" pitchFamily="34" charset="0"/>
                <a:ea typeface="Verdana" pitchFamily="34" charset="0"/>
              </a:rPr>
              <a:t>Výpočet vhodné čerpací stanice PHM</a:t>
            </a:r>
            <a:endParaRPr lang="cs-CZ" sz="4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5272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9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>
                <a:latin typeface="Verdana" pitchFamily="34" charset="0"/>
                <a:ea typeface="Verdana" pitchFamily="34" charset="0"/>
              </a:rPr>
              <a:t>Výpočet vhodné čerpací stanice PHM</a:t>
            </a:r>
            <a:endParaRPr lang="cs-CZ" sz="4800" dirty="0">
              <a:latin typeface="Verdana" pitchFamily="34" charset="0"/>
              <a:ea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cs-CZ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Výpočet souřadnice x </a:t>
                </a:r>
              </a:p>
              <a:p>
                <a:pPr marL="0" indent="0">
                  <a:buNone/>
                </a:pPr>
                <a:endParaRPr lang="cs-CZ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275∗310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290∗80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559∗410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196∗210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327∗160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+888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310+80+410+210+160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cs-CZ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cs-CZ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=369,24=369</m:t>
                      </m:r>
                    </m:oMath>
                  </m:oMathPara>
                </a14:m>
                <a:endPara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cs-CZ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cs-CZ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Výpočet </a:t>
                </a:r>
                <a:r>
                  <a:rPr lang="cs-CZ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souřadnice y</a:t>
                </a:r>
                <a:r>
                  <a:rPr lang="cs-CZ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cs-CZ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360∗310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376∗80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721∗410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350∗210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404∗160</m:t>
                              </m:r>
                            </m:e>
                          </m:d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+356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310+80+410+210+160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cs-CZ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cs-CZ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=492,12=492</m:t>
                      </m:r>
                    </m:oMath>
                  </m:oMathPara>
                </a14:m>
                <a:endPara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 t="-20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52728" cy="4784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</a:rPr>
              <a:t>Výpočet dopravní trasy</a:t>
            </a:r>
            <a:endParaRPr lang="cs-CZ" dirty="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51931"/>
              </p:ext>
            </p:extLst>
          </p:nvPr>
        </p:nvGraphicFramePr>
        <p:xfrm>
          <a:off x="1835696" y="1772816"/>
          <a:ext cx="5850877" cy="2448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617"/>
                <a:gridCol w="835617"/>
                <a:gridCol w="835617"/>
                <a:gridCol w="835617"/>
                <a:gridCol w="835617"/>
                <a:gridCol w="836396"/>
                <a:gridCol w="836396"/>
              </a:tblGrid>
              <a:tr h="538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Benzina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G-centrum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NemTa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ZŠ a MŠ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MS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MÚ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Benzina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5,8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G-centrum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0,19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6,3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5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NemTa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0,19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6,4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5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ZŠ a MŠ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6,4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7,1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5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MS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5,8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5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MÚ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95536" y="4437112"/>
                <a:ext cx="80648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Comett</a:t>
                </a:r>
                <a:r>
                  <a:rPr lang="cs-CZ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-&gt; Benzina -&gt; ZŠ a MŠ Helsinská -&gt; MÚ -&gt; G-centrum -&gt; </a:t>
                </a:r>
                <a:r>
                  <a:rPr lang="cs-CZ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NemTa</a:t>
                </a:r>
                <a:r>
                  <a:rPr lang="cs-CZ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-&gt; MS -&gt; </a:t>
                </a:r>
                <a:r>
                  <a:rPr lang="cs-CZ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Comett</a:t>
                </a:r>
                <a:endParaRPr lang="cs-CZ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cs-CZ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cs-CZ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Délka dopravní trasy: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cs-CZ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0,75+3,3+5,1+2,2+0,19+1,4+4,6=17,54 </m:t>
                      </m:r>
                      <m:r>
                        <a:rPr lang="cs-CZ" i="1">
                          <a:latin typeface="Cambria Math"/>
                        </a:rPr>
                        <m:t>𝑘𝑚</m:t>
                      </m:r>
                    </m:oMath>
                  </m:oMathPara>
                </a14:m>
                <a:endParaRPr lang="cs-CZ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37112"/>
                <a:ext cx="8064896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680" t="-1736" r="-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0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</a:rPr>
              <a:t>Výpočet dopravní trasy</a:t>
            </a:r>
            <a:endParaRPr lang="cs-CZ" dirty="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478980"/>
              </p:ext>
            </p:extLst>
          </p:nvPr>
        </p:nvGraphicFramePr>
        <p:xfrm>
          <a:off x="755576" y="1628800"/>
          <a:ext cx="7730487" cy="496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056"/>
                <a:gridCol w="749143"/>
                <a:gridCol w="831789"/>
                <a:gridCol w="831789"/>
                <a:gridCol w="654056"/>
                <a:gridCol w="654945"/>
                <a:gridCol w="654945"/>
                <a:gridCol w="565191"/>
                <a:gridCol w="565191"/>
                <a:gridCol w="565191"/>
                <a:gridCol w="565191"/>
              </a:tblGrid>
              <a:tr h="10407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G-centrum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NemTa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ZŠ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MS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MÚ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Řádkové diference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8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3,3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5,8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G-centrum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0,19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6,3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5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Nemta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0,19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6,4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ZŠ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6,4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MS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5,8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MÚ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3,8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0,7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608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Sloupcové diference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rowSpan="4"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 rowSpan="4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45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45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1,7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0,8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45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cs-CZ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2,1</a:t>
                      </a:r>
                      <a:endParaRPr lang="cs-CZ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7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Verdana" pitchFamily="34" charset="0"/>
                <a:ea typeface="Verdana" pitchFamily="34" charset="0"/>
              </a:rPr>
              <a:t>Výpočet dopravní trasy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cs-CZ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Comett</a:t>
                </a:r>
                <a:r>
                  <a:rPr lang="cs-CZ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cs-CZ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-&gt; Benzina -&gt; ZŠ a MŠ Helsinská -&gt; Nemocnice Tábor -&gt; G-centrum -&gt; Městské společnost -&gt; Městský úřad -&gt; </a:t>
                </a:r>
                <a:r>
                  <a:rPr lang="cs-CZ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Comett</a:t>
                </a:r>
                <a:endParaRPr lang="cs-CZ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cs-CZ" dirty="0" smtClean="0"/>
              </a:p>
              <a:p>
                <a:r>
                  <a:rPr lang="cs-CZ" dirty="0" smtClean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Délka dopravní trasy:</a:t>
                </a:r>
              </a:p>
              <a:p>
                <a:pPr marL="0" indent="0">
                  <a:buNone/>
                </a:pPr>
                <a:endParaRPr lang="cs-CZ" dirty="0" smtClean="0">
                  <a:solidFill>
                    <a:schemeClr val="bg2">
                      <a:lumMod val="1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0,75+3,3+6,4+0,19+1,3+3+2,5=17,44 </m:t>
                      </m:r>
                      <m:r>
                        <a:rPr lang="cs-CZ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𝑘𝑚</m:t>
                      </m:r>
                    </m:oMath>
                  </m:oMathPara>
                </a14:m>
                <a:endParaRPr lang="cs-CZ" dirty="0">
                  <a:solidFill>
                    <a:schemeClr val="bg2">
                      <a:lumMod val="1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cs-CZ" dirty="0">
                  <a:solidFill>
                    <a:schemeClr val="bg2">
                      <a:lumMod val="1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06060" cy="467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4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>
                <a:latin typeface="Verdana" pitchFamily="34" charset="0"/>
                <a:ea typeface="Verdana" pitchFamily="34" charset="0"/>
              </a:rPr>
              <a:t>Ostatní výpočty</a:t>
            </a:r>
            <a:endParaRPr lang="cs-CZ" sz="4800" dirty="0">
              <a:latin typeface="Verdana" pitchFamily="34" charset="0"/>
              <a:ea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Výpočet intervalu zásobování</a:t>
                </a:r>
              </a:p>
              <a:p>
                <a:pPr lvl="1"/>
                <a:r>
                  <a:rPr lang="cs-CZ" dirty="0" smtClean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Doba okruhu - 245 min</a:t>
                </a:r>
              </a:p>
              <a:p>
                <a:pPr lvl="1"/>
                <a:r>
                  <a:rPr lang="cs-CZ" dirty="0" smtClean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Interval zásobování – 420 minut</a:t>
                </a:r>
              </a:p>
              <a:p>
                <a:endParaRPr lang="cs-CZ" dirty="0">
                  <a:solidFill>
                    <a:schemeClr val="bg2">
                      <a:lumMod val="1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cs-CZ" dirty="0" smtClean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Výpočet objemu přepravy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388+560+248+185+145=1526 </m:t>
                      </m:r>
                      <m:r>
                        <a:rPr lang="cs-CZ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𝑙</m:t>
                      </m:r>
                      <m:r>
                        <a:rPr lang="cs-CZ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+152,6=1679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</m:oMath>
                  </m:oMathPara>
                </a14:m>
                <a:endParaRPr lang="cs-CZ" dirty="0">
                  <a:solidFill>
                    <a:schemeClr val="bg2">
                      <a:lumMod val="1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cs-CZ" dirty="0" smtClean="0">
                  <a:solidFill>
                    <a:schemeClr val="bg2">
                      <a:lumMod val="1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cs-CZ" dirty="0" smtClean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Výpočet přepravního výkonu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1679−17,44=29 281,76 </m:t>
                      </m:r>
                      <m:r>
                        <a:rPr lang="cs-CZ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𝑙𝑘𝑚</m:t>
                      </m:r>
                    </m:oMath>
                  </m:oMathPara>
                </a14:m>
                <a:endParaRPr lang="cs-CZ" dirty="0">
                  <a:solidFill>
                    <a:schemeClr val="bg2">
                      <a:lumMod val="1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8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454</TotalTime>
  <Words>720</Words>
  <Application>Microsoft Office PowerPoint</Application>
  <PresentationFormat>Předvádění na obrazovce (4:3)</PresentationFormat>
  <Paragraphs>222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Exekutivní</vt:lpstr>
      <vt:lpstr>Návrh rozvozu PHM v krizové situaci ve městě Tábor</vt:lpstr>
      <vt:lpstr>Cíl práce</vt:lpstr>
      <vt:lpstr>Použité metody</vt:lpstr>
      <vt:lpstr>Výpočet vhodné čerpací stanice PHM</vt:lpstr>
      <vt:lpstr>Výpočet vhodné čerpací stanice PHM</vt:lpstr>
      <vt:lpstr>Výpočet dopravní trasy</vt:lpstr>
      <vt:lpstr>Výpočet dopravní trasy</vt:lpstr>
      <vt:lpstr>Výpočet dopravní trasy</vt:lpstr>
      <vt:lpstr>Ostatní výpočty</vt:lpstr>
      <vt:lpstr>Shrnutí</vt:lpstr>
      <vt:lpstr>Dotazy vedoucího práce</vt:lpstr>
      <vt:lpstr>Dotazy oponenta práce</vt:lpstr>
      <vt:lpstr>Dotazy od oponenta práce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rozvozu PHM v krizové situaci ve městě Tábor</dc:title>
  <dc:creator>lasturka</dc:creator>
  <cp:lastModifiedBy>lasturka</cp:lastModifiedBy>
  <cp:revision>11</cp:revision>
  <dcterms:created xsi:type="dcterms:W3CDTF">2018-05-29T14:27:38Z</dcterms:created>
  <dcterms:modified xsi:type="dcterms:W3CDTF">2018-05-30T13:40:39Z</dcterms:modified>
</cp:coreProperties>
</file>